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0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51" autoAdjust="0"/>
  </p:normalViewPr>
  <p:slideViewPr>
    <p:cSldViewPr>
      <p:cViewPr varScale="1">
        <p:scale>
          <a:sx n="74" d="100"/>
          <a:sy n="74" d="100"/>
        </p:scale>
        <p:origin x="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2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0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0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C73D-3EFD-4026-9C6E-3EB054175DE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0801-13D3-4450-8B26-4504D611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87745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/>
              </a:rPr>
              <a:t>Problem/Project-based Learning</a:t>
            </a:r>
            <a:endParaRPr lang="en-US" sz="6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060606" cy="1981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400" i="1" dirty="0" smtClean="0"/>
              <a:t>“If you want to build a ship, don’t herd people together to collect wood and don’t assign them tasks and work, but rather teach them to long for the endless immensity of the sea.” </a:t>
            </a:r>
          </a:p>
          <a:p>
            <a:r>
              <a:rPr lang="en-US" sz="2300" i="1" dirty="0" smtClean="0"/>
              <a:t>–Antoine-Marie-Roger de Saint- </a:t>
            </a:r>
            <a:r>
              <a:rPr lang="en-US" sz="2300" i="1" dirty="0" err="1" smtClean="0"/>
              <a:t>Exupery</a:t>
            </a:r>
            <a:r>
              <a:rPr lang="en-US" sz="2300" i="1" dirty="0" smtClean="0"/>
              <a:t> Author of The Little Prince</a:t>
            </a:r>
          </a:p>
        </p:txBody>
      </p:sp>
    </p:spTree>
    <p:extLst>
      <p:ext uri="{BB962C8B-B14F-4D97-AF65-F5344CB8AC3E}">
        <p14:creationId xmlns:p14="http://schemas.microsoft.com/office/powerpoint/2010/main" val="33979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6868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Students retain little in traditional lecture form.</a:t>
            </a:r>
          </a:p>
          <a:p>
            <a:r>
              <a:rPr lang="en-US" sz="2800" dirty="0" smtClean="0"/>
              <a:t>Students often do not appropriately use the knowledge learned. </a:t>
            </a:r>
          </a:p>
          <a:p>
            <a:r>
              <a:rPr lang="en-US" sz="2800" dirty="0" smtClean="0"/>
              <a:t>Since students forget much content, instructors should create a mental warehouse that can be retrieved in future professional practice. </a:t>
            </a:r>
          </a:p>
          <a:p>
            <a:r>
              <a:rPr lang="en-US" sz="2800" dirty="0" smtClean="0"/>
              <a:t>PBL creates 3 conditions that information theory links to retrieval: (1) </a:t>
            </a:r>
            <a:r>
              <a:rPr lang="en-US" sz="2800" i="1" dirty="0" smtClean="0"/>
              <a:t>Activation; (2) Similarity; and, (3) Opportunity to elaborate</a:t>
            </a:r>
            <a:endParaRPr lang="en-US" sz="28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62567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/>
                <a:latin typeface="+mn-lt"/>
              </a:rPr>
              <a:t>Why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+mn-lt"/>
              </a:rPr>
              <a:t>se PBL in Your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+mn-lt"/>
              </a:rPr>
              <a:t>lassroom?</a:t>
            </a:r>
            <a:endParaRPr lang="en-US" b="1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8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rgbClr val="C00000"/>
                </a:solidFill>
                <a:effectLst/>
                <a:latin typeface="Berlin Sans FB" pitchFamily="34" charset="0"/>
              </a:rPr>
              <a:t>How does PBL Relate to Best Practices?</a:t>
            </a:r>
            <a:endParaRPr lang="en-US" sz="4400" b="0" dirty="0">
              <a:solidFill>
                <a:srgbClr val="C00000"/>
              </a:solidFill>
              <a:effectLst/>
              <a:latin typeface="Berlin Sans FB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81" y="2133600"/>
            <a:ext cx="4687438" cy="4498937"/>
          </a:xfrm>
        </p:spPr>
      </p:pic>
    </p:spTree>
    <p:extLst>
      <p:ext uri="{BB962C8B-B14F-4D97-AF65-F5344CB8AC3E}">
        <p14:creationId xmlns:p14="http://schemas.microsoft.com/office/powerpoint/2010/main" val="3535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  <a:latin typeface="+mn-lt"/>
              </a:rPr>
              <a:t>Practical </a:t>
            </a:r>
            <a:r>
              <a:rPr lang="en-US" sz="4000" b="1" dirty="0">
                <a:solidFill>
                  <a:srgbClr val="C00000"/>
                </a:solidFill>
                <a:effectLst/>
                <a:latin typeface="+mn-lt"/>
              </a:rPr>
              <a:t>G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+mn-lt"/>
              </a:rPr>
              <a:t>uide to PBL</a:t>
            </a:r>
            <a:endParaRPr lang="en-US" sz="40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1692" y="1752600"/>
            <a:ext cx="5515708" cy="4654062"/>
          </a:xfrm>
        </p:spPr>
        <p:txBody>
          <a:bodyPr>
            <a:normAutofit/>
          </a:bodyPr>
          <a:lstStyle/>
          <a:p>
            <a:r>
              <a:rPr lang="en-US" sz="2400" dirty="0"/>
              <a:t>Design authentic problems/tasks. </a:t>
            </a:r>
            <a:endParaRPr lang="en-US" sz="2400" dirty="0" smtClean="0"/>
          </a:p>
          <a:p>
            <a:r>
              <a:rPr lang="en-US" sz="2400" dirty="0"/>
              <a:t>Design problem to reflect the complexity of the environment. </a:t>
            </a:r>
            <a:endParaRPr lang="en-US" sz="2400" dirty="0" smtClean="0"/>
          </a:p>
          <a:p>
            <a:pPr lvl="0"/>
            <a:r>
              <a:rPr lang="en-US" sz="2400" dirty="0" smtClean="0"/>
              <a:t>Anchor learning to </a:t>
            </a:r>
            <a:r>
              <a:rPr lang="en-US" sz="2400" dirty="0"/>
              <a:t>larger task or problem.</a:t>
            </a:r>
          </a:p>
          <a:p>
            <a:pPr lvl="0"/>
            <a:r>
              <a:rPr lang="en-US" sz="2400" dirty="0" smtClean="0"/>
              <a:t>Support learner ownership. </a:t>
            </a:r>
            <a:endParaRPr lang="en-US" sz="2400" dirty="0"/>
          </a:p>
          <a:p>
            <a:pPr lvl="0"/>
            <a:r>
              <a:rPr lang="en-US" sz="2400" dirty="0" smtClean="0"/>
              <a:t>Design </a:t>
            </a:r>
            <a:r>
              <a:rPr lang="en-US" sz="2400" dirty="0"/>
              <a:t>the learning environment to support and challenge learners' thinking. </a:t>
            </a:r>
          </a:p>
          <a:p>
            <a:pPr lvl="0"/>
            <a:r>
              <a:rPr lang="en-US" sz="2400" dirty="0" smtClean="0"/>
              <a:t>Use performance-based testing methods. </a:t>
            </a:r>
            <a:endParaRPr lang="en-US" sz="2400" dirty="0"/>
          </a:p>
          <a:p>
            <a:r>
              <a:rPr lang="en-US" sz="2400" dirty="0"/>
              <a:t>Provide opportunity for support and reflection on both the content </a:t>
            </a:r>
            <a:r>
              <a:rPr lang="en-US" sz="2400" dirty="0" smtClean="0"/>
              <a:t>and learning </a:t>
            </a:r>
            <a:r>
              <a:rPr lang="en-US" sz="2400" dirty="0"/>
              <a:t>process. </a:t>
            </a:r>
          </a:p>
        </p:txBody>
      </p:sp>
      <p:pic>
        <p:nvPicPr>
          <p:cNvPr id="2050" name="Picture 2" descr="Image result for project-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18" y="2971801"/>
            <a:ext cx="3000007" cy="20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:\Users\mkd03\AppData\Local\Microsoft\Windows\Temporary Internet Files\Content.Outlook\HVVCWQR9\PBL Learning Template 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685800"/>
            <a:ext cx="6844869" cy="5608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2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/>
                <a:latin typeface="+mn-lt"/>
              </a:rPr>
              <a:t>What Does the Student do in PBL?</a:t>
            </a:r>
            <a:endParaRPr lang="en-US" sz="44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" y="1600200"/>
            <a:ext cx="8305800" cy="2895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individual student </a:t>
            </a:r>
            <a:r>
              <a:rPr lang="en-US" sz="2800" dirty="0" smtClean="0"/>
              <a:t>has </a:t>
            </a:r>
            <a:r>
              <a:rPr lang="en-US" sz="2800" dirty="0"/>
              <a:t>an active role in learning. </a:t>
            </a:r>
            <a:endParaRPr lang="en-US" sz="2800" dirty="0" smtClean="0"/>
          </a:p>
          <a:p>
            <a:r>
              <a:rPr lang="en-US" sz="2800" dirty="0" smtClean="0"/>
              <a:t>Students </a:t>
            </a:r>
            <a:r>
              <a:rPr lang="en-US" sz="2800" dirty="0"/>
              <a:t>have responsibility for their own learning by identifying </a:t>
            </a:r>
            <a:r>
              <a:rPr lang="en-US" sz="2800" dirty="0" smtClean="0"/>
              <a:t>what </a:t>
            </a:r>
            <a:r>
              <a:rPr lang="en-US" sz="2800" dirty="0"/>
              <a:t>they currently know and </a:t>
            </a:r>
            <a:r>
              <a:rPr lang="en-US" sz="2800" dirty="0" smtClean="0"/>
              <a:t>what </a:t>
            </a:r>
            <a:r>
              <a:rPr lang="en-US" sz="2800" dirty="0"/>
              <a:t>they will need to learn. </a:t>
            </a:r>
            <a:endParaRPr lang="en-US" sz="2800" dirty="0" smtClean="0"/>
          </a:p>
          <a:p>
            <a:r>
              <a:rPr lang="en-US" sz="2800" dirty="0" smtClean="0"/>
              <a:t>Students progress </a:t>
            </a:r>
            <a:r>
              <a:rPr lang="en-US" sz="2800" dirty="0"/>
              <a:t>through a series of logical steps when completing a </a:t>
            </a:r>
            <a:r>
              <a:rPr lang="en-US" sz="2800" dirty="0" smtClean="0"/>
              <a:t>PBI lesson.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67200"/>
            <a:ext cx="4724400" cy="24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1913" y="1524000"/>
            <a:ext cx="8001000" cy="1524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Define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clarify </a:t>
            </a:r>
            <a:r>
              <a:rPr lang="en-US" sz="2800" dirty="0" smtClean="0"/>
              <a:t>the problem by restating the problem in their own words and then determining what knowledge and skills they will need to solve the problem.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7600"/>
            <a:ext cx="4240427" cy="3017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Step 1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3163455" cy="11430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/>
              </a:rPr>
              <a:t>Step 2</a:t>
            </a:r>
            <a:endParaRPr lang="en-US" sz="5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62" y="3948545"/>
            <a:ext cx="3530330" cy="24765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4926" y="1848612"/>
            <a:ext cx="7333674" cy="459028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Gather research </a:t>
            </a:r>
            <a:r>
              <a:rPr lang="en-US" sz="3200" dirty="0" smtClean="0"/>
              <a:t>that will help you solve the problem.</a:t>
            </a:r>
          </a:p>
          <a:p>
            <a:pPr lvl="1"/>
            <a:r>
              <a:rPr lang="en-US" sz="2900" dirty="0" smtClean="0"/>
              <a:t>This may include internet, discussions, library research, etc.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6659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12511" cy="11430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/>
              </a:rPr>
              <a:t>Steps 3 and 4</a:t>
            </a:r>
            <a:endParaRPr lang="en-US" sz="5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441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Brainstorm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3990109" cy="4454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Try and produce as many different solutions as possible.</a:t>
            </a:r>
          </a:p>
          <a:p>
            <a:r>
              <a:rPr lang="en-US" sz="2000" dirty="0" smtClean="0"/>
              <a:t>Make thumbnail sketches that crystalize thoughts.</a:t>
            </a:r>
          </a:p>
          <a:p>
            <a:r>
              <a:rPr lang="en-US" sz="2000" dirty="0" smtClean="0"/>
              <a:t>Students will do this by gathered research, prior knowledge and common sense.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147" y="1835875"/>
            <a:ext cx="3346704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Analyze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7508"/>
            <a:ext cx="3124200" cy="216290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98" y="2475637"/>
            <a:ext cx="3567402" cy="2477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5029200"/>
            <a:ext cx="3752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Analyze the solutions previously brainstormed, combine them, dissect them and move one idea forward as a potential solution.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3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2163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effectLst/>
              </a:rPr>
              <a:t>Steps 5 and 6</a:t>
            </a:r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latin typeface="Berlin Sans FB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US" sz="3600" b="1" u="sng" dirty="0" smtClean="0"/>
              <a:t>Construct</a:t>
            </a:r>
            <a:r>
              <a:rPr lang="en-US" sz="3600" dirty="0" smtClean="0"/>
              <a:t> and </a:t>
            </a:r>
            <a:r>
              <a:rPr lang="en-US" sz="3600" b="1" u="sng" dirty="0" smtClean="0"/>
              <a:t>present</a:t>
            </a:r>
            <a:r>
              <a:rPr lang="en-US" sz="3600" b="1" dirty="0" smtClean="0"/>
              <a:t> </a:t>
            </a:r>
            <a:r>
              <a:rPr lang="en-US" sz="3600" dirty="0" smtClean="0"/>
              <a:t>the potential solution.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r="2177"/>
          <a:stretch/>
        </p:blipFill>
        <p:spPr>
          <a:xfrm>
            <a:off x="1904999" y="2819400"/>
            <a:ext cx="4876801" cy="3475037"/>
          </a:xfrm>
        </p:spPr>
      </p:pic>
    </p:spTree>
    <p:extLst>
      <p:ext uri="{BB962C8B-B14F-4D97-AF65-F5344CB8AC3E}">
        <p14:creationId xmlns:p14="http://schemas.microsoft.com/office/powerpoint/2010/main" val="4862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5438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/>
              </a:rPr>
              <a:t>Last one… Step 7</a:t>
            </a:r>
            <a:endParaRPr lang="en-US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341321"/>
            <a:ext cx="6400800" cy="1600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Evaluate the degree to which the potential solution solved the given problem. </a:t>
            </a:r>
            <a:endParaRPr lang="en-US" sz="2800" dirty="0"/>
          </a:p>
        </p:txBody>
      </p:sp>
      <p:sp>
        <p:nvSpPr>
          <p:cNvPr id="4" name="AutoShape 2" descr="Image result for teacher with clipboard"/>
          <p:cNvSpPr>
            <a:spLocks noChangeAspect="1" noChangeArrowheads="1"/>
          </p:cNvSpPr>
          <p:nvPr/>
        </p:nvSpPr>
        <p:spPr bwMode="auto">
          <a:xfrm>
            <a:off x="1143000" y="13219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9400"/>
            <a:ext cx="4495800" cy="3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What is PBL?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66" y="1293019"/>
            <a:ext cx="7523558" cy="198358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>
                <a:cs typeface="Arial" panose="020B0604020202020204" pitchFamily="34" charset="0"/>
              </a:rPr>
              <a:t>Problem</a:t>
            </a:r>
            <a:r>
              <a:rPr lang="en-US" sz="2800" b="1" dirty="0">
                <a:cs typeface="Arial" panose="020B0604020202020204" pitchFamily="34" charset="0"/>
              </a:rPr>
              <a:t>-based learning: Students develop a solution to a problem/issue</a:t>
            </a:r>
          </a:p>
          <a:p>
            <a:r>
              <a:rPr lang="en-US" sz="2800" b="1" u="sng" dirty="0">
                <a:cs typeface="Arial" panose="020B0604020202020204" pitchFamily="34" charset="0"/>
              </a:rPr>
              <a:t>Project</a:t>
            </a:r>
            <a:r>
              <a:rPr lang="en-US" sz="2800" b="1" dirty="0">
                <a:cs typeface="Arial" panose="020B0604020202020204" pitchFamily="34" charset="0"/>
              </a:rPr>
              <a:t>-based learning: Students develop a tangible artifact </a:t>
            </a:r>
            <a:endParaRPr lang="en-US" sz="2800" b="1" dirty="0" smtClean="0">
              <a:cs typeface="Arial" panose="020B0604020202020204" pitchFamily="34" charset="0"/>
            </a:endParaRPr>
          </a:p>
          <a:p>
            <a:pPr lvl="1"/>
            <a:r>
              <a:rPr lang="en-US" sz="2500" b="1" dirty="0">
                <a:cs typeface="Arial" panose="020B0604020202020204" pitchFamily="34" charset="0"/>
              </a:rPr>
              <a:t>Project/problem-based instruction has become popular because of its impact on student learning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4" y="3276600"/>
            <a:ext cx="3887391" cy="3684588"/>
          </a:xfrm>
        </p:spPr>
        <p:txBody>
          <a:bodyPr>
            <a:normAutofit lnSpcReduction="10000"/>
          </a:bodyPr>
          <a:lstStyle/>
          <a:p>
            <a:pPr marL="800100" lvl="1" indent="-342900"/>
            <a:r>
              <a:rPr lang="en-US" sz="2400" b="1" dirty="0" smtClean="0">
                <a:cs typeface="Arial" panose="020B0604020202020204" pitchFamily="34" charset="0"/>
              </a:rPr>
              <a:t>It </a:t>
            </a:r>
            <a:r>
              <a:rPr lang="en-US" sz="2400" b="1" dirty="0">
                <a:cs typeface="Arial" panose="020B0604020202020204" pitchFamily="34" charset="0"/>
              </a:rPr>
              <a:t>is focused on experimental learning organized around the investigation/resolution of messy, holistic, and real-world problems</a:t>
            </a:r>
          </a:p>
          <a:p>
            <a:pPr marL="800100" lvl="1" indent="-342900"/>
            <a:r>
              <a:rPr lang="en-US" sz="2400" b="1" dirty="0">
                <a:cs typeface="Arial" panose="020B0604020202020204" pitchFamily="34" charset="0"/>
              </a:rPr>
              <a:t>Creates a learning environment that facilitates deeper understanding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4044344" cy="24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112711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  <a:cs typeface="Andalus" pitchFamily="18" charset="-78"/>
              </a:rPr>
              <a:t>Role of the Instructor</a:t>
            </a:r>
            <a:endParaRPr lang="en-US" sz="4000" b="1" dirty="0">
              <a:solidFill>
                <a:srgbClr val="C00000"/>
              </a:solidFill>
              <a:effectLst/>
              <a:cs typeface="Andalus" pitchFamily="18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077200" cy="2667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ndalus" pitchFamily="18" charset="-78"/>
              </a:rPr>
              <a:t>Planning the problems, sequencing projects, and proving feedback. </a:t>
            </a:r>
          </a:p>
          <a:p>
            <a:r>
              <a:rPr lang="en-US" sz="3200" dirty="0" smtClean="0">
                <a:cs typeface="Andalus" pitchFamily="18" charset="-78"/>
              </a:rPr>
              <a:t>Relinquish the role of dispenser of information</a:t>
            </a:r>
          </a:p>
          <a:p>
            <a:r>
              <a:rPr lang="en-US" sz="3200" dirty="0" smtClean="0">
                <a:cs typeface="Andalus" pitchFamily="18" charset="-78"/>
              </a:rPr>
              <a:t>Acting as metacognitive coaches, servings as models, thinking aloud with students. </a:t>
            </a:r>
          </a:p>
          <a:p>
            <a:pPr marL="114300" indent="0">
              <a:buNone/>
            </a:pPr>
            <a:endParaRPr lang="en-US" sz="3100" dirty="0" smtClean="0">
              <a:cs typeface="Andalus" pitchFamily="18" charset="-78"/>
            </a:endParaRPr>
          </a:p>
          <a:p>
            <a:pPr marL="114300" indent="0">
              <a:buNone/>
            </a:pPr>
            <a:endParaRPr lang="en-US" sz="1600" dirty="0">
              <a:cs typeface="Andalus" pitchFamily="18" charset="-78"/>
            </a:endParaRPr>
          </a:p>
          <a:p>
            <a:pPr marL="114300" indent="0">
              <a:buNone/>
            </a:pPr>
            <a:endParaRPr lang="en-US" sz="1600" dirty="0"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4419600"/>
            <a:ext cx="3328416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196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cs typeface="Andalus" pitchFamily="18" charset="-78"/>
              </a:rPr>
              <a:t>Good technique</a:t>
            </a:r>
            <a:r>
              <a:rPr lang="en-US" sz="3200" dirty="0">
                <a:cs typeface="Andalus" pitchFamily="18" charset="-78"/>
              </a:rPr>
              <a:t>: Answering questions with additional questions. </a:t>
            </a:r>
          </a:p>
        </p:txBody>
      </p:sp>
    </p:spTree>
    <p:extLst>
      <p:ext uri="{BB962C8B-B14F-4D97-AF65-F5344CB8AC3E}">
        <p14:creationId xmlns:p14="http://schemas.microsoft.com/office/powerpoint/2010/main" val="6438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18452"/>
            <a:ext cx="7315200" cy="27607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teacher creates the plan and gathers ideas for scenarios from almost anywhere.</a:t>
            </a:r>
          </a:p>
          <a:p>
            <a:pPr lvl="1"/>
            <a:r>
              <a:rPr lang="en-US" sz="2400" b="1" dirty="0" smtClean="0"/>
              <a:t>Literature</a:t>
            </a:r>
          </a:p>
          <a:p>
            <a:pPr lvl="1"/>
            <a:r>
              <a:rPr lang="en-US" sz="2400" b="1" dirty="0" smtClean="0"/>
              <a:t>T.V.</a:t>
            </a:r>
          </a:p>
          <a:p>
            <a:pPr lvl="1"/>
            <a:r>
              <a:rPr lang="en-US" sz="2400" b="1" dirty="0" smtClean="0"/>
              <a:t>News programing</a:t>
            </a:r>
          </a:p>
          <a:p>
            <a:pPr lvl="1"/>
            <a:r>
              <a:rPr lang="en-US" sz="2400" b="1" dirty="0" smtClean="0"/>
              <a:t>Newspaper articles</a:t>
            </a:r>
          </a:p>
          <a:p>
            <a:pPr lvl="1"/>
            <a:r>
              <a:rPr lang="en-US" sz="2400" b="1" dirty="0" smtClean="0"/>
              <a:t>Altering traditional lessons to problem based</a:t>
            </a:r>
          </a:p>
          <a:p>
            <a:pPr marL="411480" lvl="1" indent="0">
              <a:buNone/>
            </a:pPr>
            <a:endParaRPr lang="en-US" sz="2000" dirty="0" smtClean="0"/>
          </a:p>
          <a:p>
            <a:pPr marL="411480" lvl="1" indent="0">
              <a:buNone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07516" y="452618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cs typeface="Aharoni" pitchFamily="2" charset="-79"/>
              </a:rPr>
              <a:t>Where do the Problems Come from?</a:t>
            </a:r>
            <a:endParaRPr lang="en-US" sz="4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4098" name="Picture 2" descr="Image result for news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9695" y="3323804"/>
            <a:ext cx="324887" cy="2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3228294" cy="18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ews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975682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ducational 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46812"/>
            <a:ext cx="2744506" cy="19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news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6" y="475129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Dig deeper @ 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https://www.pblworks.org/</a:t>
            </a:r>
          </a:p>
        </p:txBody>
      </p:sp>
    </p:spTree>
    <p:extLst>
      <p:ext uri="{BB962C8B-B14F-4D97-AF65-F5344CB8AC3E}">
        <p14:creationId xmlns:p14="http://schemas.microsoft.com/office/powerpoint/2010/main" val="396164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/>
              </a:rPr>
              <a:t>Through PBL, Students </a:t>
            </a:r>
            <a:r>
              <a:rPr lang="en-US" sz="4000" b="1" dirty="0">
                <a:solidFill>
                  <a:srgbClr val="C00000"/>
                </a:solidFill>
              </a:rPr>
              <a:t>L</a:t>
            </a:r>
            <a:r>
              <a:rPr lang="en-US" sz="4000" b="1" dirty="0" smtClean="0">
                <a:solidFill>
                  <a:srgbClr val="C00000"/>
                </a:solidFill>
                <a:effectLst/>
              </a:rPr>
              <a:t>earn: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4419600" cy="3474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Problem solving skills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Self-directed learning skills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 find and use appropriate resources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Critical thinking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Measurable knowledge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 perform under stress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Social and ethical skills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76800" y="1828800"/>
            <a:ext cx="4114800" cy="3474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Self-sufficiency skills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Facility with computer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Leadership skills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Team membership skills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Communication skills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Proactive thinking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Workplace skills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3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73162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 smtClean="0">
                <a:solidFill>
                  <a:srgbClr val="C00000"/>
                </a:solidFill>
                <a:effectLst/>
              </a:rPr>
              <a:t>The </a:t>
            </a:r>
            <a:r>
              <a:rPr lang="en-US" sz="3700" b="1" dirty="0">
                <a:solidFill>
                  <a:srgbClr val="C00000"/>
                </a:solidFill>
                <a:effectLst/>
              </a:rPr>
              <a:t>I</a:t>
            </a:r>
            <a:r>
              <a:rPr lang="en-US" sz="3700" b="1" dirty="0" smtClean="0">
                <a:solidFill>
                  <a:srgbClr val="C00000"/>
                </a:solidFill>
                <a:effectLst/>
              </a:rPr>
              <a:t>mpact of PBL on Learners?</a:t>
            </a:r>
            <a:endParaRPr lang="en-US" sz="37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192"/>
            <a:ext cx="4724400" cy="516940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800" b="1" i="1" u="sng" dirty="0" smtClean="0"/>
              <a:t>Increased Motivation</a:t>
            </a:r>
          </a:p>
          <a:p>
            <a:r>
              <a:rPr lang="en-US" sz="2800" dirty="0" smtClean="0"/>
              <a:t>PBI engages students in learning through the attraction/pull of engaging problem. Students make a personal investment in the outcome.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2800" b="1" i="1" u="sng" dirty="0" smtClean="0"/>
              <a:t>Increased Curriculum Relevance:</a:t>
            </a:r>
          </a:p>
          <a:p>
            <a:r>
              <a:rPr lang="en-US" sz="2800" dirty="0" smtClean="0"/>
              <a:t>PBI offers students an obvious answer to their questions. Ex: “Why do we need to learn this information?” “What connection does school work have to the real world?”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1700" b="1" i="1" u="sng" dirty="0" smtClean="0"/>
          </a:p>
          <a:p>
            <a:pPr marL="114300" indent="0">
              <a:buNone/>
            </a:pPr>
            <a:r>
              <a:rPr lang="en-US" sz="2400" b="1" i="1" u="sng" dirty="0" smtClean="0"/>
              <a:t>Increased Exposure to Higher Order Thinking</a:t>
            </a:r>
          </a:p>
          <a:p>
            <a:pPr marL="114300" indent="0">
              <a:buNone/>
            </a:pPr>
            <a:r>
              <a:rPr lang="en-US" sz="2400" dirty="0" smtClean="0"/>
              <a:t>The ill-structured problem scenario calls upon creative thinking by suspending the guessing game of: “What’s the answer that the teacher wants me to find?”</a:t>
            </a:r>
          </a:p>
          <a:p>
            <a:pPr marL="114300" indent="0">
              <a:buNone/>
            </a:pPr>
            <a:endParaRPr lang="en-US" sz="2400" b="1" i="1" u="sng" dirty="0" smtClean="0"/>
          </a:p>
          <a:p>
            <a:pPr marL="114300" indent="0">
              <a:buNone/>
            </a:pPr>
            <a:r>
              <a:rPr lang="en-US" sz="2400" b="1" i="1" u="sng" dirty="0" smtClean="0"/>
              <a:t>Increased Personal Responsibility for Learning</a:t>
            </a:r>
            <a:endParaRPr lang="en-US" sz="2400" b="1" i="1" u="sng" dirty="0"/>
          </a:p>
          <a:p>
            <a:pPr marL="114300" indent="0">
              <a:buNone/>
            </a:pPr>
            <a:r>
              <a:rPr lang="en-US" sz="2400" dirty="0" smtClean="0"/>
              <a:t>Students gather information and assess its validity, in bringing the problem to acceptable closure with evidence to support decisions. </a:t>
            </a:r>
          </a:p>
          <a:p>
            <a:pPr marL="114300" indent="0">
              <a:buNone/>
            </a:pP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en-US" sz="1600" i="1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054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"The illiterate of the 21st century will not be those who cannot read and write, but those who cannot learn, unlearn and relearn." Alvin Toffler</a:t>
            </a:r>
            <a:endParaRPr lang="en-US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762" y="152400"/>
            <a:ext cx="7620000" cy="1173162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3700" b="1" dirty="0">
                <a:solidFill>
                  <a:schemeClr val="tx1"/>
                </a:solidFill>
                <a:effectLst/>
              </a:rPr>
              <a:t>I</a:t>
            </a:r>
            <a:r>
              <a:rPr lang="en-US" sz="3700" b="1" dirty="0" smtClean="0">
                <a:solidFill>
                  <a:schemeClr val="tx1"/>
                </a:solidFill>
                <a:effectLst/>
              </a:rPr>
              <a:t>mpact of PBL on Learners?</a:t>
            </a:r>
            <a:endParaRPr lang="en-US" sz="37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74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953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Why PBL?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3886200"/>
            <a:ext cx="2832667" cy="2820077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9600" y="1219877"/>
            <a:ext cx="3733800" cy="518160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r>
              <a:rPr lang="en-US" sz="3200" dirty="0" smtClean="0"/>
              <a:t>PBL is a superior methodology for promoting student engagement in the learning process.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6" y="800100"/>
            <a:ext cx="339561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6111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/>
              </a:rPr>
              <a:t>What Makes PBL Effective? 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51054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Educators </a:t>
            </a:r>
            <a:r>
              <a:rPr lang="en-US" sz="2400" b="1" dirty="0" smtClean="0"/>
              <a:t>present the problem </a:t>
            </a:r>
            <a:r>
              <a:rPr lang="en-US" sz="2400" dirty="0" smtClean="0"/>
              <a:t>or situation first, and it serves as the organizing center and context for learning.</a:t>
            </a:r>
          </a:p>
          <a:p>
            <a:endParaRPr lang="en-US" sz="2400" dirty="0"/>
          </a:p>
          <a:p>
            <a:r>
              <a:rPr lang="en-US" sz="2400" dirty="0" smtClean="0"/>
              <a:t>The problematic situation has common characteristics:</a:t>
            </a:r>
          </a:p>
          <a:p>
            <a:pPr lvl="1"/>
            <a:r>
              <a:rPr lang="en-US" sz="2400" dirty="0" smtClean="0"/>
              <a:t>Ill-structured and messy</a:t>
            </a:r>
          </a:p>
          <a:p>
            <a:pPr lvl="1"/>
            <a:r>
              <a:rPr lang="en-US" sz="2400" dirty="0" smtClean="0"/>
              <a:t>Often changes with the addition of new info</a:t>
            </a:r>
          </a:p>
          <a:p>
            <a:pPr lvl="1"/>
            <a:r>
              <a:rPr lang="en-US" sz="2400" dirty="0" smtClean="0"/>
              <a:t>Not solved easily or with a specific formula</a:t>
            </a:r>
          </a:p>
          <a:p>
            <a:pPr lvl="1"/>
            <a:r>
              <a:rPr lang="en-US" sz="2400" dirty="0" smtClean="0"/>
              <a:t>It does not result in one right answer</a:t>
            </a:r>
          </a:p>
          <a:p>
            <a:pPr marL="411480" lvl="1" indent="0">
              <a:buNone/>
            </a:pPr>
            <a:endParaRPr lang="en-US" sz="1000" dirty="0" smtClean="0"/>
          </a:p>
          <a:p>
            <a:pPr marL="411480" lvl="1" indent="0">
              <a:buNone/>
            </a:pPr>
            <a:endParaRPr lang="en-US" sz="1000" dirty="0"/>
          </a:p>
          <a:p>
            <a:pPr marL="411480" lvl="1" indent="0">
              <a:buNone/>
            </a:pPr>
            <a:endParaRPr lang="en-US" sz="1000" dirty="0" smtClean="0"/>
          </a:p>
          <a:p>
            <a:pPr marL="411480" lvl="1" indent="0">
              <a:buNone/>
            </a:pPr>
            <a:endParaRPr lang="en-US" sz="1000" dirty="0"/>
          </a:p>
          <a:p>
            <a:pPr marL="411480" lvl="1" indent="0">
              <a:buNone/>
            </a:pPr>
            <a:endParaRPr lang="en-US" sz="1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2330404"/>
            <a:ext cx="3484418" cy="2717846"/>
          </a:xfrm>
        </p:spPr>
      </p:pic>
    </p:spTree>
    <p:extLst>
      <p:ext uri="{BB962C8B-B14F-4D97-AF65-F5344CB8AC3E}">
        <p14:creationId xmlns:p14="http://schemas.microsoft.com/office/powerpoint/2010/main" val="30979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29367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/>
                <a:latin typeface="+mn-lt"/>
              </a:rPr>
              <a:t>What Does PBL Look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L</a:t>
            </a:r>
            <a:r>
              <a:rPr lang="en-US" b="1" dirty="0" smtClean="0">
                <a:solidFill>
                  <a:srgbClr val="C00000"/>
                </a:solidFill>
                <a:effectLst/>
                <a:latin typeface="+mn-lt"/>
              </a:rPr>
              <a:t>ike in the Classroom?</a:t>
            </a:r>
            <a:endParaRPr lang="en-US" b="1" dirty="0">
              <a:solidFill>
                <a:srgbClr val="C00000"/>
              </a:solidFill>
              <a:effectLst/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1253897"/>
              </p:ext>
            </p:extLst>
          </p:nvPr>
        </p:nvGraphicFramePr>
        <p:xfrm>
          <a:off x="76200" y="685800"/>
          <a:ext cx="8929367" cy="6042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9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</a:rPr>
                        <a:t>Purpose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8670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Students read and address problem, without background preparation.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*Teaches students to encode and organize information in useful ways.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*Allows students to find what they know and what they don't know.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*Misconceptions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can be corrected in discussion of the problem.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Mimics the real life context they will face as doctors.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3336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Students discuss and analyze problem using prior knowledge and resources available. 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Teacher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poses questions: i.e., Do you need more information? Are you sure of the facts or will a review be helpful? Do you think more information on this area would be helpful? </a:t>
                      </a: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*Development of cognitive skills for problem-solving process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Development of self-monitoring skills to identify the learning needs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*Development of habitual student-initiated questioning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46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Students decide what they need to know and where they might best find the information. They decide which resources to use (people, published papers, etc.).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*Self-directed study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58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Students revisit problem with new information and knowledge acquired during self-study. 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Students critique learning resources used.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Group decides appropriate hypotheses and critiques prior performance.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*New organization of information to problem-solve.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*Self-assessment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*Peer-assessment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22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Students should think about how what they learned has added to their understanding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*Reflection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*Self-assessment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827" marR="4827" marT="4827" marB="482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7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65111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/>
                <a:latin typeface="+mn-lt"/>
              </a:rPr>
              <a:t>Historical Background</a:t>
            </a:r>
            <a:endParaRPr lang="en-US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7924800" cy="5029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PBL was first applied in medical schools, which was used to help test the knowledge of graduates. </a:t>
            </a:r>
          </a:p>
          <a:p>
            <a:pPr marL="11430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Medical professionals need to keep up with new information in their field, and the skill of life-long learning is important- so PBL was well suited for this area. </a:t>
            </a:r>
            <a:endParaRPr lang="en-US" sz="2400" b="1" dirty="0"/>
          </a:p>
        </p:txBody>
      </p:sp>
      <p:pic>
        <p:nvPicPr>
          <p:cNvPr id="1026" name="Picture 2" descr="Image result for pbl in medical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09097"/>
            <a:ext cx="5867400" cy="24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1058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Andalus</vt:lpstr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Problem/Project-based Learning</vt:lpstr>
      <vt:lpstr>What is PBL? </vt:lpstr>
      <vt:lpstr>Through PBL, Students Learn:</vt:lpstr>
      <vt:lpstr>The Impact of PBL on Learners?</vt:lpstr>
      <vt:lpstr>The Impact of PBL on Learners?</vt:lpstr>
      <vt:lpstr>Why PBL?</vt:lpstr>
      <vt:lpstr>What Makes PBL Effective? </vt:lpstr>
      <vt:lpstr>What Does PBL Look Like in the Classroom?</vt:lpstr>
      <vt:lpstr>Historical Background</vt:lpstr>
      <vt:lpstr>Why Use PBL in Your Classroom?</vt:lpstr>
      <vt:lpstr>How does PBL Relate to Best Practices?</vt:lpstr>
      <vt:lpstr>Practical Guide to PBL</vt:lpstr>
      <vt:lpstr>PowerPoint Presentation</vt:lpstr>
      <vt:lpstr>What Does the Student do in PBL?</vt:lpstr>
      <vt:lpstr>PowerPoint Presentation</vt:lpstr>
      <vt:lpstr>Step 2</vt:lpstr>
      <vt:lpstr>Steps 3 and 4</vt:lpstr>
      <vt:lpstr>Steps 5 and 6  Construct and present the potential solution.</vt:lpstr>
      <vt:lpstr>Last one… Step 7</vt:lpstr>
      <vt:lpstr>Role of the Instructor</vt:lpstr>
      <vt:lpstr>PowerPoint Presentation</vt:lpstr>
      <vt:lpstr>Dig deeper @ </vt:lpstr>
    </vt:vector>
  </TitlesOfParts>
  <Company>University of Arkansas - COEHP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Problem-based Learning (PBL)</dc:title>
  <dc:creator>Windows User</dc:creator>
  <cp:lastModifiedBy>Unprotected Admin</cp:lastModifiedBy>
  <cp:revision>107</cp:revision>
  <dcterms:created xsi:type="dcterms:W3CDTF">2012-06-19T18:23:19Z</dcterms:created>
  <dcterms:modified xsi:type="dcterms:W3CDTF">2019-02-06T22:20:31Z</dcterms:modified>
</cp:coreProperties>
</file>