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4" r:id="rId6"/>
    <p:sldId id="272" r:id="rId7"/>
    <p:sldId id="261" r:id="rId8"/>
    <p:sldId id="265" r:id="rId9"/>
    <p:sldId id="284" r:id="rId10"/>
    <p:sldId id="262" r:id="rId11"/>
    <p:sldId id="263" r:id="rId12"/>
    <p:sldId id="266" r:id="rId13"/>
    <p:sldId id="268" r:id="rId14"/>
    <p:sldId id="267" r:id="rId15"/>
    <p:sldId id="273" r:id="rId16"/>
    <p:sldId id="270" r:id="rId17"/>
    <p:sldId id="271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74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bliqueTopRight"/>
              <a:lightRig rig="threePt" dir="t"/>
            </a:scene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5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18.wdp"/><Relationship Id="rId4" Type="http://schemas.openxmlformats.org/officeDocument/2006/relationships/image" Target="../media/image21.jpeg"/><Relationship Id="rId9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406" y="-60089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Engineering a Play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Picture 3" descr="performance up close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91"/>
          <a:stretch/>
        </p:blipFill>
        <p:spPr>
          <a:xfrm>
            <a:off x="1022731" y="4464425"/>
            <a:ext cx="7049748" cy="227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4221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48" b="9470"/>
          <a:stretch/>
        </p:blipFill>
        <p:spPr>
          <a:xfrm>
            <a:off x="1090246" y="1545183"/>
            <a:ext cx="6914719" cy="27839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5437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Classroom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Setting the stage</a:t>
            </a:r>
          </a:p>
          <a:p>
            <a:pPr lvl="1"/>
            <a:r>
              <a:rPr lang="en-US" dirty="0" smtClean="0"/>
              <a:t>Dividing the story</a:t>
            </a:r>
          </a:p>
          <a:p>
            <a:pPr lvl="1"/>
            <a:r>
              <a:rPr lang="en-US" dirty="0" smtClean="0"/>
              <a:t>Group-Work: Creating a plan and a story board</a:t>
            </a:r>
            <a:endParaRPr lang="en-US" dirty="0"/>
          </a:p>
        </p:txBody>
      </p:sp>
      <p:pic>
        <p:nvPicPr>
          <p:cNvPr id="8" name="Picture 7" descr="Photo Dec 17, 1 40 46 PM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303830" y="3539138"/>
            <a:ext cx="2743890" cy="32863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Photo Dec 17, 1 50 58 PM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830791" y="3365852"/>
            <a:ext cx="3429861" cy="3188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251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0812"/>
            <a:ext cx="8229600" cy="4525963"/>
          </a:xfrm>
        </p:spPr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graders created a prototype of their play </a:t>
            </a:r>
            <a:r>
              <a:rPr lang="en-US" dirty="0"/>
              <a:t>using the Puppet Pals© App </a:t>
            </a:r>
          </a:p>
        </p:txBody>
      </p:sp>
      <p:pic>
        <p:nvPicPr>
          <p:cNvPr id="4" name="Picture 3" descr="IMG_2326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723" y="2535954"/>
            <a:ext cx="2885564" cy="38474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IMG_2321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8861" y="3938544"/>
            <a:ext cx="3207296" cy="26372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IMG_2331.JP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323" y="2587266"/>
            <a:ext cx="3184524" cy="266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8260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818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Each 4-5 person team was assigned one section of the life of Bass Reeves</a:t>
            </a:r>
          </a:p>
          <a:p>
            <a:pPr lvl="1"/>
            <a:r>
              <a:rPr lang="en-US" sz="2400" dirty="0" smtClean="0"/>
              <a:t>Collaborated to turn the story into a script</a:t>
            </a:r>
          </a:p>
          <a:p>
            <a:pPr lvl="1"/>
            <a:r>
              <a:rPr lang="en-US" sz="2400" dirty="0" smtClean="0"/>
              <a:t>Requirement: Each group member must have a speaking part</a:t>
            </a:r>
            <a:endParaRPr lang="en-US" sz="2400" dirty="0"/>
          </a:p>
        </p:txBody>
      </p:sp>
      <p:pic>
        <p:nvPicPr>
          <p:cNvPr id="4" name="Picture 3" descr="IMG_2308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378" y="3198563"/>
            <a:ext cx="2899395" cy="34542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IMG_1485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95" y="3486358"/>
            <a:ext cx="4204765" cy="31535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620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1016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Class stage was created</a:t>
            </a:r>
          </a:p>
          <a:p>
            <a:r>
              <a:rPr lang="en-US" sz="2800" dirty="0" smtClean="0"/>
              <a:t>Each group produced a backdrop and necessary props for their scene</a:t>
            </a:r>
            <a:endParaRPr lang="en-US" sz="2800" dirty="0"/>
          </a:p>
        </p:txBody>
      </p:sp>
      <p:pic>
        <p:nvPicPr>
          <p:cNvPr id="4" name="Picture 3" descr="IMG_2773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2435" y="3105478"/>
            <a:ext cx="3317371" cy="35231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IMG_2774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63" y="2886233"/>
            <a:ext cx="2529695" cy="35484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IMG_2777.jp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4198" y="2730605"/>
            <a:ext cx="2526229" cy="34362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7180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214" y="127950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Every student created a marionette for their character.  </a:t>
            </a:r>
          </a:p>
          <a:p>
            <a:pPr lvl="1"/>
            <a:r>
              <a:rPr lang="en-US" sz="2400" dirty="0" smtClean="0"/>
              <a:t>Body proportions were discussed, as were joints and movement.</a:t>
            </a:r>
            <a:endParaRPr lang="en-US" sz="2400" dirty="0"/>
          </a:p>
        </p:txBody>
      </p:sp>
      <p:pic>
        <p:nvPicPr>
          <p:cNvPr id="8" name="Picture 7" descr="IMG_3483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400" y="3245405"/>
            <a:ext cx="3148024" cy="29503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IMG_3510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9711" y="2963194"/>
            <a:ext cx="2767691" cy="36125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 descr="IMG_3513.jp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3392" y="2873399"/>
            <a:ext cx="2482694" cy="37152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816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35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7" t="5237" r="22137" b="23685"/>
          <a:stretch/>
        </p:blipFill>
        <p:spPr>
          <a:xfrm>
            <a:off x="-692766" y="-423315"/>
            <a:ext cx="3630659" cy="48745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IMG_3551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16647" r="13656" b="21814"/>
          <a:stretch/>
        </p:blipFill>
        <p:spPr>
          <a:xfrm>
            <a:off x="2719787" y="-218071"/>
            <a:ext cx="3630658" cy="422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IMG_3543.jp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64" r="23633" b="9469"/>
          <a:stretch/>
        </p:blipFill>
        <p:spPr>
          <a:xfrm>
            <a:off x="5459816" y="-1411082"/>
            <a:ext cx="3927935" cy="587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marionettes up close.jpg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818" b="12837"/>
          <a:stretch/>
        </p:blipFill>
        <p:spPr>
          <a:xfrm>
            <a:off x="0" y="3309542"/>
            <a:ext cx="9144000" cy="44127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252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2336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grade class and families were invited to the University to perform their play on stage. </a:t>
            </a:r>
          </a:p>
          <a:p>
            <a:pPr lvl="1"/>
            <a:r>
              <a:rPr lang="en-US" sz="2400" dirty="0" smtClean="0"/>
              <a:t>The performance was filmed and each student received a copy.</a:t>
            </a:r>
            <a:endParaRPr lang="en-US" sz="2400" dirty="0"/>
          </a:p>
        </p:txBody>
      </p:sp>
      <p:pic>
        <p:nvPicPr>
          <p:cNvPr id="5" name="Picture 4" descr="IMG_4193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005" r="27324" b="20505"/>
          <a:stretch/>
        </p:blipFill>
        <p:spPr>
          <a:xfrm>
            <a:off x="457200" y="3061040"/>
            <a:ext cx="4084331" cy="34169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IMG_4203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114" y="3598754"/>
            <a:ext cx="4054023" cy="26868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977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Deeper story comprehension</a:t>
            </a:r>
          </a:p>
          <a:p>
            <a:r>
              <a:rPr lang="en-US" dirty="0" smtClean="0"/>
              <a:t>Deeper understanding of historical </a:t>
            </a:r>
            <a:r>
              <a:rPr lang="en-US" dirty="0"/>
              <a:t>t</a:t>
            </a:r>
            <a:r>
              <a:rPr lang="en-US" dirty="0" smtClean="0"/>
              <a:t>ime </a:t>
            </a:r>
            <a:r>
              <a:rPr lang="en-US" dirty="0"/>
              <a:t>p</a:t>
            </a:r>
            <a:r>
              <a:rPr lang="en-US" dirty="0" smtClean="0"/>
              <a:t>eriod</a:t>
            </a:r>
          </a:p>
          <a:p>
            <a:r>
              <a:rPr lang="en-US" dirty="0" smtClean="0"/>
              <a:t>Real-world </a:t>
            </a:r>
            <a:r>
              <a:rPr lang="en-US" dirty="0"/>
              <a:t>c</a:t>
            </a:r>
            <a:r>
              <a:rPr lang="en-US" dirty="0" smtClean="0"/>
              <a:t>hallenges of</a:t>
            </a:r>
          </a:p>
          <a:p>
            <a:pPr lvl="1"/>
            <a:r>
              <a:rPr lang="en-US" dirty="0" smtClean="0"/>
              <a:t>team-work</a:t>
            </a:r>
          </a:p>
          <a:p>
            <a:pPr lvl="1"/>
            <a:r>
              <a:rPr lang="en-US" dirty="0" smtClean="0"/>
              <a:t>brainstorming</a:t>
            </a:r>
          </a:p>
          <a:p>
            <a:pPr lvl="1"/>
            <a:r>
              <a:rPr lang="en-US" dirty="0" smtClean="0"/>
              <a:t>problem-solving</a:t>
            </a:r>
          </a:p>
          <a:p>
            <a:pPr lvl="1"/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organization</a:t>
            </a:r>
          </a:p>
          <a:p>
            <a:pPr lvl="1"/>
            <a:r>
              <a:rPr lang="en-US" dirty="0" smtClean="0"/>
              <a:t>production</a:t>
            </a:r>
          </a:p>
          <a:p>
            <a:pPr lvl="1"/>
            <a:r>
              <a:rPr lang="en-US" dirty="0" smtClean="0"/>
              <a:t>communication</a:t>
            </a:r>
          </a:p>
          <a:p>
            <a:pPr lvl="2"/>
            <a:r>
              <a:rPr lang="en-US" dirty="0" smtClean="0"/>
              <a:t>public speaking</a:t>
            </a:r>
          </a:p>
          <a:p>
            <a:r>
              <a:rPr lang="en-US" dirty="0" smtClean="0"/>
              <a:t>Social and cultural </a:t>
            </a:r>
            <a:r>
              <a:rPr lang="en-US" dirty="0"/>
              <a:t>a</a:t>
            </a:r>
            <a:r>
              <a:rPr lang="en-US" dirty="0" smtClean="0"/>
              <a:t>wareness</a:t>
            </a:r>
            <a:endParaRPr lang="en-US" dirty="0"/>
          </a:p>
        </p:txBody>
      </p:sp>
      <p:pic>
        <p:nvPicPr>
          <p:cNvPr id="4" name="Picture 3" descr="IMG_4221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6279" y="3241963"/>
            <a:ext cx="5366883" cy="2160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7737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54" y="857251"/>
            <a:ext cx="6866546" cy="51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2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801" y="857250"/>
            <a:ext cx="7727534" cy="514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7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Rationale and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Social Studies receives limited classroom time in elementary school</a:t>
            </a:r>
          </a:p>
          <a:p>
            <a:r>
              <a:rPr lang="en-US" dirty="0" smtClean="0"/>
              <a:t>Textbooks are often used and rarely engaging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3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SOLUTION?</a:t>
            </a:r>
          </a:p>
          <a:p>
            <a:r>
              <a:rPr lang="en-US" dirty="0" smtClean="0"/>
              <a:t>Integrate more informational texts (literacy)</a:t>
            </a:r>
          </a:p>
          <a:p>
            <a:r>
              <a:rPr lang="en-US" dirty="0" smtClean="0"/>
              <a:t>Create a design challenge to engage students in the </a:t>
            </a:r>
            <a:r>
              <a:rPr lang="en-US" dirty="0"/>
              <a:t>use of interactive strategies such as brainstorming, </a:t>
            </a:r>
            <a:r>
              <a:rPr lang="en-US" dirty="0" smtClean="0"/>
              <a:t>cooperative </a:t>
            </a:r>
            <a:r>
              <a:rPr lang="en-US" dirty="0"/>
              <a:t>learning, </a:t>
            </a:r>
            <a:r>
              <a:rPr lang="en-US" dirty="0" smtClean="0"/>
              <a:t>and engineering </a:t>
            </a:r>
            <a:r>
              <a:rPr lang="en-US" dirty="0"/>
              <a:t>design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8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5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20046" y="857251"/>
            <a:ext cx="5687919" cy="5145707"/>
            <a:chOff x="1524000" y="0"/>
            <a:chExt cx="9144000" cy="82723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4000" y="3503776"/>
              <a:ext cx="9144000" cy="4768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87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223" y="1286676"/>
            <a:ext cx="6858000" cy="42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2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16215">
            <a:off x="351976" y="1394841"/>
            <a:ext cx="3827051" cy="3944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11402">
            <a:off x="5146191" y="1313629"/>
            <a:ext cx="3323924" cy="42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4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146" y="1055940"/>
            <a:ext cx="3429000" cy="4826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02" y="1868325"/>
            <a:ext cx="4268624" cy="320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0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25006">
            <a:off x="621033" y="1180491"/>
            <a:ext cx="2314372" cy="3489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68236">
            <a:off x="502825" y="3218047"/>
            <a:ext cx="1946295" cy="2424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4754" y="1166173"/>
            <a:ext cx="3065814" cy="1759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8324" y="3324849"/>
            <a:ext cx="3166313" cy="2403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228" y="1166174"/>
            <a:ext cx="2185820" cy="17592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6523" y="3324848"/>
            <a:ext cx="2090525" cy="240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7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221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48" b="9470"/>
          <a:stretch/>
        </p:blipFill>
        <p:spPr>
          <a:xfrm>
            <a:off x="553915" y="1860860"/>
            <a:ext cx="8036169" cy="32355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9986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730" y="872515"/>
            <a:ext cx="8229600" cy="1143000"/>
          </a:xfrm>
        </p:spPr>
        <p:txBody>
          <a:bodyPr/>
          <a:lstStyle/>
          <a:p>
            <a:pPr algn="l"/>
            <a:r>
              <a:rPr lang="en-US" sz="4000" dirty="0" smtClean="0"/>
              <a:t>Challenge: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 smtClean="0"/>
              <a:t/>
            </a:r>
            <a:br>
              <a:rPr lang="en-US" sz="1000" dirty="0" smtClean="0"/>
            </a:br>
            <a:endParaRPr lang="en-US" sz="1000" dirty="0"/>
          </a:p>
        </p:txBody>
      </p:sp>
      <p:sp>
        <p:nvSpPr>
          <p:cNvPr id="3" name="Rectangle 2"/>
          <p:cNvSpPr/>
          <p:nvPr/>
        </p:nvSpPr>
        <p:spPr>
          <a:xfrm>
            <a:off x="307730" y="1248737"/>
            <a:ext cx="8229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Identify an historical event to be used as the storyline for a short (1-2 minute) play. </a:t>
            </a:r>
            <a:br>
              <a:rPr lang="en-US" sz="2400" dirty="0"/>
            </a:b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Write </a:t>
            </a:r>
            <a:r>
              <a:rPr lang="en-US" sz="2400" dirty="0"/>
              <a:t>a brief script for the play.</a:t>
            </a:r>
            <a:br>
              <a:rPr lang="en-US" sz="2400" dirty="0"/>
            </a:b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Include </a:t>
            </a:r>
            <a:r>
              <a:rPr lang="en-US" sz="2400" dirty="0"/>
              <a:t>all team members in the marionette play (each team member must participate as a character that has a speaking part). </a:t>
            </a:r>
            <a:br>
              <a:rPr lang="en-US" sz="2400" dirty="0"/>
            </a:b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</a:t>
            </a:r>
            <a:r>
              <a:rPr lang="en-US" sz="2400" dirty="0"/>
              <a:t>the Puppet Pals© App to design a prototype that illustrates the first draft of the play. </a:t>
            </a:r>
          </a:p>
        </p:txBody>
      </p:sp>
    </p:spTree>
    <p:extLst>
      <p:ext uri="{BB962C8B-B14F-4D97-AF65-F5344CB8AC3E}">
        <p14:creationId xmlns:p14="http://schemas.microsoft.com/office/powerpoint/2010/main" val="3499418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Third Grade Classroom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Social Studies Unit on Arkansas History and Westward Expansion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xamined </a:t>
            </a:r>
            <a:r>
              <a:rPr lang="en-US" dirty="0"/>
              <a:t>the importance of people and events in early Arkansas </a:t>
            </a:r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Must comprehend </a:t>
            </a:r>
            <a:r>
              <a:rPr lang="en-US" dirty="0"/>
              <a:t>and be able to explain the historical significance of exploration, settlement, and statehood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Integrating Literacy, STEM, and Social Studies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3880" y="-65679"/>
            <a:ext cx="3963038" cy="1143000"/>
          </a:xfrm>
        </p:spPr>
        <p:txBody>
          <a:bodyPr/>
          <a:lstStyle/>
          <a:p>
            <a:r>
              <a:rPr lang="en-US" dirty="0" smtClean="0"/>
              <a:t>Standards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9356800"/>
              </p:ext>
            </p:extLst>
          </p:nvPr>
        </p:nvGraphicFramePr>
        <p:xfrm>
          <a:off x="218952" y="965303"/>
          <a:ext cx="8714306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Body of Standards </a:t>
                      </a:r>
                      <a:endParaRPr lang="en-US" sz="1800" dirty="0" smtClean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Specified Standards </a:t>
                      </a:r>
                      <a:endParaRPr lang="en-US" sz="1800" dirty="0" smtClean="0"/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CCSS English Language Arts </a:t>
                      </a:r>
                      <a:endParaRPr lang="en-US" sz="1800" dirty="0" smtClean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CCSS.ELA-Literacy.RI.3.3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Describe the relationship between a series of historical events, scientific ideas or concepts, or steps in technical procedures in a text, using language that pertains to time, sequence, and cause/effect</a:t>
                      </a:r>
                      <a:r>
                        <a:rPr lang="en-US" sz="1400" kern="1200" dirty="0" smtClean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i="1" kern="1200" dirty="0" smtClean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CCSS.ELA-Literacy.RI.3.7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Use information gained from illustrations (e.g., maps, photo- graphs) and the words in a text to demonstrate understanding of the text (e.g., where, when, why, and how key events occur)</a:t>
                      </a:r>
                      <a:r>
                        <a:rPr lang="en-US" sz="1400" kern="1200" dirty="0" smtClean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i="1" kern="1200" dirty="0" smtClean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CCSS.ELA-Literacy.RI.3.8</a:t>
                      </a:r>
                      <a:r>
                        <a:rPr lang="en-US" sz="1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Describe logical connections between particular sentences and paragraphs in a text (e.g., comparison, cause/ effect, first/second/third in a sequence). </a:t>
                      </a:r>
                      <a:r>
                        <a:rPr lang="en-US" sz="1400" i="1" kern="1200" dirty="0" smtClean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CCSS. ELA-Literacy.SL.3.4</a:t>
                      </a:r>
                      <a:r>
                        <a:rPr lang="en-US" sz="1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Report on a top-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 text, tell a story, or recount an experience with appropriate facts and relevant, descriptive details, speaking clearly at an understandable pace. </a:t>
                      </a:r>
                      <a:endParaRPr lang="en-US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C3 Framework for Social Studies </a:t>
                      </a:r>
                      <a:endParaRPr lang="en-US" sz="1800" dirty="0" smtClean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1200" dirty="0" smtClean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D2.His.3.3-5</a:t>
                      </a:r>
                      <a:r>
                        <a:rPr lang="en-US" sz="1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Generate questions about individuals and groups who have shaped significant historical changes and continuities.</a:t>
                      </a:r>
                      <a:r>
                        <a:rPr lang="en-US" sz="1400" kern="1200" dirty="0" smtClean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i="1" kern="1200" dirty="0" smtClean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D2.His.11.3-5</a:t>
                      </a:r>
                      <a:r>
                        <a:rPr lang="en-US" sz="1400" kern="1200" dirty="0" smtClean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Infer the intended audience and purpose of a historical source from information within the source itself. </a:t>
                      </a:r>
                      <a:endParaRPr lang="en-US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STL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Technological Literacy Standards </a:t>
                      </a:r>
                      <a:endParaRPr lang="en-US" sz="1800" dirty="0" smtClean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kern="1200" dirty="0" smtClean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STL 9</a:t>
                      </a:r>
                      <a:r>
                        <a:rPr lang="en-US" sz="1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Students will develop an understanding of engineering design.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i="1" kern="1200" dirty="0" smtClean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STL 9.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 The engineering design process involves defining a problem, generating ideas, selecting a solution, testing the solution(s), making the item, evaluating it, and presenting results</a:t>
                      </a:r>
                      <a:r>
                        <a:rPr lang="en-US" sz="1400" kern="1200" dirty="0" smtClean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baseline="0" dirty="0" smtClean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i="1" kern="1200" dirty="0" smtClean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STL 9.D</a:t>
                      </a:r>
                      <a:r>
                        <a:rPr lang="en-US" sz="1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When designing an object, it is important to be creative and consider all ideas. </a:t>
                      </a:r>
                      <a:r>
                        <a:rPr lang="en-US" sz="1400" i="1" kern="1200" dirty="0" smtClean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STL 9.E</a:t>
                      </a:r>
                      <a:r>
                        <a:rPr lang="en-US" sz="1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Models are used to communicate and test design ideas and processes. </a:t>
                      </a:r>
                      <a:endParaRPr lang="en-US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370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Big Ideas and Essential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6270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BIG IDEAS</a:t>
            </a:r>
          </a:p>
          <a:p>
            <a:r>
              <a:rPr lang="en-US" dirty="0"/>
              <a:t>U</a:t>
            </a:r>
            <a:r>
              <a:rPr lang="en-US" dirty="0" smtClean="0"/>
              <a:t>sing </a:t>
            </a:r>
            <a:r>
              <a:rPr lang="en-US" dirty="0"/>
              <a:t>informational and fictional </a:t>
            </a:r>
            <a:r>
              <a:rPr lang="en-US" dirty="0" smtClean="0"/>
              <a:t>texts</a:t>
            </a:r>
            <a:endParaRPr lang="en-US" dirty="0"/>
          </a:p>
          <a:p>
            <a:r>
              <a:rPr lang="en-US" dirty="0"/>
              <a:t>U</a:t>
            </a:r>
            <a:r>
              <a:rPr lang="en-US" dirty="0" smtClean="0"/>
              <a:t>nderstanding </a:t>
            </a:r>
            <a:r>
              <a:rPr lang="en-US" dirty="0"/>
              <a:t>key historical events, engineering design, puppetry, stories, simple tools and </a:t>
            </a:r>
            <a:r>
              <a:rPr lang="en-US" dirty="0" smtClean="0"/>
              <a:t>processes</a:t>
            </a:r>
          </a:p>
          <a:p>
            <a:r>
              <a:rPr lang="en-US" dirty="0"/>
              <a:t>U</a:t>
            </a:r>
            <a:r>
              <a:rPr lang="en-US" dirty="0" smtClean="0"/>
              <a:t>sing presentation </a:t>
            </a:r>
            <a:r>
              <a:rPr lang="en-US" dirty="0"/>
              <a:t>skills to tell a story through </a:t>
            </a:r>
            <a:r>
              <a:rPr lang="en-US" dirty="0" smtClean="0"/>
              <a:t>a dramatic performance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ESSENTIAL QUESTIONS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How does the past </a:t>
            </a:r>
            <a:r>
              <a:rPr lang="en-US" dirty="0" smtClean="0"/>
              <a:t>impact </a:t>
            </a:r>
            <a:r>
              <a:rPr lang="en-US" dirty="0"/>
              <a:t>the present? </a:t>
            </a: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How </a:t>
            </a:r>
            <a:r>
              <a:rPr lang="en-US" dirty="0"/>
              <a:t>can a script for a play be developed from</a:t>
            </a:r>
            <a:br>
              <a:rPr lang="en-US" dirty="0"/>
            </a:br>
            <a:r>
              <a:rPr lang="en-US" dirty="0"/>
              <a:t>a book? </a:t>
            </a: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How </a:t>
            </a:r>
            <a:r>
              <a:rPr lang="en-US" dirty="0"/>
              <a:t>can the set design support the characters (</a:t>
            </a:r>
            <a:r>
              <a:rPr lang="en-US" dirty="0" smtClean="0"/>
              <a:t>marionettes</a:t>
            </a:r>
            <a:r>
              <a:rPr lang="en-US" dirty="0"/>
              <a:t>) as they engage the audience through animation of the script and narration of the story? </a:t>
            </a:r>
          </a:p>
          <a:p>
            <a:endParaRPr lang="en-US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endParaRPr 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419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W</a:t>
            </a:r>
            <a:r>
              <a:rPr lang="en-US" dirty="0" smtClean="0"/>
              <a:t>ritten script</a:t>
            </a: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Puppet </a:t>
            </a:r>
            <a:r>
              <a:rPr lang="en-US" dirty="0"/>
              <a:t>Pals© </a:t>
            </a:r>
            <a:r>
              <a:rPr lang="en-US" dirty="0" smtClean="0"/>
              <a:t>prototype</a:t>
            </a: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S</a:t>
            </a:r>
            <a:r>
              <a:rPr lang="en-US" dirty="0" smtClean="0"/>
              <a:t>et design</a:t>
            </a: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M</a:t>
            </a:r>
            <a:r>
              <a:rPr lang="en-US" dirty="0" smtClean="0"/>
              <a:t>arionettes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P</a:t>
            </a:r>
            <a:r>
              <a:rPr lang="en-US" dirty="0" smtClean="0"/>
              <a:t>roduction </a:t>
            </a:r>
            <a:r>
              <a:rPr lang="en-US" dirty="0"/>
              <a:t>of the </a:t>
            </a:r>
            <a:r>
              <a:rPr lang="en-US" dirty="0" smtClean="0"/>
              <a:t>play</a:t>
            </a: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C</a:t>
            </a:r>
            <a:r>
              <a:rPr lang="en-US" dirty="0" smtClean="0"/>
              <a:t>ompleted </a:t>
            </a:r>
            <a:r>
              <a:rPr lang="en-US" dirty="0"/>
              <a:t>design journal </a:t>
            </a:r>
          </a:p>
        </p:txBody>
      </p:sp>
    </p:spTree>
    <p:extLst>
      <p:ext uri="{BB962C8B-B14F-4D97-AF65-F5344CB8AC3E}">
        <p14:creationId xmlns:p14="http://schemas.microsoft.com/office/powerpoint/2010/main" val="232956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7276" y="750870"/>
            <a:ext cx="3147305" cy="1143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Text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5" descr="bad_news_spread2_larg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46" y="2585907"/>
            <a:ext cx="6207054" cy="3942442"/>
          </a:xfrm>
          <a:prstGeom prst="rect">
            <a:avLst/>
          </a:prstGeom>
        </p:spPr>
      </p:pic>
      <p:pic>
        <p:nvPicPr>
          <p:cNvPr id="5" name="Picture 4" descr="bad news for outlaw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2" y="512329"/>
            <a:ext cx="4038600" cy="510540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241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8460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Identify an historical event to be used as the storyline for the </a:t>
            </a:r>
            <a:r>
              <a:rPr lang="en-US" dirty="0" smtClean="0"/>
              <a:t>marionette </a:t>
            </a:r>
            <a:r>
              <a:rPr lang="en-US" dirty="0"/>
              <a:t>play.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Use the Puppet Pals© App to design a prototype that </a:t>
            </a:r>
            <a:r>
              <a:rPr lang="en-US" dirty="0" smtClean="0"/>
              <a:t>illustrates </a:t>
            </a:r>
            <a:r>
              <a:rPr lang="en-US" dirty="0"/>
              <a:t>the first draft of the play.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Write a script for the marionette play.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Design and create the marionette characters using the </a:t>
            </a:r>
            <a:r>
              <a:rPr lang="en-US" dirty="0" smtClean="0"/>
              <a:t>materials </a:t>
            </a:r>
            <a:r>
              <a:rPr lang="en-US" dirty="0"/>
              <a:t>provided.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Utilize recycled materials to design the set and create the </a:t>
            </a:r>
            <a:r>
              <a:rPr lang="en-US" dirty="0" smtClean="0"/>
              <a:t>marionette </a:t>
            </a:r>
            <a:r>
              <a:rPr lang="en-US" dirty="0"/>
              <a:t>characters.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Include all team members in the marionette play (each team </a:t>
            </a:r>
            <a:r>
              <a:rPr lang="en-US" dirty="0" smtClean="0"/>
              <a:t>member </a:t>
            </a:r>
            <a:r>
              <a:rPr lang="en-US" dirty="0"/>
              <a:t>must participate as a character that has a speaking </a:t>
            </a:r>
            <a:r>
              <a:rPr lang="en-US" dirty="0" smtClean="0"/>
              <a:t>part</a:t>
            </a:r>
            <a:r>
              <a:rPr lang="en-US" dirty="0"/>
              <a:t>).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Use a design journal to conduct research and to gather </a:t>
            </a:r>
            <a:r>
              <a:rPr lang="en-US" dirty="0" smtClean="0"/>
              <a:t>information </a:t>
            </a:r>
            <a:r>
              <a:rPr lang="en-US" dirty="0"/>
              <a:t>for the challenge.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14415" y="1823884"/>
            <a:ext cx="6143628" cy="3257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18" y="1526875"/>
            <a:ext cx="4799288" cy="411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194</TotalTime>
  <Words>749</Words>
  <Application>Microsoft Office PowerPoint</Application>
  <PresentationFormat>On-screen Show (4:3)</PresentationFormat>
  <Paragraphs>88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Rockwell</vt:lpstr>
      <vt:lpstr> Black </vt:lpstr>
      <vt:lpstr>Engineering a Play</vt:lpstr>
      <vt:lpstr>Rationale and Purpose</vt:lpstr>
      <vt:lpstr>Context</vt:lpstr>
      <vt:lpstr>Standards</vt:lpstr>
      <vt:lpstr>Big Ideas and Essential Questions</vt:lpstr>
      <vt:lpstr>Deliverables</vt:lpstr>
      <vt:lpstr>Text</vt:lpstr>
      <vt:lpstr>Parameters</vt:lpstr>
      <vt:lpstr>PowerPoint Presentation</vt:lpstr>
      <vt:lpstr>Classroom Implementation</vt:lpstr>
      <vt:lpstr>Implementation</vt:lpstr>
      <vt:lpstr>Implementation </vt:lpstr>
      <vt:lpstr>Implementation </vt:lpstr>
      <vt:lpstr>Implementation</vt:lpstr>
      <vt:lpstr>PowerPoint Presentation</vt:lpstr>
      <vt:lpstr>Performance</vt:lpstr>
      <vt:lpstr>Student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Challenge:       </vt:lpstr>
    </vt:vector>
  </TitlesOfParts>
  <Company>University of Arkansas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a Play</dc:title>
  <dc:creator>Heather Kindall</dc:creator>
  <cp:lastModifiedBy>Vinson R. Carter</cp:lastModifiedBy>
  <cp:revision>21</cp:revision>
  <dcterms:created xsi:type="dcterms:W3CDTF">2016-09-26T21:13:26Z</dcterms:created>
  <dcterms:modified xsi:type="dcterms:W3CDTF">2019-03-12T13:25:23Z</dcterms:modified>
</cp:coreProperties>
</file>