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10" r:id="rId3"/>
    <p:sldId id="258" r:id="rId4"/>
    <p:sldId id="259" r:id="rId5"/>
    <p:sldId id="262" r:id="rId6"/>
    <p:sldId id="290" r:id="rId7"/>
    <p:sldId id="309" r:id="rId8"/>
    <p:sldId id="308" r:id="rId9"/>
    <p:sldId id="263" r:id="rId10"/>
    <p:sldId id="264" r:id="rId11"/>
    <p:sldId id="307" r:id="rId12"/>
    <p:sldId id="265" r:id="rId13"/>
    <p:sldId id="267" r:id="rId14"/>
    <p:sldId id="275" r:id="rId15"/>
    <p:sldId id="270" r:id="rId16"/>
    <p:sldId id="272" r:id="rId17"/>
    <p:sldId id="273" r:id="rId18"/>
    <p:sldId id="299" r:id="rId19"/>
    <p:sldId id="300" r:id="rId20"/>
    <p:sldId id="301" r:id="rId21"/>
    <p:sldId id="302" r:id="rId22"/>
    <p:sldId id="303" r:id="rId23"/>
    <p:sldId id="304" r:id="rId24"/>
    <p:sldId id="268" r:id="rId25"/>
    <p:sldId id="279" r:id="rId26"/>
    <p:sldId id="278" r:id="rId27"/>
    <p:sldId id="280" r:id="rId28"/>
    <p:sldId id="298" r:id="rId29"/>
    <p:sldId id="276" r:id="rId30"/>
    <p:sldId id="277" r:id="rId31"/>
    <p:sldId id="281" r:id="rId32"/>
    <p:sldId id="283" r:id="rId33"/>
    <p:sldId id="291" r:id="rId34"/>
    <p:sldId id="292" r:id="rId35"/>
    <p:sldId id="293" r:id="rId36"/>
    <p:sldId id="313" r:id="rId37"/>
    <p:sldId id="26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D0822-19B5-44BB-9A61-098ABB2DBDC3}" type="datetimeFigureOut">
              <a:rPr lang="en-US" smtClean="0"/>
              <a:t>8/26/2019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D3DCC-9671-419F-A3E0-A82D50DDF4E4}" type="slidenum">
              <a:rPr lang="en-US" smtClean="0"/>
              <a:t>‹#›</a:t>
            </a:fld>
            <a:endParaRPr lang="en-US"/>
          </a:p>
        </p:txBody>
      </p:sp>
    </p:spTree>
    <p:extLst>
      <p:ext uri="{BB962C8B-B14F-4D97-AF65-F5344CB8AC3E}">
        <p14:creationId xmlns:p14="http://schemas.microsoft.com/office/powerpoint/2010/main" val="21824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11385E-CFB0-40E2-991B-2B729DE36E4A}" type="slidenum">
              <a:rPr lang="en-US" altLang="en-US"/>
              <a:pPr>
                <a:spcBef>
                  <a:spcPct val="0"/>
                </a:spcBef>
              </a:pPr>
              <a:t>30</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62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C0A038-D400-4506-BF8F-1AA8F9CF7B9C}"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63052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0A038-D400-4506-BF8F-1AA8F9CF7B9C}"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6638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0A038-D400-4506-BF8F-1AA8F9CF7B9C}"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23429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1"/>
            <a:ext cx="9144000" cy="733425"/>
          </a:xfrm>
        </p:spPr>
        <p:txBody>
          <a:bodyPr/>
          <a:lstStyle/>
          <a:p>
            <a:r>
              <a:rPr lang="en-US"/>
              <a:t>Click to edit Master title style</a:t>
            </a:r>
          </a:p>
        </p:txBody>
      </p:sp>
      <p:sp>
        <p:nvSpPr>
          <p:cNvPr id="3" name="Text Placeholder 2"/>
          <p:cNvSpPr>
            <a:spLocks noGrp="1"/>
          </p:cNvSpPr>
          <p:nvPr>
            <p:ph type="body" sz="half" idx="1"/>
          </p:nvPr>
        </p:nvSpPr>
        <p:spPr>
          <a:xfrm>
            <a:off x="1678519" y="1557338"/>
            <a:ext cx="4650316" cy="5111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2034" y="1557338"/>
            <a:ext cx="4650317" cy="5111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20271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0A038-D400-4506-BF8F-1AA8F9CF7B9C}"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255961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0A038-D400-4506-BF8F-1AA8F9CF7B9C}"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36000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C0A038-D400-4506-BF8F-1AA8F9CF7B9C}"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5713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C0A038-D400-4506-BF8F-1AA8F9CF7B9C}" type="datetimeFigureOut">
              <a:rPr lang="en-US" smtClean="0"/>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37105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0A038-D400-4506-BF8F-1AA8F9CF7B9C}" type="datetimeFigureOut">
              <a:rPr lang="en-US" smtClean="0"/>
              <a:t>8/26/2019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74938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0A038-D400-4506-BF8F-1AA8F9CF7B9C}" type="datetimeFigureOut">
              <a:rPr lang="en-US" smtClean="0"/>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289580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0A038-D400-4506-BF8F-1AA8F9CF7B9C}"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94932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0A038-D400-4506-BF8F-1AA8F9CF7B9C}"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8836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0A038-D400-4506-BF8F-1AA8F9CF7B9C}" type="datetimeFigureOut">
              <a:rPr lang="en-US" smtClean="0"/>
              <a:t>8/26/2019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B3418-6231-42F7-B29F-CFEDEC4F2409}" type="slidenum">
              <a:rPr lang="en-US" smtClean="0"/>
              <a:t>‹#›</a:t>
            </a:fld>
            <a:endParaRPr lang="en-US"/>
          </a:p>
        </p:txBody>
      </p:sp>
    </p:spTree>
    <p:extLst>
      <p:ext uri="{BB962C8B-B14F-4D97-AF65-F5344CB8AC3E}">
        <p14:creationId xmlns:p14="http://schemas.microsoft.com/office/powerpoint/2010/main" val="801167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a:xfrm>
            <a:off x="271291" y="2587625"/>
            <a:ext cx="11780047" cy="84137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3600" b="1" dirty="0">
                <a:latin typeface="Arial Black" panose="020B0A04020102020204" pitchFamily="34" charset="0"/>
              </a:rPr>
              <a:t>STEM 4033</a:t>
            </a:r>
          </a:p>
          <a:p>
            <a:r>
              <a:rPr lang="en-US" altLang="en-US" sz="3600" b="1" dirty="0">
                <a:latin typeface="Arial Black" panose="020B0A04020102020204" pitchFamily="34" charset="0"/>
              </a:rPr>
              <a:t> </a:t>
            </a:r>
          </a:p>
          <a:p>
            <a:r>
              <a:rPr lang="en-US" altLang="en-US" sz="3600" b="1" dirty="0">
                <a:latin typeface="Arial Black" panose="020B0A04020102020204" pitchFamily="34" charset="0"/>
              </a:rPr>
              <a:t>Introduction to                Education</a:t>
            </a:r>
          </a:p>
        </p:txBody>
      </p:sp>
      <p:pic>
        <p:nvPicPr>
          <p:cNvPr id="5" name="Picture 2" descr="Image result for what is stem">
            <a:extLst>
              <a:ext uri="{FF2B5EF4-FFF2-40B4-BE49-F238E27FC236}">
                <a16:creationId xmlns:a16="http://schemas.microsoft.com/office/drawing/2014/main" id="{C33DC733-78A8-47AA-A06B-88C9B2B6195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3134"/>
          <a:stretch/>
        </p:blipFill>
        <p:spPr bwMode="auto">
          <a:xfrm>
            <a:off x="5596939" y="3000874"/>
            <a:ext cx="2376219" cy="105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519954" y="305305"/>
            <a:ext cx="11187784" cy="1325563"/>
          </a:xfrm>
          <a:effectLst>
            <a:outerShdw dist="17961" dir="2700000" algn="ctr" rotWithShape="0">
              <a:schemeClr val="tx2"/>
            </a:outerShdw>
          </a:effectLst>
        </p:spPr>
        <p:txBody>
          <a:bodyPr rtlCol="0">
            <a:normAutofit fontScale="90000"/>
          </a:bodyPr>
          <a:lstStyle/>
          <a:p>
            <a:pPr algn="ctr">
              <a:defRPr/>
            </a:pPr>
            <a:r>
              <a:rPr lang="en-US" sz="6000" b="1" dirty="0">
                <a:effectLst>
                  <a:outerShdw blurRad="38100" dist="38100" dir="2700000" algn="tl">
                    <a:srgbClr val="000000">
                      <a:alpha val="43137"/>
                    </a:srgbClr>
                  </a:outerShdw>
                </a:effectLst>
                <a:latin typeface="+mn-lt"/>
              </a:rPr>
              <a:t>STEM Education Needs to be the Focus in Today’s Schools</a:t>
            </a:r>
            <a:r>
              <a:rPr lang="en-US" sz="6000" b="1" dirty="0">
                <a:latin typeface="+mn-lt"/>
              </a:rPr>
              <a:t>… </a:t>
            </a:r>
          </a:p>
        </p:txBody>
      </p:sp>
      <p:sp>
        <p:nvSpPr>
          <p:cNvPr id="27651" name="Content Placeholder 3"/>
          <p:cNvSpPr>
            <a:spLocks noGrp="1"/>
          </p:cNvSpPr>
          <p:nvPr>
            <p:ph sz="half" idx="1"/>
          </p:nvPr>
        </p:nvSpPr>
        <p:spPr>
          <a:xfrm>
            <a:off x="5388124" y="1828800"/>
            <a:ext cx="6319614" cy="4697506"/>
          </a:xfrm>
          <a:ln w="38100">
            <a:solidFill>
              <a:schemeClr val="tx1"/>
            </a:solidFill>
          </a:ln>
        </p:spPr>
        <p:txBody>
          <a:bodyPr>
            <a:normAutofit fontScale="92500"/>
          </a:bodyPr>
          <a:lstStyle/>
          <a:p>
            <a:pPr marL="0" indent="0" eaLnBrk="1" hangingPunct="1">
              <a:buNone/>
            </a:pPr>
            <a:r>
              <a:rPr lang="en-US" altLang="en-US" sz="2400" b="1" dirty="0"/>
              <a:t>PK-12 Education is not focusing on solving real world problems.  The emphasis is on solving problems correctly—not creatively!</a:t>
            </a:r>
          </a:p>
          <a:p>
            <a:pPr lvl="1" eaLnBrk="1" hangingPunct="1">
              <a:buFont typeface="Wingdings" panose="05000000000000000000" pitchFamily="2" charset="2"/>
              <a:buChar char="§"/>
            </a:pPr>
            <a:r>
              <a:rPr lang="en-US" altLang="en-US" sz="1800" dirty="0"/>
              <a:t>20 year process of minimizing creativity</a:t>
            </a:r>
          </a:p>
          <a:p>
            <a:pPr lvl="1" eaLnBrk="1" hangingPunct="1">
              <a:buFont typeface="Wingdings" panose="05000000000000000000" pitchFamily="2" charset="2"/>
              <a:buChar char="§"/>
            </a:pPr>
            <a:r>
              <a:rPr lang="en-US" altLang="en-US" sz="1800" dirty="0"/>
              <a:t>Tests, grades, college admission, degrees, etc. are emphasized</a:t>
            </a:r>
          </a:p>
          <a:p>
            <a:pPr marL="0" indent="0" eaLnBrk="1" hangingPunct="1">
              <a:buNone/>
            </a:pPr>
            <a:r>
              <a:rPr lang="en-US" altLang="en-US" sz="2400" b="1" dirty="0"/>
              <a:t>Teachers are rewarding skills that are not helping our students become problem solvers.</a:t>
            </a:r>
          </a:p>
          <a:p>
            <a:pPr lvl="1" eaLnBrk="1" hangingPunct="1">
              <a:buFont typeface="Wingdings" panose="05000000000000000000" pitchFamily="2" charset="2"/>
              <a:buChar char="§"/>
            </a:pPr>
            <a:r>
              <a:rPr lang="en-US" altLang="en-US" sz="1800" dirty="0"/>
              <a:t>Logical thinkers</a:t>
            </a:r>
          </a:p>
          <a:p>
            <a:pPr lvl="1" eaLnBrk="1" hangingPunct="1">
              <a:buFont typeface="Wingdings" panose="05000000000000000000" pitchFamily="2" charset="2"/>
              <a:buChar char="§"/>
            </a:pPr>
            <a:r>
              <a:rPr lang="en-US" altLang="en-US" sz="1800" dirty="0"/>
              <a:t>Factual competence</a:t>
            </a:r>
          </a:p>
          <a:p>
            <a:pPr lvl="1" eaLnBrk="1" hangingPunct="1">
              <a:buFont typeface="Wingdings" panose="05000000000000000000" pitchFamily="2" charset="2"/>
              <a:buChar char="§"/>
            </a:pPr>
            <a:r>
              <a:rPr lang="en-US" altLang="en-US" sz="1800" dirty="0"/>
              <a:t>Math and science skill</a:t>
            </a:r>
          </a:p>
          <a:p>
            <a:pPr marL="0" lvl="1" indent="0" eaLnBrk="1" hangingPunct="1">
              <a:buNone/>
            </a:pPr>
            <a:endParaRPr lang="en-US" altLang="en-US" b="1" dirty="0"/>
          </a:p>
          <a:p>
            <a:pPr marL="0" lvl="1" indent="0" algn="ctr" eaLnBrk="1" hangingPunct="1">
              <a:buNone/>
            </a:pPr>
            <a:r>
              <a:rPr lang="en-US" altLang="en-US" b="1" dirty="0"/>
              <a:t>Experiences that require collaboration, critical thinking, problem solving, innovation, creativity and engagement are KEY aspects of STEM Education!</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269" y="1828800"/>
            <a:ext cx="3524794" cy="4699725"/>
          </a:xfrm>
          <a:prstGeom prst="rect">
            <a:avLst/>
          </a:prstGeom>
          <a:ln w="28575">
            <a:solidFill>
              <a:schemeClr val="tx1"/>
            </a:solidFill>
          </a:ln>
        </p:spPr>
      </p:pic>
    </p:spTree>
    <p:extLst>
      <p:ext uri="{BB962C8B-B14F-4D97-AF65-F5344CB8AC3E}">
        <p14:creationId xmlns:p14="http://schemas.microsoft.com/office/powerpoint/2010/main" val="5069465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510639"/>
            <a:ext cx="10522527" cy="1180049"/>
          </a:xfrm>
        </p:spPr>
        <p:txBody>
          <a:bodyPr>
            <a:normAutofit fontScale="90000"/>
          </a:bodyPr>
          <a:lstStyle/>
          <a:p>
            <a:pPr algn="ctr" fontAlgn="base"/>
            <a:br>
              <a:rPr lang="en-US" dirty="0"/>
            </a:br>
            <a:br>
              <a:rPr lang="en-US" dirty="0"/>
            </a:br>
            <a:br>
              <a:rPr lang="en-US" dirty="0"/>
            </a:br>
            <a:r>
              <a:rPr lang="en-US" b="1" dirty="0">
                <a:effectLst>
                  <a:outerShdw blurRad="38100" dist="38100" dir="2700000" algn="tl">
                    <a:srgbClr val="000000">
                      <a:alpha val="43137"/>
                    </a:srgbClr>
                  </a:outerShdw>
                </a:effectLst>
              </a:rPr>
              <a:t>A</a:t>
            </a:r>
            <a:r>
              <a:rPr lang="en-US" dirty="0"/>
              <a:t> </a:t>
            </a:r>
            <a:r>
              <a:rPr lang="en-US" b="1" dirty="0">
                <a:effectLst>
                  <a:outerShdw blurRad="38100" dist="38100" dir="2700000" algn="tl">
                    <a:srgbClr val="000000">
                      <a:alpha val="43137"/>
                    </a:srgbClr>
                  </a:outerShdw>
                </a:effectLst>
              </a:rPr>
              <a:t>Need for Growing a Strong STEM Workforce: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Developing Tomorrow’s Leaders &amp; Problem Solvers</a:t>
            </a:r>
            <a:br>
              <a:rPr lang="en-US" b="1" dirty="0">
                <a:effectLst>
                  <a:outerShdw blurRad="38100" dist="38100" dir="2700000" algn="tl">
                    <a:srgbClr val="000000">
                      <a:alpha val="43137"/>
                    </a:srgbClr>
                  </a:outerShdw>
                </a:effectLst>
              </a:rPr>
            </a:br>
            <a:br>
              <a:rPr lang="en-US" dirty="0"/>
            </a:br>
            <a:r>
              <a:rPr lang="en-US" sz="3600" dirty="0"/>
              <a:t>Sixty percent of U.S. employers are having difficulties finding qualified workers to fill vacancies at their companies.</a:t>
            </a:r>
            <a:br>
              <a:rPr lang="en-US" sz="3600" dirty="0"/>
            </a:br>
            <a:endParaRPr lang="en-US" sz="3600" dirty="0"/>
          </a:p>
        </p:txBody>
      </p:sp>
      <p:pic>
        <p:nvPicPr>
          <p:cNvPr id="1026" name="Picture 2" descr="Image result for stem workforce">
            <a:extLst>
              <a:ext uri="{FF2B5EF4-FFF2-40B4-BE49-F238E27FC236}">
                <a16:creationId xmlns:a16="http://schemas.microsoft.com/office/drawing/2014/main" id="{284552FC-0D17-49A7-A4EA-F9FA783B4A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87536" y="3739742"/>
            <a:ext cx="3810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5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482" y="1622322"/>
            <a:ext cx="9305365" cy="5078313"/>
          </a:xfrm>
          <a:prstGeom prst="rect">
            <a:avLst/>
          </a:prstGeom>
          <a:ln w="38100">
            <a:solidFill>
              <a:schemeClr val="tx1"/>
            </a:solidFill>
          </a:ln>
        </p:spPr>
        <p:txBody>
          <a:bodyPr wrap="square">
            <a:spAutoFit/>
          </a:bodyPr>
          <a:lstStyle/>
          <a:p>
            <a:r>
              <a:rPr lang="en-US" sz="5400" dirty="0"/>
              <a:t>STEM prepares students for life, regardless of the profession they choose. STEM teaches students how to </a:t>
            </a:r>
            <a:r>
              <a:rPr lang="en-US" sz="5400" i="1" u="sng" dirty="0"/>
              <a:t>think critically</a:t>
            </a:r>
            <a:r>
              <a:rPr lang="en-US" sz="5400" i="1" dirty="0"/>
              <a:t> </a:t>
            </a:r>
            <a:r>
              <a:rPr lang="en-US" sz="5400" dirty="0"/>
              <a:t>and how to </a:t>
            </a:r>
            <a:r>
              <a:rPr lang="en-US" sz="5400" i="1" u="sng" dirty="0"/>
              <a:t>solve problems </a:t>
            </a:r>
            <a:r>
              <a:rPr lang="en-US" sz="5400" dirty="0"/>
              <a:t>— skills that can be used throughout life.</a:t>
            </a:r>
          </a:p>
        </p:txBody>
      </p:sp>
      <p:sp>
        <p:nvSpPr>
          <p:cNvPr id="3" name="Title 2"/>
          <p:cNvSpPr>
            <a:spLocks noGrp="1"/>
          </p:cNvSpPr>
          <p:nvPr>
            <p:ph type="title"/>
          </p:nvPr>
        </p:nvSpPr>
        <p:spPr>
          <a:xfrm>
            <a:off x="564735" y="296759"/>
            <a:ext cx="10515600" cy="1325563"/>
          </a:xfrm>
        </p:spPr>
        <p:txBody>
          <a:bodyPr>
            <a:normAutofit/>
          </a:bodyPr>
          <a:lstStyle/>
          <a:p>
            <a:pPr algn="ctr"/>
            <a:r>
              <a:rPr lang="en-US" sz="6600" b="1" dirty="0">
                <a:solidFill>
                  <a:srgbClr val="0070C0"/>
                </a:solidFill>
                <a:effectLst>
                  <a:outerShdw blurRad="38100" dist="38100" dir="2700000" algn="tl">
                    <a:srgbClr val="000000">
                      <a:alpha val="43137"/>
                    </a:srgbClr>
                  </a:outerShdw>
                </a:effectLst>
              </a:rPr>
              <a:t>Skills that Prepare for Life</a:t>
            </a:r>
          </a:p>
        </p:txBody>
      </p:sp>
    </p:spTree>
    <p:extLst>
      <p:ext uri="{BB962C8B-B14F-4D97-AF65-F5344CB8AC3E}">
        <p14:creationId xmlns:p14="http://schemas.microsoft.com/office/powerpoint/2010/main" val="272065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36548" y="348033"/>
            <a:ext cx="10515600" cy="1325563"/>
          </a:xfrm>
        </p:spPr>
        <p:txBody>
          <a:bodyPr rtlCol="0">
            <a:normAutofit/>
          </a:bodyPr>
          <a:lstStyle/>
          <a:p>
            <a:pPr algn="ctr">
              <a:defRPr/>
            </a:pPr>
            <a:r>
              <a:rPr lang="en-US" sz="6000" b="1" dirty="0">
                <a:solidFill>
                  <a:srgbClr val="0070C0"/>
                </a:solidFill>
                <a:effectLst>
                  <a:outerShdw blurRad="38100" dist="38100" dir="2700000" algn="tl">
                    <a:srgbClr val="000000">
                      <a:alpha val="43137"/>
                    </a:srgbClr>
                  </a:outerShdw>
                </a:effectLst>
                <a:latin typeface="+mn-lt"/>
              </a:rPr>
              <a:t>The Critical Aspect of STEM</a:t>
            </a:r>
          </a:p>
        </p:txBody>
      </p:sp>
      <p:sp>
        <p:nvSpPr>
          <p:cNvPr id="30723" name="Rectangle 3"/>
          <p:cNvSpPr>
            <a:spLocks noGrp="1" noChangeArrowheads="1"/>
          </p:cNvSpPr>
          <p:nvPr>
            <p:ph sz="half" idx="1"/>
          </p:nvPr>
        </p:nvSpPr>
        <p:spPr>
          <a:xfrm>
            <a:off x="606750" y="1673596"/>
            <a:ext cx="7503207" cy="4589608"/>
          </a:xfrm>
          <a:ln w="38100">
            <a:solidFill>
              <a:schemeClr val="tx1"/>
            </a:solidFill>
          </a:ln>
        </p:spPr>
        <p:txBody>
          <a:bodyPr>
            <a:noAutofit/>
          </a:bodyPr>
          <a:lstStyle/>
          <a:p>
            <a:pPr marL="0" indent="0" eaLnBrk="1" hangingPunct="1">
              <a:buNone/>
            </a:pPr>
            <a:r>
              <a:rPr lang="en-US" altLang="en-US" dirty="0"/>
              <a:t>Improved STEM programs can create individuals capable of new solutions and better decisions.</a:t>
            </a:r>
          </a:p>
          <a:p>
            <a:pPr lvl="1" eaLnBrk="1" hangingPunct="1"/>
            <a:r>
              <a:rPr lang="en-US" altLang="en-US" sz="2800" dirty="0"/>
              <a:t>Increased science and math capability is not enough</a:t>
            </a:r>
          </a:p>
          <a:p>
            <a:pPr lvl="1" eaLnBrk="1" hangingPunct="1"/>
            <a:r>
              <a:rPr lang="en-US" altLang="en-US" sz="2800" dirty="0"/>
              <a:t>Experiences centered on design, innovation, engineering, and technology increase creativity, inventiveness, ingenuity, and imagination capabilities</a:t>
            </a:r>
          </a:p>
          <a:p>
            <a:pPr marL="0" indent="0" eaLnBrk="1" hangingPunct="1">
              <a:buNone/>
            </a:pPr>
            <a:r>
              <a:rPr lang="en-US" altLang="en-US" dirty="0"/>
              <a:t>These characteristics are fostered in STEM- centered learning experiences.</a:t>
            </a:r>
          </a:p>
        </p:txBody>
      </p:sp>
      <p:sp>
        <p:nvSpPr>
          <p:cNvPr id="5" name="Text Box 5"/>
          <p:cNvSpPr txBox="1">
            <a:spLocks noChangeArrowheads="1"/>
          </p:cNvSpPr>
          <p:nvPr/>
        </p:nvSpPr>
        <p:spPr bwMode="auto">
          <a:xfrm>
            <a:off x="8697267" y="5309097"/>
            <a:ext cx="2514600" cy="954107"/>
          </a:xfrm>
          <a:prstGeom prst="rect">
            <a:avLst/>
          </a:prstGeom>
          <a:solidFill>
            <a:schemeClr val="bg1"/>
          </a:solidFill>
          <a:ln w="9525">
            <a:noFill/>
            <a:miter lim="800000"/>
            <a:headEnd/>
            <a:tailEnd/>
          </a:ln>
        </p:spPr>
        <p:txBody>
          <a:bodyPr>
            <a:spAutoFit/>
          </a:bodyPr>
          <a:lstStyle/>
          <a:p>
            <a:pPr algn="ctr" eaLnBrk="1" hangingPunct="1">
              <a:spcBef>
                <a:spcPct val="50000"/>
              </a:spcBef>
              <a:defRPr/>
            </a:pPr>
            <a:r>
              <a:rPr lang="en-US" sz="2800" dirty="0">
                <a:solidFill>
                  <a:schemeClr val="accent2">
                    <a:lumMod val="75000"/>
                  </a:schemeClr>
                </a:solidFill>
                <a:latin typeface="Arial" charset="0"/>
                <a:cs typeface="Arial" charset="0"/>
              </a:rPr>
              <a:t>The</a:t>
            </a:r>
            <a:r>
              <a:rPr lang="en-US" sz="2800" dirty="0">
                <a:solidFill>
                  <a:srgbClr val="1005EF"/>
                </a:solidFill>
                <a:latin typeface="Arial" charset="0"/>
                <a:cs typeface="Arial" charset="0"/>
              </a:rPr>
              <a:t> S</a:t>
            </a:r>
            <a:r>
              <a:rPr lang="en-US" sz="2800" dirty="0">
                <a:solidFill>
                  <a:srgbClr val="FF0000"/>
                </a:solidFill>
                <a:latin typeface="Arial" charset="0"/>
                <a:cs typeface="Arial" charset="0"/>
              </a:rPr>
              <a:t>T</a:t>
            </a:r>
            <a:r>
              <a:rPr lang="en-US" sz="2800" dirty="0">
                <a:solidFill>
                  <a:srgbClr val="FFC000"/>
                </a:solidFill>
                <a:latin typeface="Arial" charset="0"/>
                <a:cs typeface="Arial" charset="0"/>
              </a:rPr>
              <a:t>E</a:t>
            </a:r>
            <a:r>
              <a:rPr lang="en-US" sz="2800" dirty="0">
                <a:solidFill>
                  <a:srgbClr val="00B050"/>
                </a:solidFill>
                <a:latin typeface="Arial" charset="0"/>
                <a:cs typeface="Arial" charset="0"/>
              </a:rPr>
              <a:t>M</a:t>
            </a:r>
            <a:r>
              <a:rPr lang="en-US" sz="2800" dirty="0">
                <a:solidFill>
                  <a:srgbClr val="1005EF"/>
                </a:solidFill>
                <a:latin typeface="Arial" charset="0"/>
                <a:cs typeface="Arial" charset="0"/>
              </a:rPr>
              <a:t> </a:t>
            </a:r>
            <a:r>
              <a:rPr lang="en-US" sz="2800" dirty="0">
                <a:solidFill>
                  <a:schemeClr val="accent2">
                    <a:lumMod val="75000"/>
                  </a:schemeClr>
                </a:solidFill>
                <a:latin typeface="Arial" charset="0"/>
                <a:cs typeface="Arial" charset="0"/>
              </a:rPr>
              <a:t>Challenge</a:t>
            </a:r>
            <a:r>
              <a:rPr lang="en-US" sz="2800" dirty="0">
                <a:solidFill>
                  <a:schemeClr val="accent2"/>
                </a:solidFill>
                <a:latin typeface="Arial" charset="0"/>
                <a:cs typeface="Arial" charset="0"/>
              </a:rPr>
              <a:t>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6030" y="2403566"/>
            <a:ext cx="3277074" cy="2905531"/>
          </a:xfrm>
          <a:prstGeom prst="rect">
            <a:avLst/>
          </a:prstGeom>
          <a:ln w="38100">
            <a:solidFill>
              <a:schemeClr val="tx1"/>
            </a:solidFill>
          </a:ln>
        </p:spPr>
      </p:pic>
    </p:spTree>
    <p:extLst>
      <p:ext uri="{BB962C8B-B14F-4D97-AF65-F5344CB8AC3E}">
        <p14:creationId xmlns:p14="http://schemas.microsoft.com/office/powerpoint/2010/main" val="29262866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63" y="330942"/>
            <a:ext cx="11434157" cy="1325563"/>
          </a:xfrm>
        </p:spPr>
        <p:txBody>
          <a:bodyPr>
            <a:normAutofit/>
          </a:bodyPr>
          <a:lstStyle/>
          <a:p>
            <a:pPr algn="ctr"/>
            <a:r>
              <a:rPr lang="en-US" sz="6000" b="1" dirty="0">
                <a:solidFill>
                  <a:srgbClr val="0070C0"/>
                </a:solidFill>
                <a:effectLst>
                  <a:outerShdw blurRad="38100" dist="38100" dir="2700000" algn="tl">
                    <a:srgbClr val="000000">
                      <a:alpha val="43137"/>
                    </a:srgbClr>
                  </a:outerShdw>
                </a:effectLst>
              </a:rPr>
              <a:t>What We Need in Schools</a:t>
            </a:r>
          </a:p>
        </p:txBody>
      </p:sp>
      <p:sp>
        <p:nvSpPr>
          <p:cNvPr id="3" name="Rectangle 2"/>
          <p:cNvSpPr/>
          <p:nvPr/>
        </p:nvSpPr>
        <p:spPr>
          <a:xfrm>
            <a:off x="402364" y="1656505"/>
            <a:ext cx="11434157" cy="4820359"/>
          </a:xfrm>
          <a:prstGeom prst="rect">
            <a:avLst/>
          </a:prstGeom>
          <a:ln w="38100">
            <a:solidFill>
              <a:schemeClr val="tx1"/>
            </a:solidFill>
          </a:ln>
        </p:spPr>
        <p:txBody>
          <a:bodyPr wrap="square">
            <a:spAutoFit/>
          </a:bodyPr>
          <a:lstStyle/>
          <a:p>
            <a:pPr marL="590536" indent="-590536">
              <a:lnSpc>
                <a:spcPct val="80000"/>
              </a:lnSpc>
              <a:buFont typeface="Arial" panose="020B0604020202020204" pitchFamily="34" charset="0"/>
              <a:buChar char="•"/>
            </a:pPr>
            <a:r>
              <a:rPr lang="en-US" altLang="en-US" sz="4267" dirty="0"/>
              <a:t>Interdisciplinary experiences in STEM content areas</a:t>
            </a:r>
          </a:p>
          <a:p>
            <a:pPr marL="590536" indent="-590536">
              <a:lnSpc>
                <a:spcPct val="80000"/>
              </a:lnSpc>
              <a:buFont typeface="Arial" panose="020B0604020202020204" pitchFamily="34" charset="0"/>
              <a:buChar char="•"/>
            </a:pPr>
            <a:r>
              <a:rPr lang="en-US" altLang="en-US" sz="4267" dirty="0"/>
              <a:t>More engagement/ less lecture and skill/drill </a:t>
            </a:r>
          </a:p>
          <a:p>
            <a:pPr marL="590536" indent="-590536">
              <a:lnSpc>
                <a:spcPct val="80000"/>
              </a:lnSpc>
              <a:buFont typeface="Arial" panose="020B0604020202020204" pitchFamily="34" charset="0"/>
              <a:buChar char="•"/>
            </a:pPr>
            <a:r>
              <a:rPr lang="en-US" altLang="en-US" sz="4267" dirty="0"/>
              <a:t>More </a:t>
            </a:r>
            <a:r>
              <a:rPr lang="en-US" altLang="en-US" sz="4267" u="sng" dirty="0"/>
              <a:t>ill-structured</a:t>
            </a:r>
            <a:r>
              <a:rPr lang="en-US" altLang="en-US" sz="4267" dirty="0"/>
              <a:t> problem solving</a:t>
            </a:r>
          </a:p>
          <a:p>
            <a:pPr marL="590536" indent="-590536">
              <a:lnSpc>
                <a:spcPct val="80000"/>
              </a:lnSpc>
              <a:buFont typeface="Arial" panose="020B0604020202020204" pitchFamily="34" charset="0"/>
              <a:buChar char="•"/>
            </a:pPr>
            <a:r>
              <a:rPr lang="en-US" altLang="en-US" sz="4267" dirty="0"/>
              <a:t>More strategies that cause students to seek STEM-based content answers</a:t>
            </a:r>
          </a:p>
          <a:p>
            <a:pPr marL="590536" indent="-590536">
              <a:lnSpc>
                <a:spcPct val="80000"/>
              </a:lnSpc>
              <a:buFont typeface="Arial" panose="020B0604020202020204" pitchFamily="34" charset="0"/>
              <a:buChar char="•"/>
            </a:pPr>
            <a:r>
              <a:rPr lang="en-US" altLang="en-US" sz="4267" dirty="0"/>
              <a:t>More underrepresented populations engaging in STEM</a:t>
            </a:r>
          </a:p>
          <a:p>
            <a:pPr marL="590536" indent="-590536">
              <a:lnSpc>
                <a:spcPct val="80000"/>
              </a:lnSpc>
              <a:buFont typeface="Arial" panose="020B0604020202020204" pitchFamily="34" charset="0"/>
              <a:buChar char="•"/>
            </a:pPr>
            <a:r>
              <a:rPr lang="en-US" altLang="en-US" sz="4267" dirty="0"/>
              <a:t>More </a:t>
            </a:r>
            <a:r>
              <a:rPr lang="en-US" altLang="en-US" sz="4267" u="sng" dirty="0"/>
              <a:t>collaborative</a:t>
            </a:r>
            <a:r>
              <a:rPr lang="en-US" altLang="en-US" sz="4267" dirty="0"/>
              <a:t> learning experiences</a:t>
            </a:r>
          </a:p>
        </p:txBody>
      </p:sp>
    </p:spTree>
    <p:extLst>
      <p:ext uri="{BB962C8B-B14F-4D97-AF65-F5344CB8AC3E}">
        <p14:creationId xmlns:p14="http://schemas.microsoft.com/office/powerpoint/2010/main" val="364585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654" y="1273129"/>
            <a:ext cx="5227827" cy="5217318"/>
          </a:xfrm>
          <a:prstGeom prst="rect">
            <a:avLst/>
          </a:prstGeom>
          <a:ln w="38100">
            <a:solidFill>
              <a:schemeClr val="tx1"/>
            </a:solidFill>
          </a:ln>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2384" y="1273129"/>
            <a:ext cx="5227827" cy="5217318"/>
          </a:xfrm>
          <a:prstGeom prst="rect">
            <a:avLst/>
          </a:prstGeom>
          <a:ln w="38100">
            <a:solidFill>
              <a:schemeClr val="tx1"/>
            </a:solidFill>
          </a:ln>
        </p:spPr>
      </p:pic>
      <p:sp>
        <p:nvSpPr>
          <p:cNvPr id="4" name="Title 3"/>
          <p:cNvSpPr>
            <a:spLocks noGrp="1"/>
          </p:cNvSpPr>
          <p:nvPr>
            <p:ph type="title"/>
          </p:nvPr>
        </p:nvSpPr>
        <p:spPr>
          <a:xfrm>
            <a:off x="755654" y="393146"/>
            <a:ext cx="10313531" cy="879983"/>
          </a:xfrm>
        </p:spPr>
        <p:txBody>
          <a:bodyPr>
            <a:noAutofit/>
          </a:bodyPr>
          <a:lstStyle/>
          <a:p>
            <a:pPr algn="ctr"/>
            <a:r>
              <a:rPr lang="en-US" sz="5400" b="1" dirty="0">
                <a:solidFill>
                  <a:srgbClr val="FF0000"/>
                </a:solidFill>
                <a:effectLst>
                  <a:outerShdw blurRad="38100" dist="38100" dir="2700000" algn="tl">
                    <a:srgbClr val="000000">
                      <a:alpha val="43137"/>
                    </a:srgbClr>
                  </a:outerShdw>
                </a:effectLst>
              </a:rPr>
              <a:t>STEM doesn’t have to be expensive!</a:t>
            </a:r>
          </a:p>
        </p:txBody>
      </p:sp>
    </p:spTree>
    <p:extLst>
      <p:ext uri="{BB962C8B-B14F-4D97-AF65-F5344CB8AC3E}">
        <p14:creationId xmlns:p14="http://schemas.microsoft.com/office/powerpoint/2010/main" val="768136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72518" y="1616131"/>
            <a:ext cx="4876800" cy="4923223"/>
          </a:xfrm>
          <a:prstGeom prst="rect">
            <a:avLst/>
          </a:prstGeom>
          <a:ln w="38100">
            <a:solidFill>
              <a:schemeClr val="tx1"/>
            </a:solidFill>
          </a:ln>
        </p:spPr>
      </p:pic>
      <p:sp>
        <p:nvSpPr>
          <p:cNvPr id="4" name="Title 3"/>
          <p:cNvSpPr>
            <a:spLocks noGrp="1"/>
          </p:cNvSpPr>
          <p:nvPr>
            <p:ph type="title"/>
          </p:nvPr>
        </p:nvSpPr>
        <p:spPr>
          <a:xfrm>
            <a:off x="351089" y="290568"/>
            <a:ext cx="10515600" cy="1325563"/>
          </a:xfrm>
        </p:spPr>
        <p:txBody>
          <a:bodyPr>
            <a:normAutofit/>
          </a:bodyPr>
          <a:lstStyle/>
          <a:p>
            <a:pPr algn="ctr"/>
            <a:r>
              <a:rPr lang="en-US" sz="5400" b="1" dirty="0">
                <a:solidFill>
                  <a:srgbClr val="00B050"/>
                </a:solidFill>
              </a:rPr>
              <a:t>Integrating Literature with STEM</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078" y="1616132"/>
            <a:ext cx="4985334" cy="4923222"/>
          </a:xfrm>
          <a:prstGeom prst="rect">
            <a:avLst/>
          </a:prstGeom>
          <a:ln w="38100">
            <a:solidFill>
              <a:schemeClr val="tx1"/>
            </a:solidFill>
          </a:ln>
        </p:spPr>
      </p:pic>
    </p:spTree>
    <p:extLst>
      <p:ext uri="{BB962C8B-B14F-4D97-AF65-F5344CB8AC3E}">
        <p14:creationId xmlns:p14="http://schemas.microsoft.com/office/powerpoint/2010/main" val="80557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8925" y="1690688"/>
            <a:ext cx="4964875" cy="4551123"/>
          </a:xfrm>
          <a:prstGeom prst="rect">
            <a:avLst/>
          </a:prstGeom>
          <a:ln w="38100">
            <a:solidFill>
              <a:schemeClr val="tx1"/>
            </a:solidFill>
          </a:ln>
        </p:spPr>
      </p:pic>
      <p:sp>
        <p:nvSpPr>
          <p:cNvPr id="4" name="Title 3"/>
          <p:cNvSpPr>
            <a:spLocks noGrp="1"/>
          </p:cNvSpPr>
          <p:nvPr>
            <p:ph type="title"/>
          </p:nvPr>
        </p:nvSpPr>
        <p:spPr>
          <a:xfrm>
            <a:off x="385273" y="365125"/>
            <a:ext cx="10515600" cy="1325563"/>
          </a:xfrm>
        </p:spPr>
        <p:txBody>
          <a:bodyPr>
            <a:noAutofit/>
          </a:bodyPr>
          <a:lstStyle/>
          <a:p>
            <a:pPr algn="ctr"/>
            <a:r>
              <a:rPr lang="en-US" sz="4800" b="1" dirty="0">
                <a:solidFill>
                  <a:srgbClr val="00B0F0"/>
                </a:solidFill>
                <a:effectLst>
                  <a:outerShdw blurRad="38100" dist="38100" dir="2700000" algn="tl">
                    <a:srgbClr val="000000">
                      <a:alpha val="43137"/>
                    </a:srgbClr>
                  </a:outerShdw>
                </a:effectLst>
              </a:rPr>
              <a:t>Implementing STEM Design Challenges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8201" y="1690688"/>
            <a:ext cx="4861956" cy="4551123"/>
          </a:xfrm>
          <a:prstGeom prst="rect">
            <a:avLst/>
          </a:prstGeom>
          <a:ln w="38100">
            <a:solidFill>
              <a:schemeClr val="tx1"/>
            </a:solidFill>
          </a:ln>
        </p:spPr>
      </p:pic>
    </p:spTree>
    <p:extLst>
      <p:ext uri="{BB962C8B-B14F-4D97-AF65-F5344CB8AC3E}">
        <p14:creationId xmlns:p14="http://schemas.microsoft.com/office/powerpoint/2010/main" val="2439216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Unprotected Admin\Desktop\STEM Project Pics (Shaw)\IMG_811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1266" y="1963819"/>
            <a:ext cx="5007319" cy="385508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 name="Picture 3" descr="C:\Users\Unprotected Admin\Desktop\STEM Project Pics (Shaw)\IMG_815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34333" y="2421976"/>
            <a:ext cx="5169777" cy="404750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pPr algn="ctr"/>
            <a:r>
              <a:rPr lang="en-US" sz="5400" b="1" dirty="0">
                <a:solidFill>
                  <a:srgbClr val="7030A0"/>
                </a:solidFill>
                <a:effectLst>
                  <a:outerShdw blurRad="38100" dist="38100" dir="2700000" algn="tl">
                    <a:srgbClr val="000000">
                      <a:alpha val="43137"/>
                    </a:srgbClr>
                  </a:outerShdw>
                </a:effectLst>
              </a:rPr>
              <a:t>Project Based Learning &amp; STEM in Action</a:t>
            </a:r>
          </a:p>
        </p:txBody>
      </p:sp>
    </p:spTree>
    <p:extLst>
      <p:ext uri="{BB962C8B-B14F-4D97-AF65-F5344CB8AC3E}">
        <p14:creationId xmlns:p14="http://schemas.microsoft.com/office/powerpoint/2010/main" val="679055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7863" y="613223"/>
            <a:ext cx="3802615" cy="5070153"/>
          </a:xfrm>
          <a:prstGeom prst="rect">
            <a:avLst/>
          </a:prstGeom>
          <a:ln w="38100">
            <a:solidFill>
              <a:schemeClr val="tx1"/>
            </a:solidFill>
          </a:ln>
        </p:spPr>
      </p:pic>
      <p:pic>
        <p:nvPicPr>
          <p:cNvPr id="3"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9390" y="1159487"/>
            <a:ext cx="3802615" cy="5070153"/>
          </a:xfrm>
          <a:prstGeom prst="rect">
            <a:avLst/>
          </a:prstGeom>
          <a:ln w="38100">
            <a:solidFill>
              <a:schemeClr val="tx1"/>
            </a:solidFill>
          </a:ln>
        </p:spPr>
      </p:pic>
      <p:sp>
        <p:nvSpPr>
          <p:cNvPr id="4" name="TextBox 3"/>
          <p:cNvSpPr txBox="1"/>
          <p:nvPr/>
        </p:nvSpPr>
        <p:spPr>
          <a:xfrm>
            <a:off x="6849390" y="259280"/>
            <a:ext cx="3802615" cy="707886"/>
          </a:xfrm>
          <a:prstGeom prst="rect">
            <a:avLst/>
          </a:prstGeom>
          <a:noFill/>
        </p:spPr>
        <p:txBody>
          <a:bodyPr wrap="square" rtlCol="0">
            <a:spAutoFit/>
          </a:bodyPr>
          <a:lstStyle/>
          <a:p>
            <a:pPr algn="ctr"/>
            <a:r>
              <a:rPr lang="en-US" sz="4000" b="1" dirty="0">
                <a:solidFill>
                  <a:srgbClr val="0070C0"/>
                </a:solidFill>
                <a:effectLst>
                  <a:outerShdw blurRad="38100" dist="38100" dir="2700000" algn="tl">
                    <a:srgbClr val="000000">
                      <a:alpha val="43137"/>
                    </a:srgbClr>
                  </a:outerShdw>
                </a:effectLst>
                <a:latin typeface="+mj-lt"/>
              </a:rPr>
              <a:t>Collaboration</a:t>
            </a:r>
          </a:p>
        </p:txBody>
      </p:sp>
      <p:sp>
        <p:nvSpPr>
          <p:cNvPr id="5" name="TextBox 4"/>
          <p:cNvSpPr txBox="1"/>
          <p:nvPr/>
        </p:nvSpPr>
        <p:spPr>
          <a:xfrm>
            <a:off x="1397864" y="5875697"/>
            <a:ext cx="3802614" cy="707886"/>
          </a:xfrm>
          <a:prstGeom prst="rect">
            <a:avLst/>
          </a:prstGeom>
          <a:noFill/>
        </p:spPr>
        <p:txBody>
          <a:bodyPr wrap="square" rtlCol="0">
            <a:spAutoFit/>
          </a:bodyPr>
          <a:lstStyle/>
          <a:p>
            <a:pPr algn="ctr"/>
            <a:r>
              <a:rPr lang="en-US" sz="4000" b="1" dirty="0">
                <a:solidFill>
                  <a:srgbClr val="0070C0"/>
                </a:solidFill>
                <a:effectLst>
                  <a:outerShdw blurRad="38100" dist="38100" dir="2700000" algn="tl">
                    <a:srgbClr val="000000">
                      <a:alpha val="43137"/>
                    </a:srgbClr>
                  </a:outerShdw>
                </a:effectLst>
                <a:latin typeface="+mj-lt"/>
              </a:rPr>
              <a:t>Engagement</a:t>
            </a:r>
          </a:p>
        </p:txBody>
      </p:sp>
    </p:spTree>
    <p:extLst>
      <p:ext uri="{BB962C8B-B14F-4D97-AF65-F5344CB8AC3E}">
        <p14:creationId xmlns:p14="http://schemas.microsoft.com/office/powerpoint/2010/main" val="97696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AGENDA</a:t>
            </a:r>
          </a:p>
        </p:txBody>
      </p:sp>
      <p:sp>
        <p:nvSpPr>
          <p:cNvPr id="3" name="Content Placeholder 2"/>
          <p:cNvSpPr>
            <a:spLocks noGrp="1"/>
          </p:cNvSpPr>
          <p:nvPr>
            <p:ph idx="1"/>
          </p:nvPr>
        </p:nvSpPr>
        <p:spPr>
          <a:xfrm>
            <a:off x="838200" y="1567543"/>
            <a:ext cx="10515600" cy="3021235"/>
          </a:xfrm>
          <a:ln w="38100">
            <a:solidFill>
              <a:schemeClr val="tx1"/>
            </a:solidFill>
          </a:ln>
        </p:spPr>
        <p:txBody>
          <a:bodyPr>
            <a:normAutofit/>
          </a:bodyPr>
          <a:lstStyle/>
          <a:p>
            <a:r>
              <a:rPr lang="en-US" dirty="0"/>
              <a:t>Welcome</a:t>
            </a:r>
          </a:p>
          <a:p>
            <a:r>
              <a:rPr lang="en-US" dirty="0"/>
              <a:t>What do you know about STEM?</a:t>
            </a:r>
          </a:p>
          <a:p>
            <a:r>
              <a:rPr lang="en-US" dirty="0"/>
              <a:t>Introductions &amp; Building Relationships through Team-Building Activities</a:t>
            </a:r>
          </a:p>
          <a:p>
            <a:r>
              <a:rPr lang="en-US" dirty="0"/>
              <a:t>Course Information (Syllabus, Calendar, Weekly Expectations)</a:t>
            </a:r>
          </a:p>
          <a:p>
            <a:r>
              <a:rPr lang="en-US" dirty="0"/>
              <a:t>Discussion… Intro to STEM Education- </a:t>
            </a:r>
            <a:r>
              <a:rPr lang="en-US" i="1" dirty="0"/>
              <a:t>The What and the Why!</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6532" y="4820601"/>
            <a:ext cx="4558936" cy="1941190"/>
          </a:xfrm>
          <a:prstGeom prst="rect">
            <a:avLst/>
          </a:prstGeom>
        </p:spPr>
      </p:pic>
    </p:spTree>
    <p:extLst>
      <p:ext uri="{BB962C8B-B14F-4D97-AF65-F5344CB8AC3E}">
        <p14:creationId xmlns:p14="http://schemas.microsoft.com/office/powerpoint/2010/main" val="57911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7810" y="1401288"/>
            <a:ext cx="3165043" cy="4297230"/>
          </a:xfrm>
          <a:prstGeom prst="rect">
            <a:avLst/>
          </a:prstGeom>
          <a:ln w="38100">
            <a:solidFill>
              <a:schemeClr val="tx1"/>
            </a:solidFill>
          </a:ln>
        </p:spPr>
      </p:pic>
      <p:pic>
        <p:nvPicPr>
          <p:cNvPr id="3"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4585" y="1422967"/>
            <a:ext cx="3027148" cy="4275551"/>
          </a:xfrm>
          <a:prstGeom prst="rect">
            <a:avLst/>
          </a:prstGeom>
          <a:ln w="38100">
            <a:solidFill>
              <a:schemeClr val="tx1"/>
            </a:solidFill>
          </a:ln>
        </p:spPr>
      </p:pic>
      <p:pic>
        <p:nvPicPr>
          <p:cNvPr id="4" name="Content Placeholder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3465" y="1422967"/>
            <a:ext cx="3206663" cy="4275551"/>
          </a:xfrm>
          <a:prstGeom prst="rect">
            <a:avLst/>
          </a:prstGeom>
          <a:ln w="38100">
            <a:solidFill>
              <a:schemeClr val="tx1"/>
            </a:solidFill>
          </a:ln>
        </p:spPr>
      </p:pic>
      <p:sp>
        <p:nvSpPr>
          <p:cNvPr id="5" name="TextBox 4"/>
          <p:cNvSpPr txBox="1"/>
          <p:nvPr/>
        </p:nvSpPr>
        <p:spPr>
          <a:xfrm>
            <a:off x="1037810" y="418012"/>
            <a:ext cx="10202318" cy="707886"/>
          </a:xfrm>
          <a:prstGeom prst="rect">
            <a:avLst/>
          </a:prstGeom>
          <a:noFill/>
        </p:spPr>
        <p:txBody>
          <a:bodyPr wrap="square" rtlCol="0">
            <a:spAutoFit/>
          </a:bodyPr>
          <a:lstStyle/>
          <a:p>
            <a:pPr algn="ctr"/>
            <a:r>
              <a:rPr lang="en-US" sz="4000" b="1" dirty="0">
                <a:solidFill>
                  <a:schemeClr val="accent2">
                    <a:lumMod val="75000"/>
                  </a:schemeClr>
                </a:solidFill>
                <a:effectLst>
                  <a:outerShdw blurRad="38100" dist="38100" dir="2700000" algn="tl">
                    <a:srgbClr val="000000">
                      <a:alpha val="43137"/>
                    </a:srgbClr>
                  </a:outerShdw>
                </a:effectLst>
                <a:latin typeface="+mj-lt"/>
              </a:rPr>
              <a:t>Creativity, Imagination and Invention</a:t>
            </a:r>
          </a:p>
        </p:txBody>
      </p:sp>
    </p:spTree>
    <p:extLst>
      <p:ext uri="{BB962C8B-B14F-4D97-AF65-F5344CB8AC3E}">
        <p14:creationId xmlns:p14="http://schemas.microsoft.com/office/powerpoint/2010/main" val="1084760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021" y="1139725"/>
            <a:ext cx="4304967" cy="4880425"/>
          </a:xfrm>
          <a:prstGeom prst="rect">
            <a:avLst/>
          </a:prstGeom>
          <a:ln w="38100">
            <a:solidFill>
              <a:schemeClr val="tx1"/>
            </a:solidFill>
          </a:ln>
        </p:spPr>
      </p:pic>
      <p:pic>
        <p:nvPicPr>
          <p:cNvPr id="5" name="Picture 2" descr="Inline imag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39969" y="1139725"/>
            <a:ext cx="5353225" cy="48804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0021" y="261257"/>
            <a:ext cx="10633173" cy="707886"/>
          </a:xfrm>
          <a:prstGeom prst="rect">
            <a:avLst/>
          </a:prstGeom>
          <a:noFill/>
        </p:spPr>
        <p:txBody>
          <a:bodyPr wrap="square" rtlCol="0">
            <a:spAutoFit/>
          </a:bodyPr>
          <a:lstStyle/>
          <a:p>
            <a:pPr algn="ctr"/>
            <a:r>
              <a:rPr lang="en-US" sz="4000" b="1" dirty="0">
                <a:solidFill>
                  <a:schemeClr val="accent6">
                    <a:lumMod val="75000"/>
                  </a:schemeClr>
                </a:solidFill>
                <a:effectLst>
                  <a:outerShdw blurRad="38100" dist="38100" dir="2700000" algn="tl">
                    <a:srgbClr val="000000">
                      <a:alpha val="43137"/>
                    </a:srgbClr>
                  </a:outerShdw>
                </a:effectLst>
                <a:latin typeface="+mj-lt"/>
              </a:rPr>
              <a:t>Innovation and Communication</a:t>
            </a:r>
          </a:p>
        </p:txBody>
      </p:sp>
    </p:spTree>
    <p:extLst>
      <p:ext uri="{BB962C8B-B14F-4D97-AF65-F5344CB8AC3E}">
        <p14:creationId xmlns:p14="http://schemas.microsoft.com/office/powerpoint/2010/main" val="129749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1797" y="982506"/>
            <a:ext cx="5030573" cy="3772931"/>
          </a:xfrm>
          <a:prstGeom prst="rect">
            <a:avLst/>
          </a:prstGeom>
          <a:ln w="38100">
            <a:solidFill>
              <a:schemeClr val="tx1"/>
            </a:solidFill>
          </a:ln>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1426" y="2868971"/>
            <a:ext cx="5002309" cy="3334873"/>
          </a:xfrm>
          <a:prstGeom prst="rect">
            <a:avLst/>
          </a:prstGeom>
          <a:ln w="38100">
            <a:solidFill>
              <a:schemeClr val="tx1"/>
            </a:solidFill>
          </a:ln>
        </p:spPr>
      </p:pic>
      <p:sp>
        <p:nvSpPr>
          <p:cNvPr id="4" name="TextBox 3"/>
          <p:cNvSpPr txBox="1"/>
          <p:nvPr/>
        </p:nvSpPr>
        <p:spPr>
          <a:xfrm>
            <a:off x="971796" y="5120640"/>
            <a:ext cx="5030573" cy="1323439"/>
          </a:xfrm>
          <a:prstGeom prst="rect">
            <a:avLst/>
          </a:prstGeom>
          <a:noFill/>
        </p:spPr>
        <p:txBody>
          <a:bodyPr wrap="square" rtlCol="0">
            <a:spAutoFit/>
          </a:bodyPr>
          <a:lstStyle/>
          <a:p>
            <a:pPr algn="ctr"/>
            <a:r>
              <a:rPr lang="en-US" sz="4000" b="1" dirty="0">
                <a:solidFill>
                  <a:schemeClr val="accent4">
                    <a:lumMod val="50000"/>
                  </a:schemeClr>
                </a:solidFill>
                <a:effectLst>
                  <a:outerShdw blurRad="38100" dist="38100" dir="2700000" algn="tl">
                    <a:srgbClr val="000000">
                      <a:alpha val="43137"/>
                    </a:srgbClr>
                  </a:outerShdw>
                </a:effectLst>
                <a:latin typeface="+mj-lt"/>
              </a:rPr>
              <a:t>Problem Solving &amp; Critical Thinking</a:t>
            </a:r>
          </a:p>
        </p:txBody>
      </p:sp>
      <p:sp>
        <p:nvSpPr>
          <p:cNvPr id="5" name="TextBox 4"/>
          <p:cNvSpPr txBox="1"/>
          <p:nvPr/>
        </p:nvSpPr>
        <p:spPr>
          <a:xfrm>
            <a:off x="6361425" y="982506"/>
            <a:ext cx="5002309" cy="1323439"/>
          </a:xfrm>
          <a:prstGeom prst="rect">
            <a:avLst/>
          </a:prstGeom>
          <a:noFill/>
        </p:spPr>
        <p:txBody>
          <a:bodyPr wrap="square" rtlCol="0">
            <a:spAutoFit/>
          </a:bodyPr>
          <a:lstStyle/>
          <a:p>
            <a:pPr algn="ctr"/>
            <a:r>
              <a:rPr lang="en-US" sz="4000" b="1" dirty="0">
                <a:solidFill>
                  <a:schemeClr val="accent4">
                    <a:lumMod val="50000"/>
                  </a:schemeClr>
                </a:solidFill>
                <a:effectLst>
                  <a:outerShdw blurRad="38100" dist="38100" dir="2700000" algn="tl">
                    <a:srgbClr val="000000">
                      <a:alpha val="43137"/>
                    </a:srgbClr>
                  </a:outerShdw>
                </a:effectLst>
                <a:latin typeface="+mj-lt"/>
              </a:rPr>
              <a:t>Leadership &amp; Responsibility</a:t>
            </a:r>
          </a:p>
        </p:txBody>
      </p:sp>
    </p:spTree>
    <p:extLst>
      <p:ext uri="{BB962C8B-B14F-4D97-AF65-F5344CB8AC3E}">
        <p14:creationId xmlns:p14="http://schemas.microsoft.com/office/powerpoint/2010/main" val="2791224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68795" y="1888335"/>
            <a:ext cx="4988187" cy="4645152"/>
          </a:xfrm>
          <a:prstGeom prst="rect">
            <a:avLst/>
          </a:prstGeom>
          <a:ln w="38100">
            <a:solidFill>
              <a:schemeClr val="tx1"/>
            </a:solidFill>
          </a:ln>
        </p:spPr>
      </p:pic>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6494966" y="515065"/>
            <a:ext cx="5137607" cy="28557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482214" y="1714777"/>
            <a:ext cx="4942776" cy="4946849"/>
          </a:xfrm>
          <a:prstGeom prst="rect">
            <a:avLst/>
          </a:prstGeom>
          <a:ln w="38100">
            <a:solidFill>
              <a:schemeClr val="tx1"/>
            </a:solidFill>
          </a:ln>
        </p:spPr>
      </p:pic>
      <p:sp>
        <p:nvSpPr>
          <p:cNvPr id="7" name="Title 6"/>
          <p:cNvSpPr>
            <a:spLocks noGrp="1"/>
          </p:cNvSpPr>
          <p:nvPr>
            <p:ph type="title"/>
          </p:nvPr>
        </p:nvSpPr>
        <p:spPr>
          <a:xfrm>
            <a:off x="170688" y="391251"/>
            <a:ext cx="11740896" cy="1083981"/>
          </a:xfrm>
        </p:spPr>
        <p:txBody>
          <a:bodyPr>
            <a:noAutofit/>
          </a:bodyPr>
          <a:lstStyle/>
          <a:p>
            <a:pPr algn="ctr"/>
            <a:r>
              <a:rPr lang="en-US" b="1" dirty="0">
                <a:solidFill>
                  <a:srgbClr val="0070C0"/>
                </a:solidFill>
                <a:effectLst>
                  <a:outerShdw blurRad="38100" dist="38100" dir="2700000" algn="tl">
                    <a:srgbClr val="000000">
                      <a:alpha val="43137"/>
                    </a:srgbClr>
                  </a:outerShdw>
                </a:effectLst>
              </a:rPr>
              <a:t>Developing &amp;Testing STEM Inventions</a:t>
            </a:r>
          </a:p>
        </p:txBody>
      </p:sp>
    </p:spTree>
    <p:extLst>
      <p:ext uri="{BB962C8B-B14F-4D97-AF65-F5344CB8AC3E}">
        <p14:creationId xmlns:p14="http://schemas.microsoft.com/office/powerpoint/2010/main" val="3574386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188" y="1365662"/>
            <a:ext cx="11129131" cy="5139869"/>
          </a:xfrm>
          <a:prstGeom prst="rect">
            <a:avLst/>
          </a:prstGeom>
        </p:spPr>
        <p:txBody>
          <a:bodyPr wrap="square">
            <a:spAutoFit/>
          </a:bodyPr>
          <a:lstStyle/>
          <a:p>
            <a:pPr algn="ctr"/>
            <a:r>
              <a:rPr lang="en-US" sz="4800" dirty="0"/>
              <a:t>Preparing the next-generation to succeed in life is a tall order. And, we will substantially fail if we don’t teach children how to </a:t>
            </a:r>
            <a:r>
              <a:rPr lang="en-US" sz="4800" u="sng" dirty="0"/>
              <a:t>think critically</a:t>
            </a:r>
            <a:r>
              <a:rPr lang="en-US" sz="4800" dirty="0"/>
              <a:t> and </a:t>
            </a:r>
            <a:r>
              <a:rPr lang="en-US" sz="4800" u="sng" dirty="0"/>
              <a:t>solve ill-structured problems</a:t>
            </a:r>
            <a:r>
              <a:rPr lang="en-US" sz="4800" dirty="0"/>
              <a:t>.</a:t>
            </a:r>
          </a:p>
          <a:p>
            <a:pPr algn="ctr"/>
            <a:endParaRPr lang="en-US" sz="4800" dirty="0"/>
          </a:p>
          <a:p>
            <a:pPr algn="ctr"/>
            <a:r>
              <a:rPr lang="en-US" sz="2000" b="1" i="1" dirty="0">
                <a:solidFill>
                  <a:srgbClr val="0070C0"/>
                </a:solidFill>
              </a:rPr>
              <a:t>"We must help teachers rise to the challenge of the new standards, increase their impact and find new ways to work together, learn together and tackle the STEM teaching challenge together."</a:t>
            </a:r>
            <a:endParaRPr lang="en-US" sz="2000" b="1" dirty="0">
              <a:solidFill>
                <a:srgbClr val="0070C0"/>
              </a:solidFill>
            </a:endParaRPr>
          </a:p>
          <a:p>
            <a:pPr algn="ctr"/>
            <a:endParaRPr lang="en-US" sz="4800" dirty="0"/>
          </a:p>
        </p:txBody>
      </p:sp>
      <p:sp>
        <p:nvSpPr>
          <p:cNvPr id="3" name="Title 2"/>
          <p:cNvSpPr>
            <a:spLocks noGrp="1"/>
          </p:cNvSpPr>
          <p:nvPr>
            <p:ph type="title"/>
          </p:nvPr>
        </p:nvSpPr>
        <p:spPr>
          <a:xfrm>
            <a:off x="556188" y="371787"/>
            <a:ext cx="10515600" cy="993875"/>
          </a:xfrm>
        </p:spPr>
        <p:txBody>
          <a:bodyPr>
            <a:normAutofit fontScale="90000"/>
          </a:bodyPr>
          <a:lstStyle/>
          <a:p>
            <a:pPr algn="ctr"/>
            <a:r>
              <a:rPr lang="en-US" sz="7200" b="1" dirty="0">
                <a:effectLst>
                  <a:outerShdw blurRad="38100" dist="38100" dir="2700000" algn="tl">
                    <a:srgbClr val="000000">
                      <a:alpha val="43137"/>
                    </a:srgbClr>
                  </a:outerShdw>
                </a:effectLst>
              </a:rPr>
              <a:t>A Tall Order</a:t>
            </a:r>
          </a:p>
        </p:txBody>
      </p:sp>
    </p:spTree>
    <p:extLst>
      <p:ext uri="{BB962C8B-B14F-4D97-AF65-F5344CB8AC3E}">
        <p14:creationId xmlns:p14="http://schemas.microsoft.com/office/powerpoint/2010/main" val="2159777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268" y="1206037"/>
            <a:ext cx="10313531" cy="5426998"/>
          </a:xfrm>
          <a:prstGeom prst="rect">
            <a:avLst/>
          </a:prstGeom>
          <a:ln w="38100">
            <a:solidFill>
              <a:schemeClr val="tx1"/>
            </a:solidFill>
          </a:ln>
        </p:spPr>
        <p:txBody>
          <a:bodyPr wrap="square">
            <a:spAutoFit/>
          </a:bodyPr>
          <a:lstStyle/>
          <a:p>
            <a:r>
              <a:rPr lang="en-US" sz="3733" b="1" dirty="0"/>
              <a:t>Awareness of the challenge  </a:t>
            </a:r>
          </a:p>
          <a:p>
            <a:pPr marL="990575" lvl="1" indent="-380990">
              <a:buFont typeface="Arial" panose="020B0604020202020204" pitchFamily="34" charset="0"/>
              <a:buChar char="•"/>
            </a:pPr>
            <a:r>
              <a:rPr lang="en-US" sz="3467" dirty="0"/>
              <a:t>Too many Americans don't see the real-life value of STEM Education</a:t>
            </a:r>
          </a:p>
          <a:p>
            <a:r>
              <a:rPr lang="en-US" sz="3733" b="1" dirty="0"/>
              <a:t>The U.S. economic advantage is centered on our ability to innovate/create new ideas</a:t>
            </a:r>
          </a:p>
          <a:p>
            <a:pPr marL="990575" lvl="1" indent="-380990">
              <a:buFont typeface="Arial" panose="020B0604020202020204" pitchFamily="34" charset="0"/>
              <a:buChar char="•"/>
            </a:pPr>
            <a:r>
              <a:rPr lang="en-US" sz="3200" dirty="0"/>
              <a:t>Integrated STEM education can support this type of thinking</a:t>
            </a:r>
          </a:p>
          <a:p>
            <a:r>
              <a:rPr lang="en-US" sz="3733" b="1" dirty="0"/>
              <a:t>Innovation is what allows the U.S. to compete</a:t>
            </a:r>
          </a:p>
          <a:p>
            <a:pPr marL="990575" lvl="1" indent="-380990">
              <a:buFont typeface="Arial" panose="020B0604020202020204" pitchFamily="34" charset="0"/>
              <a:buChar char="•"/>
            </a:pPr>
            <a:r>
              <a:rPr lang="en-US" sz="3200" dirty="0"/>
              <a:t>Creating new marketable ideas begins with STEM education</a:t>
            </a:r>
          </a:p>
        </p:txBody>
      </p:sp>
      <p:sp>
        <p:nvSpPr>
          <p:cNvPr id="3" name="Title 2"/>
          <p:cNvSpPr>
            <a:spLocks noGrp="1"/>
          </p:cNvSpPr>
          <p:nvPr>
            <p:ph type="title"/>
          </p:nvPr>
        </p:nvSpPr>
        <p:spPr>
          <a:xfrm>
            <a:off x="939234" y="103868"/>
            <a:ext cx="10515600" cy="1102169"/>
          </a:xfrm>
        </p:spPr>
        <p:txBody>
          <a:bodyPr>
            <a:normAutofit/>
          </a:bodyPr>
          <a:lstStyle/>
          <a:p>
            <a:pPr algn="ctr"/>
            <a:r>
              <a:rPr lang="en-US" b="1" dirty="0">
                <a:effectLst>
                  <a:outerShdw blurRad="38100" dist="38100" dir="2700000" algn="tl">
                    <a:srgbClr val="000000">
                      <a:alpha val="43137"/>
                    </a:srgbClr>
                  </a:outerShdw>
                </a:effectLst>
              </a:rPr>
              <a:t>How do we Change the Status Quo?</a:t>
            </a:r>
          </a:p>
        </p:txBody>
      </p:sp>
    </p:spTree>
    <p:extLst>
      <p:ext uri="{BB962C8B-B14F-4D97-AF65-F5344CB8AC3E}">
        <p14:creationId xmlns:p14="http://schemas.microsoft.com/office/powerpoint/2010/main" val="880796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881"/>
            <a:ext cx="10515600" cy="1009404"/>
          </a:xfrm>
        </p:spPr>
        <p:txBody>
          <a:bodyPr>
            <a:normAutofit fontScale="90000"/>
          </a:bodyPr>
          <a:lstStyle/>
          <a:p>
            <a:pPr algn="ctr"/>
            <a:r>
              <a:rPr lang="en-US" sz="4800" b="1" dirty="0">
                <a:effectLst>
                  <a:outerShdw blurRad="38100" dist="38100" dir="2700000" algn="tl">
                    <a:srgbClr val="000000">
                      <a:alpha val="43137"/>
                    </a:srgbClr>
                  </a:outerShdw>
                </a:effectLst>
              </a:rPr>
              <a:t>A Message from STEM Kids…</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Our Future Leaders!  </a:t>
            </a:r>
          </a:p>
        </p:txBody>
      </p:sp>
      <p:pic>
        <p:nvPicPr>
          <p:cNvPr id="4" name="Kid STEM interview.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11283" y="1413164"/>
            <a:ext cx="9464634" cy="4763269"/>
          </a:xfrm>
        </p:spPr>
      </p:pic>
    </p:spTree>
    <p:extLst>
      <p:ext uri="{BB962C8B-B14F-4D97-AF65-F5344CB8AC3E}">
        <p14:creationId xmlns:p14="http://schemas.microsoft.com/office/powerpoint/2010/main" val="15097354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364352"/>
            <a:ext cx="10313531" cy="4032258"/>
          </a:xfrm>
          <a:prstGeom prst="rect">
            <a:avLst/>
          </a:prstGeom>
          <a:ln w="12700">
            <a:solidFill>
              <a:schemeClr val="tx1"/>
            </a:solidFill>
          </a:ln>
        </p:spPr>
        <p:txBody>
          <a:bodyPr wrap="square">
            <a:spAutoFit/>
          </a:bodyPr>
          <a:lstStyle/>
          <a:p>
            <a:r>
              <a:rPr lang="en-US" sz="4267" dirty="0"/>
              <a:t>STEM teachers pose problems and combine problem solving with project-based learning across disciplines. </a:t>
            </a:r>
          </a:p>
          <a:p>
            <a:pPr marL="609585" indent="-609585">
              <a:buFont typeface="Arial" panose="020B0604020202020204" pitchFamily="34" charset="0"/>
              <a:buChar char="•"/>
            </a:pPr>
            <a:r>
              <a:rPr lang="en-US" sz="4267" dirty="0"/>
              <a:t>Developing students’ critical thinking, communication, assessment, and inquiry skills. </a:t>
            </a:r>
          </a:p>
        </p:txBody>
      </p:sp>
      <p:sp>
        <p:nvSpPr>
          <p:cNvPr id="3" name="Title 2"/>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What do STEM Teachers Do?</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4652" y="231841"/>
            <a:ext cx="3161211" cy="1714499"/>
          </a:xfrm>
          <a:prstGeom prst="rect">
            <a:avLst/>
          </a:prstGeom>
          <a:ln w="38100">
            <a:solidFill>
              <a:schemeClr val="tx1"/>
            </a:solidFill>
          </a:ln>
        </p:spPr>
      </p:pic>
    </p:spTree>
    <p:extLst>
      <p:ext uri="{BB962C8B-B14F-4D97-AF65-F5344CB8AC3E}">
        <p14:creationId xmlns:p14="http://schemas.microsoft.com/office/powerpoint/2010/main" val="2782362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line imag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77824" y="1691304"/>
            <a:ext cx="5359469" cy="409769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7103" y="2355729"/>
            <a:ext cx="5092435" cy="4023100"/>
          </a:xfrm>
          <a:prstGeom prst="rect">
            <a:avLst/>
          </a:prstGeom>
          <a:ln w="38100">
            <a:solidFill>
              <a:schemeClr val="tx1"/>
            </a:solidFill>
          </a:ln>
        </p:spPr>
      </p:pic>
      <p:sp>
        <p:nvSpPr>
          <p:cNvPr id="4" name="Title 3"/>
          <p:cNvSpPr>
            <a:spLocks noGrp="1"/>
          </p:cNvSpPr>
          <p:nvPr>
            <p:ph type="title"/>
          </p:nvPr>
        </p:nvSpPr>
        <p:spPr>
          <a:xfrm>
            <a:off x="877823" y="384601"/>
            <a:ext cx="10761715" cy="879983"/>
          </a:xfrm>
        </p:spPr>
        <p:txBody>
          <a:bodyPr>
            <a:noAutofit/>
          </a:bodyPr>
          <a:lstStyle/>
          <a:p>
            <a:pPr algn="ctr"/>
            <a:r>
              <a:rPr lang="en-US" sz="5400" b="1" dirty="0"/>
              <a:t> </a:t>
            </a:r>
            <a:r>
              <a:rPr lang="en-US" sz="5400" b="1" dirty="0">
                <a:effectLst>
                  <a:outerShdw blurRad="38100" dist="38100" dir="2700000" algn="tl">
                    <a:srgbClr val="000000">
                      <a:alpha val="43137"/>
                    </a:srgbClr>
                  </a:outerShdw>
                </a:effectLst>
              </a:rPr>
              <a:t>Teachers Candidates </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Designing STEM Lessons</a:t>
            </a:r>
          </a:p>
        </p:txBody>
      </p:sp>
    </p:spTree>
    <p:extLst>
      <p:ext uri="{BB962C8B-B14F-4D97-AF65-F5344CB8AC3E}">
        <p14:creationId xmlns:p14="http://schemas.microsoft.com/office/powerpoint/2010/main" val="3524460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31" y="279667"/>
            <a:ext cx="10515600" cy="1325563"/>
          </a:xfrm>
        </p:spPr>
        <p:txBody>
          <a:bodyPr>
            <a:noAutofit/>
          </a:bodyPr>
          <a:lstStyle/>
          <a:p>
            <a:pPr algn="ctr"/>
            <a:r>
              <a:rPr lang="en-US" sz="6000" b="1" dirty="0">
                <a:effectLst>
                  <a:outerShdw blurRad="38100" dist="38100" dir="2700000" algn="tl">
                    <a:srgbClr val="000000">
                      <a:alpha val="43137"/>
                    </a:srgbClr>
                  </a:outerShdw>
                </a:effectLst>
              </a:rPr>
              <a:t>More Emphasis On…</a:t>
            </a:r>
          </a:p>
        </p:txBody>
      </p:sp>
      <p:sp>
        <p:nvSpPr>
          <p:cNvPr id="3" name="Content Placeholder 2"/>
          <p:cNvSpPr>
            <a:spLocks noGrp="1"/>
          </p:cNvSpPr>
          <p:nvPr>
            <p:ph idx="1"/>
          </p:nvPr>
        </p:nvSpPr>
        <p:spPr>
          <a:xfrm>
            <a:off x="672800" y="1605230"/>
            <a:ext cx="10313531" cy="4657521"/>
          </a:xfrm>
          <a:ln w="38100">
            <a:solidFill>
              <a:schemeClr val="tx1"/>
            </a:solidFill>
          </a:ln>
        </p:spPr>
        <p:txBody>
          <a:bodyPr>
            <a:noAutofit/>
          </a:bodyPr>
          <a:lstStyle/>
          <a:p>
            <a:r>
              <a:rPr lang="en-US" sz="4800" dirty="0"/>
              <a:t>Critical Thinking</a:t>
            </a:r>
          </a:p>
          <a:p>
            <a:r>
              <a:rPr lang="en-US" sz="4800" dirty="0"/>
              <a:t>Problem Solving </a:t>
            </a:r>
          </a:p>
          <a:p>
            <a:r>
              <a:rPr lang="en-US" sz="4800" dirty="0"/>
              <a:t>Leadership &amp; Teamwork </a:t>
            </a:r>
          </a:p>
          <a:p>
            <a:r>
              <a:rPr lang="en-US" sz="4800" dirty="0"/>
              <a:t>Ethics &amp; Responsibility</a:t>
            </a:r>
          </a:p>
          <a:p>
            <a:r>
              <a:rPr lang="en-US" sz="4800" dirty="0"/>
              <a:t>Invention, Imagination &amp; Ingenuity</a:t>
            </a:r>
          </a:p>
          <a:p>
            <a:r>
              <a:rPr lang="en-US" sz="4800" dirty="0"/>
              <a:t>Communication Skills</a:t>
            </a:r>
          </a:p>
        </p:txBody>
      </p:sp>
    </p:spTree>
    <p:extLst>
      <p:ext uri="{BB962C8B-B14F-4D97-AF65-F5344CB8AC3E}">
        <p14:creationId xmlns:p14="http://schemas.microsoft.com/office/powerpoint/2010/main" val="216761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2250" y="406716"/>
            <a:ext cx="11196207" cy="1325563"/>
          </a:xfrm>
          <a:prstGeom prst="rect">
            <a:avLst/>
          </a:prstGeom>
        </p:spPr>
        <p:txBody>
          <a:bodyP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endParaRPr lang="en-US" b="1" dirty="0">
              <a:latin typeface="Arial Narrow" panose="020B0606020202030204" pitchFamily="34" charset="0"/>
            </a:endParaRPr>
          </a:p>
        </p:txBody>
      </p:sp>
      <p:sp>
        <p:nvSpPr>
          <p:cNvPr id="3" name="Rectangle 2"/>
          <p:cNvSpPr/>
          <p:nvPr/>
        </p:nvSpPr>
        <p:spPr>
          <a:xfrm>
            <a:off x="272250" y="1494773"/>
            <a:ext cx="11662451" cy="5903154"/>
          </a:xfrm>
          <a:prstGeom prst="rect">
            <a:avLst/>
          </a:prstGeom>
        </p:spPr>
        <p:txBody>
          <a:bodyPr wrap="square">
            <a:spAutoFit/>
          </a:bodyPr>
          <a:lstStyle/>
          <a:p>
            <a:pPr marL="571486" indent="-571486">
              <a:lnSpc>
                <a:spcPct val="80000"/>
              </a:lnSpc>
              <a:buFont typeface="Arial" panose="020B0604020202020204" pitchFamily="34" charset="0"/>
              <a:buChar char="•"/>
              <a:defRPr/>
            </a:pPr>
            <a:endParaRPr lang="en-US" sz="3600" b="1" dirty="0">
              <a:solidFill>
                <a:schemeClr val="accent2"/>
              </a:solidFill>
            </a:endParaRPr>
          </a:p>
          <a:p>
            <a:pPr marL="571486" indent="-571486">
              <a:lnSpc>
                <a:spcPct val="80000"/>
              </a:lnSpc>
              <a:buFont typeface="Arial" panose="020B0604020202020204" pitchFamily="34" charset="0"/>
              <a:buChar char="•"/>
              <a:defRPr/>
            </a:pPr>
            <a:r>
              <a:rPr lang="en-US" sz="3600" b="1" dirty="0">
                <a:solidFill>
                  <a:schemeClr val="accent2"/>
                </a:solidFill>
              </a:rPr>
              <a:t>Science</a:t>
            </a:r>
            <a:r>
              <a:rPr lang="en-US" sz="3600" b="1" dirty="0"/>
              <a:t> – Discover and Describe </a:t>
            </a:r>
          </a:p>
          <a:p>
            <a:pPr marL="1257269" lvl="2" indent="-342891">
              <a:lnSpc>
                <a:spcPct val="80000"/>
              </a:lnSpc>
              <a:buFont typeface="Arial" panose="020B0604020202020204" pitchFamily="34" charset="0"/>
              <a:buChar char="•"/>
              <a:defRPr/>
            </a:pPr>
            <a:r>
              <a:rPr lang="en-US" sz="2000" b="1" dirty="0"/>
              <a:t>A search to gain a better understanding of life (What is…?)</a:t>
            </a:r>
          </a:p>
          <a:p>
            <a:pPr marL="1257269" lvl="2" indent="-342891">
              <a:lnSpc>
                <a:spcPct val="80000"/>
              </a:lnSpc>
              <a:buFont typeface="Arial" panose="020B0604020202020204" pitchFamily="34" charset="0"/>
              <a:buChar char="•"/>
              <a:defRPr/>
            </a:pPr>
            <a:r>
              <a:rPr lang="en-US" sz="2000" b="1" dirty="0"/>
              <a:t>The study of the natural world</a:t>
            </a:r>
          </a:p>
          <a:p>
            <a:pPr lvl="1">
              <a:lnSpc>
                <a:spcPct val="80000"/>
              </a:lnSpc>
              <a:defRPr/>
            </a:pPr>
            <a:endParaRPr lang="en-US" sz="2400" b="1" dirty="0"/>
          </a:p>
          <a:p>
            <a:pPr marL="571486" indent="-571486">
              <a:lnSpc>
                <a:spcPct val="80000"/>
              </a:lnSpc>
              <a:buFont typeface="Arial" panose="020B0604020202020204" pitchFamily="34" charset="0"/>
              <a:buChar char="•"/>
              <a:defRPr/>
            </a:pPr>
            <a:r>
              <a:rPr lang="en-US" sz="3600" b="1" dirty="0">
                <a:solidFill>
                  <a:schemeClr val="accent6"/>
                </a:solidFill>
              </a:rPr>
              <a:t>Technology </a:t>
            </a:r>
            <a:r>
              <a:rPr lang="en-US" sz="3600" b="1" dirty="0"/>
              <a:t>– Invent and Innovate</a:t>
            </a:r>
          </a:p>
          <a:p>
            <a:pPr marL="1257269" lvl="2" indent="-342891">
              <a:lnSpc>
                <a:spcPct val="80000"/>
              </a:lnSpc>
              <a:buFont typeface="Arial" panose="020B0604020202020204" pitchFamily="34" charset="0"/>
              <a:buChar char="•"/>
              <a:defRPr/>
            </a:pPr>
            <a:r>
              <a:rPr lang="en-US" sz="2000" b="1" dirty="0"/>
              <a:t>How to improve the natural world</a:t>
            </a:r>
          </a:p>
          <a:p>
            <a:pPr marL="1257269" lvl="2" indent="-342891">
              <a:lnSpc>
                <a:spcPct val="80000"/>
              </a:lnSpc>
              <a:buFont typeface="Arial" panose="020B0604020202020204" pitchFamily="34" charset="0"/>
              <a:buChar char="•"/>
              <a:defRPr/>
            </a:pPr>
            <a:r>
              <a:rPr lang="en-US" sz="2000" b="1" dirty="0"/>
              <a:t>Any product made by humans to meet a want or need</a:t>
            </a:r>
          </a:p>
          <a:p>
            <a:pPr marL="800080" lvl="1" indent="-342891">
              <a:lnSpc>
                <a:spcPct val="80000"/>
              </a:lnSpc>
              <a:buFont typeface="Arial" panose="020B0604020202020204" pitchFamily="34" charset="0"/>
              <a:buChar char="•"/>
              <a:defRPr/>
            </a:pPr>
            <a:endParaRPr lang="en-US" sz="2400" b="1" dirty="0"/>
          </a:p>
          <a:p>
            <a:pPr marL="571486" indent="-571486">
              <a:lnSpc>
                <a:spcPct val="80000"/>
              </a:lnSpc>
              <a:buFont typeface="Arial" panose="020B0604020202020204" pitchFamily="34" charset="0"/>
              <a:buChar char="•"/>
              <a:defRPr/>
            </a:pPr>
            <a:r>
              <a:rPr lang="en-US" sz="3600" b="1" dirty="0">
                <a:solidFill>
                  <a:srgbClr val="00B0F0"/>
                </a:solidFill>
              </a:rPr>
              <a:t>Engineering</a:t>
            </a:r>
            <a:r>
              <a:rPr lang="en-US" sz="3600" b="1" dirty="0"/>
              <a:t> – Control, Modify, and Design </a:t>
            </a:r>
          </a:p>
          <a:p>
            <a:pPr marL="1258888" lvl="2" indent="-344488">
              <a:lnSpc>
                <a:spcPct val="80000"/>
              </a:lnSpc>
              <a:buFont typeface="Arial" panose="020B0604020202020204" pitchFamily="34" charset="0"/>
              <a:buChar char="•"/>
              <a:defRPr/>
            </a:pPr>
            <a:r>
              <a:rPr lang="en-US" sz="2000" b="1" dirty="0"/>
              <a:t>Use of materials, processes, and systems  (What could be?</a:t>
            </a:r>
            <a:r>
              <a:rPr lang="en-US" sz="2400" b="1" dirty="0"/>
              <a:t>)</a:t>
            </a:r>
          </a:p>
          <a:p>
            <a:pPr marL="1258888" lvl="2" indent="-344488">
              <a:lnSpc>
                <a:spcPct val="80000"/>
              </a:lnSpc>
              <a:buFont typeface="Arial" panose="020B0604020202020204" pitchFamily="34" charset="0"/>
              <a:buChar char="•"/>
              <a:defRPr/>
            </a:pPr>
            <a:r>
              <a:rPr lang="en-US" sz="2000" b="1" dirty="0"/>
              <a:t>The design process that kids use to solve problems</a:t>
            </a:r>
          </a:p>
          <a:p>
            <a:pPr marL="800080" lvl="1" indent="-342891">
              <a:lnSpc>
                <a:spcPct val="80000"/>
              </a:lnSpc>
              <a:buFont typeface="Arial" panose="020B0604020202020204" pitchFamily="34" charset="0"/>
              <a:buChar char="•"/>
              <a:defRPr/>
            </a:pPr>
            <a:endParaRPr lang="en-US" sz="2400" b="1" dirty="0"/>
          </a:p>
          <a:p>
            <a:pPr marL="571486" indent="-571486">
              <a:lnSpc>
                <a:spcPct val="80000"/>
              </a:lnSpc>
              <a:buFont typeface="Arial" panose="020B0604020202020204" pitchFamily="34" charset="0"/>
              <a:buChar char="•"/>
              <a:defRPr/>
            </a:pPr>
            <a:r>
              <a:rPr lang="en-US" sz="3600" b="1" dirty="0">
                <a:solidFill>
                  <a:srgbClr val="FFC000"/>
                </a:solidFill>
              </a:rPr>
              <a:t>Mathematics</a:t>
            </a:r>
            <a:r>
              <a:rPr lang="en-US" sz="3600" b="1" dirty="0"/>
              <a:t> –Symbolic Language to Represent Reality</a:t>
            </a:r>
          </a:p>
          <a:p>
            <a:pPr marL="1257269" lvl="2" indent="-342891">
              <a:lnSpc>
                <a:spcPct val="80000"/>
              </a:lnSpc>
              <a:buFont typeface="Arial" panose="020B0604020202020204" pitchFamily="34" charset="0"/>
              <a:buChar char="•"/>
              <a:defRPr/>
            </a:pPr>
            <a:r>
              <a:rPr lang="en-US" sz="2000" b="1" dirty="0"/>
              <a:t>Make sense of the world with numbers</a:t>
            </a:r>
          </a:p>
          <a:p>
            <a:pPr marL="1257269" lvl="2" indent="-342891">
              <a:lnSpc>
                <a:spcPct val="80000"/>
              </a:lnSpc>
              <a:buFont typeface="Arial" panose="020B0604020202020204" pitchFamily="34" charset="0"/>
              <a:buChar char="•"/>
              <a:defRPr/>
            </a:pPr>
            <a:r>
              <a:rPr lang="en-US" sz="2000" b="1" dirty="0"/>
              <a:t>The language of numbers, shapes &amp; quantities that seems to irrelevant to many students</a:t>
            </a:r>
          </a:p>
          <a:p>
            <a:pPr>
              <a:lnSpc>
                <a:spcPct val="80000"/>
              </a:lnSpc>
              <a:defRPr/>
            </a:pPr>
            <a:endParaRPr lang="en-US" sz="3000" b="1" dirty="0">
              <a:latin typeface="Arial Narrow" panose="020B0606020202030204" pitchFamily="34" charset="0"/>
            </a:endParaRPr>
          </a:p>
          <a:p>
            <a:pPr>
              <a:lnSpc>
                <a:spcPct val="80000"/>
              </a:lnSpc>
              <a:defRPr/>
            </a:pPr>
            <a:endParaRPr lang="en-US" sz="3000" b="1" dirty="0">
              <a:latin typeface="Arial Narrow" panose="020B0606020202030204" pitchFamily="34" charset="0"/>
            </a:endParaRPr>
          </a:p>
        </p:txBody>
      </p:sp>
      <p:sp>
        <p:nvSpPr>
          <p:cNvPr id="4" name="Subtitle 2"/>
          <p:cNvSpPr txBox="1">
            <a:spLocks/>
          </p:cNvSpPr>
          <p:nvPr/>
        </p:nvSpPr>
        <p:spPr>
          <a:xfrm>
            <a:off x="4003329" y="254546"/>
            <a:ext cx="7018317" cy="1383015"/>
          </a:xfrm>
          <a:prstGeom prst="rect">
            <a:avLst/>
          </a:prstGeom>
          <a:ln w="38100">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t>STEM = </a:t>
            </a:r>
            <a:r>
              <a:rPr lang="en-US" sz="3600" b="1" dirty="0"/>
              <a:t>Science, Technology,                            Engineering &amp; Mathematics</a:t>
            </a:r>
          </a:p>
        </p:txBody>
      </p:sp>
      <p:pic>
        <p:nvPicPr>
          <p:cNvPr id="1026" name="Picture 2" descr="Image result for what is stem"/>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33584" y="102377"/>
            <a:ext cx="2922934" cy="168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13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520580" y="481287"/>
            <a:ext cx="10110388" cy="1295837"/>
          </a:xfrm>
        </p:spPr>
        <p:txBody>
          <a:bodyPr rtlCol="0">
            <a:normAutofit/>
          </a:bodyPr>
          <a:lstStyle/>
          <a:p>
            <a:pPr algn="ctr">
              <a:defRPr/>
            </a:pPr>
            <a:r>
              <a:rPr lang="en-US" b="1" dirty="0">
                <a:effectLst>
                  <a:outerShdw blurRad="38100" dist="38100" dir="2700000" algn="tl">
                    <a:srgbClr val="000000">
                      <a:alpha val="43137"/>
                    </a:srgbClr>
                  </a:outerShdw>
                </a:effectLst>
                <a:latin typeface="+mn-lt"/>
              </a:rPr>
              <a:t>The Inclusion of Engineering Design</a:t>
            </a:r>
          </a:p>
        </p:txBody>
      </p:sp>
      <p:sp>
        <p:nvSpPr>
          <p:cNvPr id="32771" name="Rectangle 3"/>
          <p:cNvSpPr>
            <a:spLocks noGrp="1" noChangeArrowheads="1"/>
          </p:cNvSpPr>
          <p:nvPr>
            <p:ph type="body" sz="half" idx="1"/>
          </p:nvPr>
        </p:nvSpPr>
        <p:spPr>
          <a:xfrm>
            <a:off x="1087745" y="1777244"/>
            <a:ext cx="5508998" cy="4075035"/>
          </a:xfrm>
          <a:ln w="38100">
            <a:solidFill>
              <a:schemeClr val="tx1"/>
            </a:solidFill>
          </a:ln>
        </p:spPr>
        <p:txBody>
          <a:bodyPr/>
          <a:lstStyle/>
          <a:p>
            <a:pPr marL="0" indent="0" eaLnBrk="1" hangingPunct="1">
              <a:buNone/>
            </a:pPr>
            <a:r>
              <a:rPr lang="en-US" altLang="en-US" dirty="0"/>
              <a:t>Why is this important?</a:t>
            </a:r>
          </a:p>
          <a:p>
            <a:pPr lvl="1" eaLnBrk="1" hangingPunct="1"/>
            <a:r>
              <a:rPr lang="en-US" altLang="en-US" dirty="0"/>
              <a:t>Invention and innovation</a:t>
            </a:r>
          </a:p>
          <a:p>
            <a:pPr lvl="1" eaLnBrk="1" hangingPunct="1"/>
            <a:r>
              <a:rPr lang="en-US" altLang="en-US" dirty="0"/>
              <a:t>Generate &amp; research ideas</a:t>
            </a:r>
          </a:p>
          <a:p>
            <a:pPr marL="0" indent="0" eaLnBrk="1" hangingPunct="1">
              <a:buNone/>
            </a:pPr>
            <a:r>
              <a:rPr lang="en-US" altLang="en-US" dirty="0"/>
              <a:t>Source of Ideas?</a:t>
            </a:r>
          </a:p>
          <a:p>
            <a:pPr lvl="1" eaLnBrk="1" hangingPunct="1"/>
            <a:r>
              <a:rPr lang="en-US" altLang="en-US" dirty="0"/>
              <a:t>Interrogating our Personal Bank of Knowledge (Mental Warehouse) </a:t>
            </a:r>
          </a:p>
          <a:p>
            <a:pPr lvl="1" eaLnBrk="1" hangingPunct="1"/>
            <a:r>
              <a:rPr lang="en-US" altLang="en-US" dirty="0"/>
              <a:t>Existing Common Body of Knowledge</a:t>
            </a:r>
          </a:p>
          <a:p>
            <a:pPr marL="0" indent="0" eaLnBrk="1" hangingPunct="1">
              <a:buNone/>
            </a:pPr>
            <a:r>
              <a:rPr lang="en-US" altLang="en-US" dirty="0"/>
              <a:t>Quality of the Design?</a:t>
            </a:r>
          </a:p>
          <a:p>
            <a:pPr lvl="1" eaLnBrk="1" hangingPunct="1"/>
            <a:r>
              <a:rPr lang="en-US" altLang="en-US" dirty="0"/>
              <a:t>Different points of view</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3368" y="1777124"/>
            <a:ext cx="4482758" cy="39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77790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1" y="1764268"/>
            <a:ext cx="10995424" cy="4032258"/>
          </a:xfrm>
          <a:prstGeom prst="rect">
            <a:avLst/>
          </a:prstGeom>
        </p:spPr>
        <p:txBody>
          <a:bodyPr wrap="square">
            <a:spAutoFit/>
          </a:bodyPr>
          <a:lstStyle/>
          <a:p>
            <a:r>
              <a:rPr lang="en-US" sz="4267" dirty="0"/>
              <a:t>Real-world problem-solving is the essence of STEM lessons. Solving real-world problems causes students to use/expand higher-order thinking skills. </a:t>
            </a:r>
          </a:p>
          <a:p>
            <a:pPr marL="609585" indent="-609585">
              <a:buFont typeface="Arial" panose="020B0604020202020204" pitchFamily="34" charset="0"/>
              <a:buChar char="•"/>
            </a:pPr>
            <a:r>
              <a:rPr lang="en-US" sz="4267" dirty="0"/>
              <a:t>Identifying creative, real-world problems for students is the essence of STEM teaching. </a:t>
            </a:r>
          </a:p>
        </p:txBody>
      </p:sp>
      <p:sp>
        <p:nvSpPr>
          <p:cNvPr id="3" name="Title 2"/>
          <p:cNvSpPr>
            <a:spLocks noGrp="1"/>
          </p:cNvSpPr>
          <p:nvPr>
            <p:ph type="title"/>
          </p:nvPr>
        </p:nvSpPr>
        <p:spPr/>
        <p:txBody>
          <a:bodyPr>
            <a:normAutofit/>
          </a:bodyPr>
          <a:lstStyle/>
          <a:p>
            <a:pPr algn="ctr"/>
            <a:r>
              <a:rPr lang="en-US" b="1" dirty="0">
                <a:effectLst>
                  <a:outerShdw blurRad="38100" dist="38100" dir="2700000" algn="tl">
                    <a:srgbClr val="000000">
                      <a:alpha val="43137"/>
                    </a:srgbClr>
                  </a:outerShdw>
                </a:effectLst>
              </a:rPr>
              <a:t>Using Real-World Problems</a:t>
            </a:r>
          </a:p>
        </p:txBody>
      </p:sp>
    </p:spTree>
    <p:extLst>
      <p:ext uri="{BB962C8B-B14F-4D97-AF65-F5344CB8AC3E}">
        <p14:creationId xmlns:p14="http://schemas.microsoft.com/office/powerpoint/2010/main" val="394785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923" y="1448074"/>
            <a:ext cx="11474701" cy="4687950"/>
          </a:xfrm>
          <a:prstGeom prst="rect">
            <a:avLst/>
          </a:prstGeom>
        </p:spPr>
        <p:txBody>
          <a:bodyPr wrap="square">
            <a:spAutoFit/>
          </a:bodyPr>
          <a:lstStyle/>
          <a:p>
            <a:r>
              <a:rPr lang="en-US" sz="3733" u="sng" dirty="0"/>
              <a:t>Accomplish these things</a:t>
            </a:r>
            <a:r>
              <a:rPr lang="en-US" sz="3733" dirty="0"/>
              <a:t>:</a:t>
            </a:r>
          </a:p>
          <a:p>
            <a:pPr marL="685783" indent="-685783">
              <a:buFont typeface="+mj-lt"/>
              <a:buAutoNum type="arabicPeriod"/>
            </a:pPr>
            <a:r>
              <a:rPr lang="en-US" sz="3733" dirty="0"/>
              <a:t>Apply math/science through authentic, hands-on learning</a:t>
            </a:r>
          </a:p>
          <a:p>
            <a:pPr marL="685783" indent="-685783">
              <a:buFont typeface="+mj-lt"/>
              <a:buAutoNum type="arabicPeriod"/>
            </a:pPr>
            <a:r>
              <a:rPr lang="en-US" sz="3733" dirty="0"/>
              <a:t>Include the use/creation of technology </a:t>
            </a:r>
          </a:p>
          <a:p>
            <a:pPr marL="685783" indent="-685783">
              <a:buFont typeface="+mj-lt"/>
              <a:buAutoNum type="arabicPeriod"/>
            </a:pPr>
            <a:r>
              <a:rPr lang="en-US" sz="3733" dirty="0"/>
              <a:t>Require the use of the engineering design loop</a:t>
            </a:r>
          </a:p>
          <a:p>
            <a:pPr marL="685783" indent="-685783">
              <a:buFont typeface="+mj-lt"/>
              <a:buAutoNum type="arabicPeriod"/>
            </a:pPr>
            <a:r>
              <a:rPr lang="en-US" sz="3733" dirty="0"/>
              <a:t>Require collaborative teamwork</a:t>
            </a:r>
          </a:p>
          <a:p>
            <a:pPr marL="685783" indent="-685783">
              <a:buFont typeface="+mj-lt"/>
              <a:buAutoNum type="arabicPeriod"/>
            </a:pPr>
            <a:r>
              <a:rPr lang="en-US" sz="3733" dirty="0"/>
              <a:t>Emphasize math/science/technology standards </a:t>
            </a:r>
          </a:p>
          <a:p>
            <a:pPr marL="685783" indent="-685783">
              <a:buFont typeface="+mj-lt"/>
              <a:buAutoNum type="arabicPeriod"/>
            </a:pPr>
            <a:r>
              <a:rPr lang="en-US" sz="3733" dirty="0"/>
              <a:t>Address real-world problems</a:t>
            </a:r>
          </a:p>
        </p:txBody>
      </p:sp>
      <p:sp>
        <p:nvSpPr>
          <p:cNvPr id="2" name="Title 1"/>
          <p:cNvSpPr>
            <a:spLocks noGrp="1"/>
          </p:cNvSpPr>
          <p:nvPr>
            <p:ph type="title"/>
          </p:nvPr>
        </p:nvSpPr>
        <p:spPr>
          <a:xfrm>
            <a:off x="128899" y="262575"/>
            <a:ext cx="10515600" cy="1325563"/>
          </a:xfrm>
        </p:spPr>
        <p:txBody>
          <a:bodyPr>
            <a:normAutofit/>
          </a:bodyPr>
          <a:lstStyle/>
          <a:p>
            <a:pPr algn="ctr"/>
            <a:r>
              <a:rPr lang="en-US" sz="5400" b="1" dirty="0">
                <a:effectLst>
                  <a:outerShdw blurRad="38100" dist="38100" dir="2700000" algn="tl">
                    <a:srgbClr val="000000">
                      <a:alpha val="43137"/>
                    </a:srgbClr>
                  </a:outerShdw>
                </a:effectLst>
              </a:rPr>
              <a:t>Good STEM Lessons…</a:t>
            </a:r>
          </a:p>
        </p:txBody>
      </p:sp>
    </p:spTree>
    <p:extLst>
      <p:ext uri="{BB962C8B-B14F-4D97-AF65-F5344CB8AC3E}">
        <p14:creationId xmlns:p14="http://schemas.microsoft.com/office/powerpoint/2010/main" val="1996114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876" y="1980848"/>
            <a:ext cx="10313531" cy="3293594"/>
          </a:xfrm>
          <a:prstGeom prst="rect">
            <a:avLst/>
          </a:prstGeom>
        </p:spPr>
        <p:txBody>
          <a:bodyPr wrap="square">
            <a:spAutoFit/>
          </a:bodyPr>
          <a:lstStyle/>
          <a:p>
            <a:pPr marL="609585" indent="-609585">
              <a:buFont typeface="Arial" panose="020B0604020202020204" pitchFamily="34" charset="0"/>
              <a:buChar char="•"/>
            </a:pPr>
            <a:r>
              <a:rPr lang="en-US" sz="3467" b="1" dirty="0"/>
              <a:t>Creativity</a:t>
            </a:r>
            <a:r>
              <a:rPr lang="en-US" sz="3467" dirty="0"/>
              <a:t> – Thinking on their feet, ‘outside the box.’</a:t>
            </a:r>
          </a:p>
          <a:p>
            <a:pPr marL="609585" indent="-609585">
              <a:buFont typeface="Arial" panose="020B0604020202020204" pitchFamily="34" charset="0"/>
              <a:buChar char="•"/>
            </a:pPr>
            <a:r>
              <a:rPr lang="en-US" sz="3467" b="1" dirty="0"/>
              <a:t>Confidence</a:t>
            </a:r>
            <a:r>
              <a:rPr lang="en-US" sz="3467" dirty="0"/>
              <a:t> – Building confidence needed to thrive in a competitive workplace.</a:t>
            </a:r>
          </a:p>
          <a:p>
            <a:pPr marL="609585" indent="-609585">
              <a:buFont typeface="Arial" panose="020B0604020202020204" pitchFamily="34" charset="0"/>
              <a:buChar char="•"/>
            </a:pPr>
            <a:r>
              <a:rPr lang="en-US" sz="3467" b="1" dirty="0"/>
              <a:t>Problem Solving</a:t>
            </a:r>
            <a:r>
              <a:rPr lang="en-US" sz="3467" dirty="0"/>
              <a:t> –Without realizing it, students are consistently challenged to solve problems. This develops skills in reasoning and understanding. </a:t>
            </a:r>
          </a:p>
        </p:txBody>
      </p:sp>
      <p:sp>
        <p:nvSpPr>
          <p:cNvPr id="3" name="Title 2"/>
          <p:cNvSpPr>
            <a:spLocks noGrp="1"/>
          </p:cNvSpPr>
          <p:nvPr>
            <p:ph type="title"/>
          </p:nvPr>
        </p:nvSpPr>
        <p:spPr>
          <a:xfrm>
            <a:off x="538841" y="476220"/>
            <a:ext cx="10515600" cy="1325563"/>
          </a:xfrm>
        </p:spPr>
        <p:txBody>
          <a:bodyPr>
            <a:normAutofit/>
          </a:bodyPr>
          <a:lstStyle/>
          <a:p>
            <a:pPr algn="ctr"/>
            <a:r>
              <a:rPr lang="en-US" sz="5400" b="1" dirty="0">
                <a:effectLst>
                  <a:outerShdw blurRad="38100" dist="38100" dir="2700000" algn="tl">
                    <a:srgbClr val="000000">
                      <a:alpha val="43137"/>
                    </a:srgbClr>
                  </a:outerShdw>
                </a:effectLst>
              </a:rPr>
              <a:t>What do Students Gain?</a:t>
            </a:r>
          </a:p>
        </p:txBody>
      </p:sp>
    </p:spTree>
    <p:extLst>
      <p:ext uri="{BB962C8B-B14F-4D97-AF65-F5344CB8AC3E}">
        <p14:creationId xmlns:p14="http://schemas.microsoft.com/office/powerpoint/2010/main" val="561212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841" y="2012652"/>
            <a:ext cx="11294783" cy="3827138"/>
          </a:xfrm>
          <a:prstGeom prst="rect">
            <a:avLst/>
          </a:prstGeom>
        </p:spPr>
        <p:txBody>
          <a:bodyPr wrap="square">
            <a:spAutoFit/>
          </a:bodyPr>
          <a:lstStyle/>
          <a:p>
            <a:pPr marL="380990" indent="-380990">
              <a:buFont typeface="Arial" panose="020B0604020202020204" pitchFamily="34" charset="0"/>
              <a:buChar char="•"/>
            </a:pPr>
            <a:r>
              <a:rPr lang="en-US" sz="3467" b="1" dirty="0"/>
              <a:t>Focus</a:t>
            </a:r>
            <a:r>
              <a:rPr lang="en-US" sz="3467" dirty="0"/>
              <a:t> – Balancing listening/contributing involves a great deal of concentration/focus. </a:t>
            </a:r>
          </a:p>
          <a:p>
            <a:pPr marL="380990" indent="-380990">
              <a:buFont typeface="Arial" panose="020B0604020202020204" pitchFamily="34" charset="0"/>
              <a:buChar char="•"/>
            </a:pPr>
            <a:r>
              <a:rPr lang="en-US" sz="3467" b="1" dirty="0"/>
              <a:t>Communication</a:t>
            </a:r>
            <a:r>
              <a:rPr lang="en-US" sz="3467" dirty="0"/>
              <a:t> – Defending ideas/theories is a core skill and one that is required throughout life.</a:t>
            </a:r>
          </a:p>
          <a:p>
            <a:pPr marL="380990" indent="-380990">
              <a:buFont typeface="Arial" panose="020B0604020202020204" pitchFamily="34" charset="0"/>
              <a:buChar char="•"/>
            </a:pPr>
            <a:r>
              <a:rPr lang="en-US" sz="3467" b="1" dirty="0"/>
              <a:t>Receiving Constructive Feedback</a:t>
            </a:r>
            <a:r>
              <a:rPr lang="en-US" sz="3467" dirty="0"/>
              <a:t> – Feedback is part of learning/part of life (not everyone gets a trophy!)</a:t>
            </a:r>
          </a:p>
          <a:p>
            <a:pPr marL="380990" indent="-380990">
              <a:buFont typeface="Arial" panose="020B0604020202020204" pitchFamily="34" charset="0"/>
              <a:buChar char="•"/>
            </a:pPr>
            <a:endParaRPr lang="en-US" sz="3467" dirty="0"/>
          </a:p>
        </p:txBody>
      </p:sp>
      <p:sp>
        <p:nvSpPr>
          <p:cNvPr id="5" name="Title 2"/>
          <p:cNvSpPr txBox="1">
            <a:spLocks/>
          </p:cNvSpPr>
          <p:nvPr/>
        </p:nvSpPr>
        <p:spPr>
          <a:xfrm>
            <a:off x="538841" y="4762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effectLst>
                  <a:outerShdw blurRad="38100" dist="38100" dir="2700000" algn="tl">
                    <a:srgbClr val="000000">
                      <a:alpha val="43137"/>
                    </a:srgbClr>
                  </a:outerShdw>
                </a:effectLst>
              </a:rPr>
              <a:t>What do Students Gain?</a:t>
            </a:r>
          </a:p>
        </p:txBody>
      </p:sp>
    </p:spTree>
    <p:extLst>
      <p:ext uri="{BB962C8B-B14F-4D97-AF65-F5344CB8AC3E}">
        <p14:creationId xmlns:p14="http://schemas.microsoft.com/office/powerpoint/2010/main" val="3539569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661" y="1512085"/>
            <a:ext cx="11182566" cy="4360681"/>
          </a:xfrm>
          <a:prstGeom prst="rect">
            <a:avLst/>
          </a:prstGeom>
        </p:spPr>
        <p:txBody>
          <a:bodyPr wrap="square">
            <a:spAutoFit/>
          </a:bodyPr>
          <a:lstStyle/>
          <a:p>
            <a:pPr marL="380990" indent="-380990">
              <a:buFont typeface="Arial" panose="020B0604020202020204" pitchFamily="34" charset="0"/>
              <a:buChar char="•"/>
            </a:pPr>
            <a:r>
              <a:rPr lang="en-US" sz="3467" b="1" dirty="0"/>
              <a:t>Collaboration</a:t>
            </a:r>
            <a:r>
              <a:rPr lang="en-US" sz="3467" dirty="0"/>
              <a:t> – Students work together, share responsibility, and compromise with others to accomplish a common goal.</a:t>
            </a:r>
          </a:p>
          <a:p>
            <a:pPr marL="380990" indent="-380990">
              <a:buFont typeface="Arial" panose="020B0604020202020204" pitchFamily="34" charset="0"/>
              <a:buChar char="•"/>
            </a:pPr>
            <a:r>
              <a:rPr lang="en-US" sz="3467" b="1" dirty="0"/>
              <a:t>Dedication</a:t>
            </a:r>
            <a:r>
              <a:rPr lang="en-US" sz="3467" dirty="0"/>
              <a:t> – Students practice developing healthy work habits (on-time, prepared, respecting the contributions of others).</a:t>
            </a:r>
          </a:p>
          <a:p>
            <a:pPr marL="380990" indent="-380990">
              <a:buFont typeface="Arial" panose="020B0604020202020204" pitchFamily="34" charset="0"/>
              <a:buChar char="•"/>
            </a:pPr>
            <a:r>
              <a:rPr lang="en-US" sz="3467" b="1" dirty="0"/>
              <a:t>Accountability</a:t>
            </a:r>
            <a:r>
              <a:rPr lang="en-US" sz="3467" dirty="0"/>
              <a:t> – Understanding that their actions affect other people. </a:t>
            </a:r>
          </a:p>
        </p:txBody>
      </p:sp>
      <p:sp>
        <p:nvSpPr>
          <p:cNvPr id="5" name="Title 2"/>
          <p:cNvSpPr>
            <a:spLocks noGrp="1"/>
          </p:cNvSpPr>
          <p:nvPr>
            <p:ph type="title"/>
          </p:nvPr>
        </p:nvSpPr>
        <p:spPr>
          <a:xfrm>
            <a:off x="487566" y="313850"/>
            <a:ext cx="10515600" cy="1325563"/>
          </a:xfrm>
        </p:spPr>
        <p:txBody>
          <a:bodyPr>
            <a:normAutofit/>
          </a:bodyPr>
          <a:lstStyle/>
          <a:p>
            <a:pPr algn="ctr"/>
            <a:r>
              <a:rPr lang="en-US" sz="5400" b="1" dirty="0">
                <a:effectLst>
                  <a:outerShdw blurRad="38100" dist="38100" dir="2700000" algn="tl">
                    <a:srgbClr val="000000">
                      <a:alpha val="43137"/>
                    </a:srgbClr>
                  </a:outerShdw>
                </a:effectLst>
              </a:rPr>
              <a:t>What do Students Gain?</a:t>
            </a:r>
          </a:p>
        </p:txBody>
      </p:sp>
    </p:spTree>
    <p:extLst>
      <p:ext uri="{BB962C8B-B14F-4D97-AF65-F5344CB8AC3E}">
        <p14:creationId xmlns:p14="http://schemas.microsoft.com/office/powerpoint/2010/main" val="346370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9326" y="79196"/>
            <a:ext cx="5833738" cy="6778804"/>
          </a:xfrm>
          <a:prstGeom prst="rect">
            <a:avLst/>
          </a:prstGeom>
          <a:ln w="38100">
            <a:solidFill>
              <a:schemeClr val="tx1"/>
            </a:solidFill>
          </a:ln>
        </p:spPr>
      </p:pic>
    </p:spTree>
    <p:extLst>
      <p:ext uri="{BB962C8B-B14F-4D97-AF65-F5344CB8AC3E}">
        <p14:creationId xmlns:p14="http://schemas.microsoft.com/office/powerpoint/2010/main" val="396072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81365" y="884938"/>
            <a:ext cx="6851431" cy="5437975"/>
          </a:xfrm>
          <a:prstGeom prst="rect">
            <a:avLst/>
          </a:prstGeom>
        </p:spPr>
      </p:pic>
    </p:spTree>
    <p:extLst>
      <p:ext uri="{BB962C8B-B14F-4D97-AF65-F5344CB8AC3E}">
        <p14:creationId xmlns:p14="http://schemas.microsoft.com/office/powerpoint/2010/main" val="99547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01884" y="154380"/>
            <a:ext cx="7014672" cy="1221110"/>
          </a:xfrm>
        </p:spPr>
        <p:txBody>
          <a:bodyPr>
            <a:noAutofit/>
          </a:bodyPr>
          <a:lstStyle/>
          <a:p>
            <a:pPr algn="ctr" eaLnBrk="1" hangingPunct="1"/>
            <a:r>
              <a:rPr lang="en-US" altLang="en-US" sz="6000" b="1" dirty="0">
                <a:solidFill>
                  <a:srgbClr val="FF0000"/>
                </a:solidFill>
                <a:effectLst>
                  <a:outerShdw blurRad="38100" dist="38100" dir="2700000" algn="tl">
                    <a:srgbClr val="000000">
                      <a:alpha val="43137"/>
                    </a:srgbClr>
                  </a:outerShdw>
                </a:effectLst>
              </a:rPr>
              <a:t>4 Pillars of STEM</a:t>
            </a:r>
          </a:p>
        </p:txBody>
      </p:sp>
      <p:sp>
        <p:nvSpPr>
          <p:cNvPr id="15363" name="Rectangle 3"/>
          <p:cNvSpPr>
            <a:spLocks noGrp="1" noChangeArrowheads="1"/>
          </p:cNvSpPr>
          <p:nvPr>
            <p:ph sz="half" idx="1"/>
          </p:nvPr>
        </p:nvSpPr>
        <p:spPr>
          <a:xfrm>
            <a:off x="615297" y="1375491"/>
            <a:ext cx="7201258" cy="5330110"/>
          </a:xfrm>
          <a:ln w="38100">
            <a:solidFill>
              <a:schemeClr val="tx1"/>
            </a:solidFill>
          </a:ln>
        </p:spPr>
        <p:txBody>
          <a:bodyPr>
            <a:normAutofit lnSpcReduction="10000"/>
          </a:bodyPr>
          <a:lstStyle/>
          <a:p>
            <a:pPr marL="0" indent="0" algn="ctr">
              <a:buNone/>
            </a:pPr>
            <a:r>
              <a:rPr lang="en-US" altLang="en-US" sz="3200" dirty="0"/>
              <a:t>STEM removes the traditional barriers erected between the four disciplines of Science, Technology, Engineering &amp; Mathematics by integrating them into one cohesive curriculum. </a:t>
            </a:r>
          </a:p>
          <a:p>
            <a:r>
              <a:rPr lang="en-US" altLang="en-US" sz="3200" b="1" dirty="0">
                <a:solidFill>
                  <a:srgbClr val="FF0000"/>
                </a:solidFill>
              </a:rPr>
              <a:t>Pillar One</a:t>
            </a:r>
            <a:r>
              <a:rPr lang="en-US" altLang="en-US" sz="3200" dirty="0">
                <a:solidFill>
                  <a:srgbClr val="FF0000"/>
                </a:solidFill>
              </a:rPr>
              <a:t>:</a:t>
            </a:r>
            <a:r>
              <a:rPr lang="en-US" altLang="en-US" sz="3200" dirty="0"/>
              <a:t>	Create a STEM Culture</a:t>
            </a:r>
          </a:p>
          <a:p>
            <a:pPr eaLnBrk="1" hangingPunct="1"/>
            <a:r>
              <a:rPr lang="en-US" altLang="en-US" sz="3200" b="1" dirty="0">
                <a:solidFill>
                  <a:srgbClr val="FF0000"/>
                </a:solidFill>
              </a:rPr>
              <a:t>Pillar Two</a:t>
            </a:r>
            <a:r>
              <a:rPr lang="en-US" altLang="en-US" sz="3200" dirty="0">
                <a:solidFill>
                  <a:srgbClr val="FF0000"/>
                </a:solidFill>
              </a:rPr>
              <a:t>:</a:t>
            </a:r>
            <a:r>
              <a:rPr lang="en-US" altLang="en-US" sz="3200" dirty="0"/>
              <a:t>	Empower STEM Teachers</a:t>
            </a:r>
          </a:p>
          <a:p>
            <a:pPr marL="179388" indent="-179388" eaLnBrk="1" hangingPunct="1"/>
            <a:r>
              <a:rPr lang="en-US" altLang="en-US" sz="3200" b="1" dirty="0">
                <a:solidFill>
                  <a:srgbClr val="FF0000"/>
                </a:solidFill>
              </a:rPr>
              <a:t>Pillar Three</a:t>
            </a:r>
            <a:r>
              <a:rPr lang="en-US" altLang="en-US" sz="3200" dirty="0">
                <a:solidFill>
                  <a:srgbClr val="FF0000"/>
                </a:solidFill>
              </a:rPr>
              <a:t>:</a:t>
            </a:r>
            <a:r>
              <a:rPr lang="en-US" altLang="en-US" sz="3200" dirty="0"/>
              <a:t>	Integrate Business &amp; 				Education</a:t>
            </a:r>
          </a:p>
          <a:p>
            <a:pPr eaLnBrk="1" hangingPunct="1"/>
            <a:r>
              <a:rPr lang="en-US" altLang="en-US" sz="3200" b="1" dirty="0">
                <a:solidFill>
                  <a:srgbClr val="FF0000"/>
                </a:solidFill>
              </a:rPr>
              <a:t>Pillar Four</a:t>
            </a:r>
            <a:r>
              <a:rPr lang="en-US" altLang="en-US" sz="3200" dirty="0">
                <a:solidFill>
                  <a:srgbClr val="FF0000"/>
                </a:solidFill>
              </a:rPr>
              <a:t>:</a:t>
            </a:r>
            <a:r>
              <a:rPr lang="en-US" altLang="en-US" sz="3200" dirty="0"/>
              <a:t>	Ensure High Quality Stem 			Experiences</a:t>
            </a:r>
          </a:p>
        </p:txBody>
      </p:sp>
      <p:pic>
        <p:nvPicPr>
          <p:cNvPr id="15364" name="Picture 2"/>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8134066" y="333142"/>
            <a:ext cx="3014663" cy="4525963"/>
          </a:xfrm>
          <a:noFill/>
          <a:ln w="38100">
            <a:solidFill>
              <a:schemeClr val="tx1"/>
            </a:solidFill>
          </a:ln>
        </p:spPr>
      </p:pic>
    </p:spTree>
    <p:extLst>
      <p:ext uri="{BB962C8B-B14F-4D97-AF65-F5344CB8AC3E}">
        <p14:creationId xmlns:p14="http://schemas.microsoft.com/office/powerpoint/2010/main" val="21933522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6" y="253164"/>
            <a:ext cx="10515600" cy="842237"/>
          </a:xfrm>
        </p:spPr>
        <p:txBody>
          <a:bodyPr>
            <a:normAutofit/>
          </a:bodyPr>
          <a:lstStyle/>
          <a:p>
            <a:pPr algn="ctr"/>
            <a:r>
              <a:rPr lang="en-US" sz="5400" b="1" dirty="0">
                <a:effectLst>
                  <a:outerShdw blurRad="38100" dist="38100" dir="2700000" algn="tl">
                    <a:srgbClr val="000000">
                      <a:alpha val="43137"/>
                    </a:srgbClr>
                  </a:outerShdw>
                </a:effectLst>
              </a:rPr>
              <a:t>The Problem Facing STEM Education</a:t>
            </a:r>
          </a:p>
        </p:txBody>
      </p:sp>
      <p:sp>
        <p:nvSpPr>
          <p:cNvPr id="3" name="Rectangle 2"/>
          <p:cNvSpPr/>
          <p:nvPr/>
        </p:nvSpPr>
        <p:spPr>
          <a:xfrm>
            <a:off x="479276" y="1095401"/>
            <a:ext cx="11269601" cy="5632311"/>
          </a:xfrm>
          <a:prstGeom prst="rect">
            <a:avLst/>
          </a:prstGeom>
          <a:ln w="38100">
            <a:solidFill>
              <a:schemeClr val="tx1"/>
            </a:solidFill>
          </a:ln>
        </p:spPr>
        <p:txBody>
          <a:bodyPr wrap="square">
            <a:spAutoFit/>
          </a:bodyPr>
          <a:lstStyle/>
          <a:p>
            <a:r>
              <a:rPr lang="en-US" altLang="en-US" sz="4000" dirty="0"/>
              <a:t>Just as the nation’s economic engines and national security measures have come to rest squarely on the shoulders of science, technology, engineering, and mathematics (STEM), American students are recoiling from these disciplines in record numbers.  Only 16% of American high school seniors are proficient and interested in a STEM career.  The United States is trailing behind other industrialized nations in math (25%) and science (17%).  </a:t>
            </a:r>
          </a:p>
        </p:txBody>
      </p:sp>
    </p:spTree>
    <p:extLst>
      <p:ext uri="{BB962C8B-B14F-4D97-AF65-F5344CB8AC3E}">
        <p14:creationId xmlns:p14="http://schemas.microsoft.com/office/powerpoint/2010/main" val="238904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5662" y="2426118"/>
            <a:ext cx="9654640" cy="4032258"/>
          </a:xfrm>
          <a:prstGeom prst="rect">
            <a:avLst/>
          </a:prstGeom>
          <a:ln w="38100">
            <a:solidFill>
              <a:schemeClr val="tx1"/>
            </a:solidFill>
          </a:ln>
        </p:spPr>
        <p:txBody>
          <a:bodyPr wrap="square">
            <a:spAutoFit/>
          </a:bodyPr>
          <a:lstStyle/>
          <a:p>
            <a:r>
              <a:rPr lang="en-US" sz="4267" dirty="0"/>
              <a:t>According to the U.S. Department of Education, all STEM jobs in the U.S. will increase 14 percent between now and 2020, which will result in millions of jobs. Yet, data shows that </a:t>
            </a:r>
            <a:r>
              <a:rPr lang="en-US" sz="4267" u="sng" dirty="0"/>
              <a:t>3 million of those jobs will go unfilled</a:t>
            </a:r>
            <a:r>
              <a:rPr lang="en-US" sz="4267" dirty="0"/>
              <a:t>! </a:t>
            </a:r>
          </a:p>
        </p:txBody>
      </p:sp>
      <p:sp>
        <p:nvSpPr>
          <p:cNvPr id="3" name="Title 2"/>
          <p:cNvSpPr>
            <a:spLocks noGrp="1"/>
          </p:cNvSpPr>
          <p:nvPr>
            <p:ph type="title"/>
          </p:nvPr>
        </p:nvSpPr>
        <p:spPr>
          <a:xfrm>
            <a:off x="1365662" y="553132"/>
            <a:ext cx="9850776" cy="1325563"/>
          </a:xfrm>
        </p:spPr>
        <p:txBody>
          <a:bodyPr>
            <a:normAutofit/>
          </a:bodyPr>
          <a:lstStyle/>
          <a:p>
            <a:r>
              <a:rPr lang="en-US" sz="5400" b="1" dirty="0">
                <a:effectLst>
                  <a:outerShdw blurRad="38100" dist="38100" dir="2700000" algn="tl">
                    <a:srgbClr val="000000">
                      <a:alpha val="43137"/>
                    </a:srgbClr>
                  </a:outerShdw>
                </a:effectLst>
              </a:rPr>
              <a:t>STEM Career Paths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4571" y="167353"/>
            <a:ext cx="3835731" cy="2097120"/>
          </a:xfrm>
          <a:prstGeom prst="rect">
            <a:avLst/>
          </a:prstGeom>
          <a:ln w="38100">
            <a:solidFill>
              <a:schemeClr val="tx1"/>
            </a:solidFill>
          </a:ln>
        </p:spPr>
      </p:pic>
    </p:spTree>
    <p:extLst>
      <p:ext uri="{BB962C8B-B14F-4D97-AF65-F5344CB8AC3E}">
        <p14:creationId xmlns:p14="http://schemas.microsoft.com/office/powerpoint/2010/main" val="59178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1906" y="365125"/>
            <a:ext cx="9797143" cy="6273181"/>
          </a:xfrm>
          <a:prstGeom prst="rect">
            <a:avLst/>
          </a:prstGeom>
          <a:ln w="38100">
            <a:solidFill>
              <a:schemeClr val="tx1"/>
            </a:solidFill>
          </a:ln>
        </p:spPr>
      </p:pic>
    </p:spTree>
    <p:extLst>
      <p:ext uri="{BB962C8B-B14F-4D97-AF65-F5344CB8AC3E}">
        <p14:creationId xmlns:p14="http://schemas.microsoft.com/office/powerpoint/2010/main" val="161718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126" y="365125"/>
            <a:ext cx="9041674" cy="1325563"/>
          </a:xfrm>
        </p:spPr>
        <p:txBody>
          <a:bodyPr/>
          <a:lstStyle/>
          <a:p>
            <a:r>
              <a:rPr lang="en-US" b="1" dirty="0">
                <a:effectLst>
                  <a:outerShdw blurRad="38100" dist="38100" dir="2700000" algn="tl">
                    <a:srgbClr val="000000">
                      <a:alpha val="43137"/>
                    </a:srgbClr>
                  </a:outerShdw>
                </a:effectLst>
              </a:rPr>
              <a:t>Rising to the Challenge</a:t>
            </a:r>
          </a:p>
        </p:txBody>
      </p:sp>
      <p:sp>
        <p:nvSpPr>
          <p:cNvPr id="3" name="Rectangle 2"/>
          <p:cNvSpPr/>
          <p:nvPr/>
        </p:nvSpPr>
        <p:spPr>
          <a:xfrm>
            <a:off x="1175657" y="1840675"/>
            <a:ext cx="9785268" cy="4031873"/>
          </a:xfrm>
          <a:prstGeom prst="rect">
            <a:avLst/>
          </a:prstGeom>
          <a:ln w="38100">
            <a:solidFill>
              <a:schemeClr val="tx1"/>
            </a:solidFill>
          </a:ln>
        </p:spPr>
        <p:txBody>
          <a:bodyPr wrap="square">
            <a:spAutoFit/>
          </a:bodyPr>
          <a:lstStyle/>
          <a:p>
            <a:pPr algn="ctr" fontAlgn="base"/>
            <a:r>
              <a:rPr lang="en-US" sz="3200" dirty="0">
                <a:solidFill>
                  <a:srgbClr val="58585A"/>
                </a:solidFill>
                <a:latin typeface="Open Sans"/>
              </a:rPr>
              <a:t>The problems we face in the 21</a:t>
            </a:r>
            <a:r>
              <a:rPr lang="en-US" sz="3200" baseline="30000" dirty="0">
                <a:solidFill>
                  <a:srgbClr val="58585A"/>
                </a:solidFill>
                <a:latin typeface="inherit"/>
              </a:rPr>
              <a:t>st</a:t>
            </a:r>
            <a:r>
              <a:rPr lang="en-US" sz="3200" dirty="0">
                <a:solidFill>
                  <a:srgbClr val="58585A"/>
                </a:solidFill>
                <a:latin typeface="Open Sans"/>
              </a:rPr>
              <a:t> century are complex. We need a generation of diverse problem solvers that are able to tackle the big challenges and to invent the solutions, products and even sectors that will define this century. This will remain just an aspiration unless today’s students are inspired and guided by an equally powerful group of science, technology, engineering and math (STEM) teachers.</a:t>
            </a:r>
            <a:endParaRPr lang="en-US" sz="3200" b="0" i="0" dirty="0">
              <a:solidFill>
                <a:srgbClr val="58585A"/>
              </a:solidFill>
              <a:effectLst/>
              <a:latin typeface="Open Sans"/>
            </a:endParaRPr>
          </a:p>
        </p:txBody>
      </p:sp>
    </p:spTree>
    <p:extLst>
      <p:ext uri="{BB962C8B-B14F-4D97-AF65-F5344CB8AC3E}">
        <p14:creationId xmlns:p14="http://schemas.microsoft.com/office/powerpoint/2010/main" val="231737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0552" y="322396"/>
            <a:ext cx="10515600" cy="1325563"/>
          </a:xfrm>
        </p:spPr>
        <p:txBody>
          <a:bodyPr rtlCol="0">
            <a:normAutofit fontScale="90000"/>
          </a:bodyPr>
          <a:lstStyle/>
          <a:p>
            <a:pPr algn="ctr">
              <a:defRPr/>
            </a:pPr>
            <a:r>
              <a:rPr lang="en-US" sz="6000" b="1" dirty="0">
                <a:effectLst>
                  <a:outerShdw blurRad="38100" dist="38100" dir="2700000" algn="tl">
                    <a:srgbClr val="000000">
                      <a:alpha val="43137"/>
                    </a:srgbClr>
                  </a:outerShdw>
                </a:effectLst>
                <a:latin typeface="+mn-lt"/>
              </a:rPr>
              <a:t>Current State OF STEM Education in Today’s Schools</a:t>
            </a:r>
            <a:endParaRPr lang="en-US" sz="5400" b="1" dirty="0">
              <a:effectLst>
                <a:outerShdw blurRad="38100" dist="38100" dir="2700000" algn="tl">
                  <a:srgbClr val="000000">
                    <a:alpha val="43137"/>
                  </a:srgbClr>
                </a:outerShdw>
              </a:effectLst>
              <a:latin typeface="+mn-lt"/>
            </a:endParaRPr>
          </a:p>
        </p:txBody>
      </p:sp>
      <p:sp>
        <p:nvSpPr>
          <p:cNvPr id="18435" name="Rectangle 3"/>
          <p:cNvSpPr>
            <a:spLocks noGrp="1" noChangeArrowheads="1"/>
          </p:cNvSpPr>
          <p:nvPr>
            <p:ph sz="half" idx="1"/>
          </p:nvPr>
        </p:nvSpPr>
        <p:spPr>
          <a:xfrm>
            <a:off x="700756" y="1825625"/>
            <a:ext cx="5338096" cy="4351339"/>
          </a:xfrm>
          <a:ln w="38100">
            <a:solidFill>
              <a:schemeClr val="tx1"/>
            </a:solidFill>
          </a:ln>
        </p:spPr>
        <p:txBody>
          <a:bodyPr>
            <a:normAutofit/>
          </a:bodyPr>
          <a:lstStyle/>
          <a:p>
            <a:pPr eaLnBrk="1" hangingPunct="1">
              <a:buFont typeface="Wingdings" panose="05000000000000000000" pitchFamily="2" charset="2"/>
              <a:buChar char="§"/>
            </a:pPr>
            <a:r>
              <a:rPr lang="en-US" altLang="en-US" dirty="0"/>
              <a:t>Many students not receiving an adequate STEM experiences that are interdisciplinary.</a:t>
            </a:r>
          </a:p>
          <a:p>
            <a:pPr eaLnBrk="1" hangingPunct="1">
              <a:buFont typeface="Wingdings" panose="05000000000000000000" pitchFamily="2" charset="2"/>
              <a:buChar char="§"/>
            </a:pPr>
            <a:r>
              <a:rPr lang="en-US" altLang="en-US" dirty="0"/>
              <a:t>STEM specialization is often the focus for charter and magnet high schools. </a:t>
            </a:r>
          </a:p>
          <a:p>
            <a:pPr eaLnBrk="1" hangingPunct="1">
              <a:buFont typeface="Wingdings" panose="05000000000000000000" pitchFamily="2" charset="2"/>
              <a:buChar char="§"/>
            </a:pPr>
            <a:r>
              <a:rPr lang="en-US" altLang="en-US" dirty="0"/>
              <a:t>STEM content areas are often not taught everyday in many schools </a:t>
            </a:r>
          </a:p>
          <a:p>
            <a:pPr lvl="1" eaLnBrk="1" hangingPunct="1">
              <a:buFont typeface="Wingdings" panose="05000000000000000000" pitchFamily="2" charset="2"/>
              <a:buChar char="§"/>
            </a:pPr>
            <a:r>
              <a:rPr lang="en-US" altLang="en-US" dirty="0"/>
              <a:t>29% of K-5 teachers report teaching science two or fewer days per week</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0" y="1825625"/>
            <a:ext cx="4023359" cy="4351339"/>
          </a:xfrm>
          <a:prstGeom prst="rect">
            <a:avLst/>
          </a:prstGeom>
          <a:ln w="38100">
            <a:solidFill>
              <a:schemeClr val="tx1"/>
            </a:solidFill>
          </a:ln>
        </p:spPr>
      </p:pic>
    </p:spTree>
    <p:extLst>
      <p:ext uri="{BB962C8B-B14F-4D97-AF65-F5344CB8AC3E}">
        <p14:creationId xmlns:p14="http://schemas.microsoft.com/office/powerpoint/2010/main" val="77545328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1146</Words>
  <Application>Microsoft Office PowerPoint</Application>
  <PresentationFormat>Widescreen</PresentationFormat>
  <Paragraphs>136</Paragraphs>
  <Slides>37</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 Black</vt:lpstr>
      <vt:lpstr>Arial Narrow</vt:lpstr>
      <vt:lpstr>Calibri</vt:lpstr>
      <vt:lpstr>Calibri Light</vt:lpstr>
      <vt:lpstr>inherit</vt:lpstr>
      <vt:lpstr>Open Sans</vt:lpstr>
      <vt:lpstr>Wingdings</vt:lpstr>
      <vt:lpstr>Office Theme</vt:lpstr>
      <vt:lpstr>PowerPoint Presentation</vt:lpstr>
      <vt:lpstr>AGENDA</vt:lpstr>
      <vt:lpstr>PowerPoint Presentation</vt:lpstr>
      <vt:lpstr>4 Pillars of STEM</vt:lpstr>
      <vt:lpstr>The Problem Facing STEM Education</vt:lpstr>
      <vt:lpstr>STEM Career Paths</vt:lpstr>
      <vt:lpstr>PowerPoint Presentation</vt:lpstr>
      <vt:lpstr>Rising to the Challenge</vt:lpstr>
      <vt:lpstr>Current State OF STEM Education in Today’s Schools</vt:lpstr>
      <vt:lpstr>STEM Education Needs to be the Focus in Today’s Schools… </vt:lpstr>
      <vt:lpstr>   A Need for Growing a Strong STEM Workforce:   Developing Tomorrow’s Leaders &amp; Problem Solvers  Sixty percent of U.S. employers are having difficulties finding qualified workers to fill vacancies at their companies. </vt:lpstr>
      <vt:lpstr>Skills that Prepare for Life</vt:lpstr>
      <vt:lpstr>The Critical Aspect of STEM</vt:lpstr>
      <vt:lpstr>What We Need in Schools</vt:lpstr>
      <vt:lpstr>STEM doesn’t have to be expensive!</vt:lpstr>
      <vt:lpstr>Integrating Literature with STEM</vt:lpstr>
      <vt:lpstr>Implementing STEM Design Challenges</vt:lpstr>
      <vt:lpstr>Project Based Learning &amp; STEM in Action</vt:lpstr>
      <vt:lpstr>PowerPoint Presentation</vt:lpstr>
      <vt:lpstr>PowerPoint Presentation</vt:lpstr>
      <vt:lpstr>PowerPoint Presentation</vt:lpstr>
      <vt:lpstr>PowerPoint Presentation</vt:lpstr>
      <vt:lpstr>Developing &amp;Testing STEM Inventions</vt:lpstr>
      <vt:lpstr>A Tall Order</vt:lpstr>
      <vt:lpstr>How do we Change the Status Quo?</vt:lpstr>
      <vt:lpstr>A Message from STEM Kids… Our Future Leaders!  </vt:lpstr>
      <vt:lpstr>What do STEM Teachers Do?</vt:lpstr>
      <vt:lpstr> Teachers Candidates  Designing STEM Lessons</vt:lpstr>
      <vt:lpstr>More Emphasis On…</vt:lpstr>
      <vt:lpstr>The Inclusion of Engineering Design</vt:lpstr>
      <vt:lpstr>Using Real-World Problems</vt:lpstr>
      <vt:lpstr>Good STEM Lessons…</vt:lpstr>
      <vt:lpstr>What do Students Gain?</vt:lpstr>
      <vt:lpstr>PowerPoint Presentation</vt:lpstr>
      <vt:lpstr>What do Students Gain?</vt:lpstr>
      <vt:lpstr>PowerPoint Presentation</vt:lpstr>
      <vt:lpstr>PowerPoint Presentation</vt:lpstr>
    </vt:vector>
  </TitlesOfParts>
  <Company>College of Education and Health Professions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R. Carter</dc:creator>
  <cp:lastModifiedBy>Vinson R. Carter</cp:lastModifiedBy>
  <cp:revision>60</cp:revision>
  <dcterms:created xsi:type="dcterms:W3CDTF">2017-08-21T14:14:03Z</dcterms:created>
  <dcterms:modified xsi:type="dcterms:W3CDTF">2019-08-26T14:39:37Z</dcterms:modified>
</cp:coreProperties>
</file>