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8"/>
  </p:notesMasterIdLst>
  <p:handoutMasterIdLst>
    <p:handoutMasterId r:id="rId9"/>
  </p:handoutMasterIdLst>
  <p:sldIdLst>
    <p:sldId id="285" r:id="rId2"/>
    <p:sldId id="278" r:id="rId3"/>
    <p:sldId id="280" r:id="rId4"/>
    <p:sldId id="279" r:id="rId5"/>
    <p:sldId id="281" r:id="rId6"/>
    <p:sldId id="282" r:id="rId7"/>
  </p:sldIdLst>
  <p:sldSz cx="9144000" cy="6858000" type="screen4x3"/>
  <p:notesSz cx="7077075" cy="936307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3066733" cy="469780"/>
          </a:xfrm>
          <a:prstGeom prst="rect">
            <a:avLst/>
          </a:prstGeom>
        </p:spPr>
        <p:txBody>
          <a:bodyPr vert="horz" lIns="93936" tIns="46968" rIns="93936" bIns="46968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4008705" y="1"/>
            <a:ext cx="3066733" cy="469780"/>
          </a:xfrm>
          <a:prstGeom prst="rect">
            <a:avLst/>
          </a:prstGeom>
        </p:spPr>
        <p:txBody>
          <a:bodyPr vert="horz" lIns="93936" tIns="46968" rIns="93936" bIns="46968" rtlCol="0"/>
          <a:lstStyle>
            <a:lvl1pPr algn="r">
              <a:defRPr sz="1200"/>
            </a:lvl1pPr>
          </a:lstStyle>
          <a:p>
            <a:fld id="{3E122A71-F4EA-4804-B285-1AC57F4C3170}" type="datetimeFigureOut">
              <a:rPr lang="en-US" smtClean="0"/>
              <a:t>9/26/2019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893297"/>
            <a:ext cx="3066733" cy="469779"/>
          </a:xfrm>
          <a:prstGeom prst="rect">
            <a:avLst/>
          </a:prstGeom>
        </p:spPr>
        <p:txBody>
          <a:bodyPr vert="horz" lIns="93936" tIns="46968" rIns="93936" bIns="46968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4008705" y="8893297"/>
            <a:ext cx="3066733" cy="469779"/>
          </a:xfrm>
          <a:prstGeom prst="rect">
            <a:avLst/>
          </a:prstGeom>
        </p:spPr>
        <p:txBody>
          <a:bodyPr vert="horz" lIns="93936" tIns="46968" rIns="93936" bIns="46968" rtlCol="0" anchor="b"/>
          <a:lstStyle>
            <a:lvl1pPr algn="r">
              <a:defRPr sz="1200"/>
            </a:lvl1pPr>
          </a:lstStyle>
          <a:p>
            <a:fld id="{FCECC6B3-F792-4B48-BE9D-9E30E737BF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906167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66733" cy="468154"/>
          </a:xfrm>
          <a:prstGeom prst="rect">
            <a:avLst/>
          </a:prstGeom>
        </p:spPr>
        <p:txBody>
          <a:bodyPr vert="horz" lIns="93936" tIns="46968" rIns="93936" bIns="46968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008705" y="0"/>
            <a:ext cx="3066733" cy="468154"/>
          </a:xfrm>
          <a:prstGeom prst="rect">
            <a:avLst/>
          </a:prstGeom>
        </p:spPr>
        <p:txBody>
          <a:bodyPr vert="horz" lIns="93936" tIns="46968" rIns="93936" bIns="46968" rtlCol="0"/>
          <a:lstStyle>
            <a:lvl1pPr algn="r">
              <a:defRPr sz="1200"/>
            </a:lvl1pPr>
          </a:lstStyle>
          <a:p>
            <a:fld id="{3E186DD8-0316-3E42-BAFF-640573AA89B8}" type="datetimeFigureOut">
              <a:rPr lang="en-US" smtClean="0"/>
              <a:t>9/26/2019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96975" y="701675"/>
            <a:ext cx="4683125" cy="35115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3936" tIns="46968" rIns="93936" bIns="46968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07708" y="4447461"/>
            <a:ext cx="5661660" cy="4213384"/>
          </a:xfrm>
          <a:prstGeom prst="rect">
            <a:avLst/>
          </a:prstGeom>
        </p:spPr>
        <p:txBody>
          <a:bodyPr vert="horz" lIns="93936" tIns="46968" rIns="93936" bIns="46968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893296"/>
            <a:ext cx="3066733" cy="468154"/>
          </a:xfrm>
          <a:prstGeom prst="rect">
            <a:avLst/>
          </a:prstGeom>
        </p:spPr>
        <p:txBody>
          <a:bodyPr vert="horz" lIns="93936" tIns="46968" rIns="93936" bIns="46968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008705" y="8893296"/>
            <a:ext cx="3066733" cy="468154"/>
          </a:xfrm>
          <a:prstGeom prst="rect">
            <a:avLst/>
          </a:prstGeom>
        </p:spPr>
        <p:txBody>
          <a:bodyPr vert="horz" lIns="93936" tIns="46968" rIns="93936" bIns="46968" rtlCol="0" anchor="b"/>
          <a:lstStyle>
            <a:lvl1pPr algn="r">
              <a:defRPr sz="1200"/>
            </a:lvl1pPr>
          </a:lstStyle>
          <a:p>
            <a:fld id="{3896DFAD-1B88-7046-989C-AA72C97DD6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88342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0F892-19EE-42FD-9308-E8BFE8DF5166}" type="datetimeFigureOut">
              <a:rPr lang="en-US" smtClean="0">
                <a:latin typeface="Arial"/>
              </a:rPr>
              <a:pPr/>
              <a:t>9/26/2019</a:t>
            </a:fld>
            <a:endParaRPr lang="en-US">
              <a:latin typeface="Arial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latin typeface="Arial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6827C-29BF-4018-80FC-3E19CB44D04F}" type="slidenum">
              <a:rPr lang="en-US" smtClean="0">
                <a:latin typeface="Arial"/>
              </a:rPr>
              <a:pPr/>
              <a:t>‹#›</a:t>
            </a:fld>
            <a:endParaRPr lang="en-US">
              <a:latin typeface="Arial"/>
            </a:endParaRPr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217083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0F892-19EE-42FD-9308-E8BFE8DF5166}" type="datetimeFigureOut">
              <a:rPr lang="en-US" smtClean="0">
                <a:latin typeface="Arial"/>
              </a:rPr>
              <a:pPr/>
              <a:t>9/26/2019</a:t>
            </a:fld>
            <a:endParaRPr lang="en-US">
              <a:latin typeface="Arial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latin typeface="Arial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6827C-29BF-4018-80FC-3E19CB44D04F}" type="slidenum">
              <a:rPr lang="en-US" smtClean="0">
                <a:latin typeface="Arial"/>
              </a:rPr>
              <a:pPr/>
              <a:t>‹#›</a:t>
            </a:fld>
            <a:endParaRPr lang="en-US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948542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0F892-19EE-42FD-9308-E8BFE8DF5166}" type="datetimeFigureOut">
              <a:rPr lang="en-US" smtClean="0">
                <a:latin typeface="Arial"/>
              </a:rPr>
              <a:pPr/>
              <a:t>9/26/2019</a:t>
            </a:fld>
            <a:endParaRPr lang="en-US">
              <a:latin typeface="Arial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latin typeface="Arial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6827C-29BF-4018-80FC-3E19CB44D04F}" type="slidenum">
              <a:rPr lang="en-US" smtClean="0">
                <a:latin typeface="Arial"/>
              </a:rPr>
              <a:pPr/>
              <a:t>‹#›</a:t>
            </a:fld>
            <a:endParaRPr lang="en-US">
              <a:latin typeface="Arial"/>
            </a:endParaRPr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255719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0F892-19EE-42FD-9308-E8BFE8DF5166}" type="datetimeFigureOut">
              <a:rPr lang="en-US" smtClean="0">
                <a:latin typeface="Arial"/>
              </a:rPr>
              <a:pPr/>
              <a:t>9/26/2019</a:t>
            </a:fld>
            <a:endParaRPr lang="en-US">
              <a:latin typeface="Arial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latin typeface="Arial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6827C-29BF-4018-80FC-3E19CB44D04F}" type="slidenum">
              <a:rPr lang="en-US" smtClean="0">
                <a:latin typeface="Arial"/>
              </a:rPr>
              <a:pPr/>
              <a:t>‹#›</a:t>
            </a:fld>
            <a:endParaRPr lang="en-US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3656339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0F892-19EE-42FD-9308-E8BFE8DF5166}" type="datetimeFigureOut">
              <a:rPr lang="en-US" smtClean="0">
                <a:latin typeface="Arial"/>
              </a:rPr>
              <a:pPr/>
              <a:t>9/26/2019</a:t>
            </a:fld>
            <a:endParaRPr lang="en-US">
              <a:latin typeface="Arial"/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latin typeface="Arial"/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6827C-29BF-4018-80FC-3E19CB44D04F}" type="slidenum">
              <a:rPr lang="en-US" smtClean="0">
                <a:latin typeface="Arial"/>
              </a:rPr>
              <a:pPr/>
              <a:t>‹#›</a:t>
            </a:fld>
            <a:endParaRPr lang="en-US">
              <a:latin typeface="Arial"/>
            </a:endParaRPr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097966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0F892-19EE-42FD-9308-E8BFE8DF5166}" type="datetimeFigureOut">
              <a:rPr lang="en-US" smtClean="0">
                <a:latin typeface="Arial"/>
              </a:rPr>
              <a:pPr/>
              <a:t>9/26/2019</a:t>
            </a:fld>
            <a:endParaRPr lang="en-US">
              <a:latin typeface="Arial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latin typeface="Arial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6827C-29BF-4018-80FC-3E19CB44D04F}" type="slidenum">
              <a:rPr lang="en-US" smtClean="0">
                <a:latin typeface="Arial"/>
              </a:rPr>
              <a:pPr/>
              <a:t>‹#›</a:t>
            </a:fld>
            <a:endParaRPr lang="en-US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9288236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0F892-19EE-42FD-9308-E8BFE8DF5166}" type="datetimeFigureOut">
              <a:rPr lang="en-US" smtClean="0">
                <a:latin typeface="Arial"/>
              </a:rPr>
              <a:pPr/>
              <a:t>9/26/2019</a:t>
            </a:fld>
            <a:endParaRPr lang="en-US">
              <a:latin typeface="Arial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latin typeface="Arial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6827C-29BF-4018-80FC-3E19CB44D04F}" type="slidenum">
              <a:rPr lang="en-US" smtClean="0">
                <a:latin typeface="Arial"/>
              </a:rPr>
              <a:pPr/>
              <a:t>‹#›</a:t>
            </a:fld>
            <a:endParaRPr lang="en-US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0675958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0F892-19EE-42FD-9308-E8BFE8DF5166}" type="datetimeFigureOut">
              <a:rPr lang="en-US" smtClean="0">
                <a:latin typeface="Arial"/>
              </a:rPr>
              <a:pPr/>
              <a:t>9/26/2019</a:t>
            </a:fld>
            <a:endParaRPr lang="en-US">
              <a:latin typeface="Arial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latin typeface="Arial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6827C-29BF-4018-80FC-3E19CB44D04F}" type="slidenum">
              <a:rPr lang="en-US" smtClean="0">
                <a:latin typeface="Arial"/>
              </a:rPr>
              <a:pPr/>
              <a:t>‹#›</a:t>
            </a:fld>
            <a:endParaRPr lang="en-US">
              <a:latin typeface="Arial"/>
            </a:endParaRPr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82788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0F892-19EE-42FD-9308-E8BFE8DF5166}" type="datetimeFigureOut">
              <a:rPr lang="en-US" smtClean="0">
                <a:latin typeface="Arial"/>
              </a:rPr>
              <a:pPr/>
              <a:t>9/26/2019</a:t>
            </a:fld>
            <a:endParaRPr lang="en-US">
              <a:latin typeface="Arial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latin typeface="Arial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6827C-29BF-4018-80FC-3E19CB44D04F}" type="slidenum">
              <a:rPr lang="en-US" smtClean="0">
                <a:latin typeface="Arial"/>
              </a:rPr>
              <a:pPr/>
              <a:t>‹#›</a:t>
            </a:fld>
            <a:endParaRPr lang="en-US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3774108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0F892-19EE-42FD-9308-E8BFE8DF5166}" type="datetimeFigureOut">
              <a:rPr lang="en-US" smtClean="0">
                <a:latin typeface="Arial"/>
              </a:rPr>
              <a:pPr/>
              <a:t>9/26/2019</a:t>
            </a:fld>
            <a:endParaRPr lang="en-US">
              <a:latin typeface="Arial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latin typeface="Arial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6827C-29BF-4018-80FC-3E19CB44D04F}" type="slidenum">
              <a:rPr lang="en-US" smtClean="0">
                <a:latin typeface="Arial"/>
              </a:rPr>
              <a:pPr/>
              <a:t>‹#›</a:t>
            </a:fld>
            <a:endParaRPr lang="en-US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175490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0F892-19EE-42FD-9308-E8BFE8DF5166}" type="datetimeFigureOut">
              <a:rPr lang="en-US" smtClean="0">
                <a:latin typeface="Arial"/>
              </a:rPr>
              <a:pPr/>
              <a:t>9/26/2019</a:t>
            </a:fld>
            <a:endParaRPr lang="en-US">
              <a:latin typeface="Arial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latin typeface="Arial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6827C-29BF-4018-80FC-3E19CB44D04F}" type="slidenum">
              <a:rPr lang="en-US" smtClean="0">
                <a:latin typeface="Arial"/>
              </a:rPr>
              <a:pPr/>
              <a:t>‹#›</a:t>
            </a:fld>
            <a:endParaRPr lang="en-US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873205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Arial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Arial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5FF0F892-19EE-42FD-9308-E8BFE8DF5166}" type="datetimeFigureOut">
              <a:rPr lang="en-US" smtClean="0">
                <a:latin typeface="Arial"/>
              </a:rPr>
              <a:pPr/>
              <a:t>9/26/2019</a:t>
            </a:fld>
            <a:endParaRPr lang="en-US">
              <a:latin typeface="Arial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US">
              <a:latin typeface="Arial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9366827C-29BF-4018-80FC-3E19CB44D04F}" type="slidenum">
              <a:rPr lang="en-US" smtClean="0">
                <a:latin typeface="Arial"/>
              </a:rPr>
              <a:pPr/>
              <a:t>‹#›</a:t>
            </a:fld>
            <a:endParaRPr lang="en-US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05496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895600"/>
            <a:ext cx="8229600" cy="990600"/>
          </a:xfrm>
        </p:spPr>
        <p:txBody>
          <a:bodyPr>
            <a:noAutofit/>
          </a:bodyPr>
          <a:lstStyle/>
          <a:p>
            <a:pPr algn="ctr"/>
            <a:r>
              <a:rPr lang="en-US" sz="5400" b="1" dirty="0"/>
              <a:t>Technical/Procedural Problem Solving</a:t>
            </a:r>
            <a:br>
              <a:rPr lang="en-US" sz="5400" b="1" dirty="0"/>
            </a:br>
            <a:br>
              <a:rPr lang="en-US" sz="5400" b="1" dirty="0"/>
            </a:br>
            <a:r>
              <a:rPr lang="en-US" sz="5400" b="1" dirty="0"/>
              <a:t>Another Type of Problem Solving</a:t>
            </a:r>
            <a:br>
              <a:rPr lang="en-US" sz="5400" b="1" dirty="0"/>
            </a:br>
            <a:r>
              <a:rPr lang="en-US" sz="5400" b="1" dirty="0"/>
              <a:t>for STEM Learning</a:t>
            </a:r>
          </a:p>
        </p:txBody>
      </p:sp>
    </p:spTree>
    <p:extLst>
      <p:ext uri="{BB962C8B-B14F-4D97-AF65-F5344CB8AC3E}">
        <p14:creationId xmlns:p14="http://schemas.microsoft.com/office/powerpoint/2010/main" val="35597083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800" b="1" dirty="0"/>
              <a:t>Problem Solving Categories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4400" dirty="0"/>
              <a:t>Design</a:t>
            </a:r>
          </a:p>
          <a:p>
            <a:r>
              <a:rPr lang="en-US" sz="4400" dirty="0"/>
              <a:t>Trouble-shooting</a:t>
            </a:r>
          </a:p>
          <a:p>
            <a:r>
              <a:rPr lang="en-US" sz="4400" dirty="0"/>
              <a:t>Invention/Innovation</a:t>
            </a:r>
          </a:p>
          <a:p>
            <a:r>
              <a:rPr lang="en-US" sz="4400" dirty="0"/>
              <a:t>Research and Development</a:t>
            </a:r>
          </a:p>
          <a:p>
            <a:r>
              <a:rPr lang="en-US" sz="4400" dirty="0"/>
              <a:t>Experimentation</a:t>
            </a:r>
          </a:p>
          <a:p>
            <a:r>
              <a:rPr lang="en-US" sz="4400" dirty="0"/>
              <a:t>Technical/Procedural</a:t>
            </a:r>
          </a:p>
        </p:txBody>
      </p:sp>
    </p:spTree>
    <p:extLst>
      <p:ext uri="{BB962C8B-B14F-4D97-AF65-F5344CB8AC3E}">
        <p14:creationId xmlns:p14="http://schemas.microsoft.com/office/powerpoint/2010/main" val="16640940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533400"/>
            <a:ext cx="9144000" cy="990600"/>
          </a:xfrm>
        </p:spPr>
        <p:txBody>
          <a:bodyPr>
            <a:noAutofit/>
          </a:bodyPr>
          <a:lstStyle/>
          <a:p>
            <a:pPr algn="ctr"/>
            <a:r>
              <a:rPr lang="en-US" sz="4400" b="1" dirty="0"/>
              <a:t>So Far, We’ve Focused on Design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81200"/>
            <a:ext cx="8229600" cy="4876800"/>
          </a:xfrm>
        </p:spPr>
        <p:txBody>
          <a:bodyPr>
            <a:normAutofit/>
          </a:bodyPr>
          <a:lstStyle/>
          <a:p>
            <a:r>
              <a:rPr lang="en-US" sz="4000" dirty="0"/>
              <a:t>While </a:t>
            </a:r>
            <a:r>
              <a:rPr lang="en-US" sz="4000" b="1" dirty="0"/>
              <a:t>Design Problem Solving </a:t>
            </a:r>
            <a:r>
              <a:rPr lang="en-US" sz="4000" dirty="0"/>
              <a:t>is the primary method used in STEM, in some cases you will need to use other methods.</a:t>
            </a:r>
          </a:p>
          <a:p>
            <a:r>
              <a:rPr lang="en-US" sz="4000" dirty="0"/>
              <a:t>Now we are going to focus on </a:t>
            </a:r>
            <a:r>
              <a:rPr lang="en-US" sz="4000" b="1" dirty="0"/>
              <a:t>Technical/Procedural Problem Solving </a:t>
            </a:r>
          </a:p>
        </p:txBody>
      </p:sp>
    </p:spTree>
    <p:extLst>
      <p:ext uri="{BB962C8B-B14F-4D97-AF65-F5344CB8AC3E}">
        <p14:creationId xmlns:p14="http://schemas.microsoft.com/office/powerpoint/2010/main" val="13825466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457200"/>
            <a:ext cx="9144000" cy="990600"/>
          </a:xfrm>
        </p:spPr>
        <p:txBody>
          <a:bodyPr>
            <a:normAutofit/>
          </a:bodyPr>
          <a:lstStyle/>
          <a:p>
            <a:pPr algn="ctr"/>
            <a:r>
              <a:rPr lang="en-US" b="1" dirty="0"/>
              <a:t>Technical/Procedural Problem Solving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lvl="0"/>
            <a:r>
              <a:rPr lang="en-US" sz="3200" dirty="0"/>
              <a:t>Form of problem solving that requires a student to follow a set of technical directions to accomplish a task. For example, students might be required to build an electronic device following precise directions of a technical nature and then, when the device is complete, the students must complete a series of experiments.</a:t>
            </a:r>
          </a:p>
          <a:p>
            <a:pPr lvl="0"/>
            <a:r>
              <a:rPr lang="en-US" sz="3200" b="1" dirty="0"/>
              <a:t>T/P Problem Solving </a:t>
            </a:r>
            <a:r>
              <a:rPr lang="en-US" sz="3200" dirty="0"/>
              <a:t>is a lower level method of problem solving (Six Facets)</a:t>
            </a:r>
          </a:p>
        </p:txBody>
      </p:sp>
    </p:spTree>
    <p:extLst>
      <p:ext uri="{BB962C8B-B14F-4D97-AF65-F5344CB8AC3E}">
        <p14:creationId xmlns:p14="http://schemas.microsoft.com/office/powerpoint/2010/main" val="20686744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533400"/>
            <a:ext cx="9144000" cy="990600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800" b="1" dirty="0"/>
              <a:t>T/P Problem Solving &amp; Six Facets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21099"/>
            <a:ext cx="8229600" cy="4876800"/>
          </a:xfrm>
        </p:spPr>
        <p:txBody>
          <a:bodyPr>
            <a:normAutofit lnSpcReduction="10000"/>
          </a:bodyPr>
          <a:lstStyle/>
          <a:p>
            <a:pPr lvl="0"/>
            <a:r>
              <a:rPr lang="en-US" sz="3600" dirty="0"/>
              <a:t>While </a:t>
            </a:r>
            <a:r>
              <a:rPr lang="en-US" sz="3600" b="1" dirty="0"/>
              <a:t>Design Problem Solving </a:t>
            </a:r>
            <a:r>
              <a:rPr lang="en-US" sz="3600" dirty="0"/>
              <a:t>is very effective in reaching the higher levels of the </a:t>
            </a:r>
            <a:r>
              <a:rPr lang="en-US" sz="3600" u="sng" dirty="0"/>
              <a:t>Six Facets </a:t>
            </a:r>
            <a:r>
              <a:rPr lang="en-US" sz="3600" dirty="0"/>
              <a:t>(Applications, Perspective, Empathy, &amp; Self-knowledge)</a:t>
            </a:r>
          </a:p>
          <a:p>
            <a:pPr lvl="0"/>
            <a:r>
              <a:rPr lang="en-US" sz="3600" b="1" dirty="0"/>
              <a:t>T/P Problem Solving </a:t>
            </a:r>
            <a:r>
              <a:rPr lang="en-US" sz="3600" dirty="0"/>
              <a:t>can be a useful tool for reaching the first two levels of the </a:t>
            </a:r>
            <a:r>
              <a:rPr lang="en-US" sz="3600" u="sng" dirty="0"/>
              <a:t>Six Facets </a:t>
            </a:r>
            <a:r>
              <a:rPr lang="en-US" sz="3600" dirty="0"/>
              <a:t>(Explanation &amp; Interpretation)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98768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8229600" cy="990600"/>
          </a:xfrm>
        </p:spPr>
        <p:txBody>
          <a:bodyPr/>
          <a:lstStyle/>
          <a:p>
            <a:r>
              <a:rPr lang="en-US" dirty="0"/>
              <a:t>Strategies for Solving T/P Problems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47800"/>
            <a:ext cx="8229600" cy="5257800"/>
          </a:xfrm>
        </p:spPr>
        <p:txBody>
          <a:bodyPr>
            <a:normAutofit/>
          </a:bodyPr>
          <a:lstStyle/>
          <a:p>
            <a:r>
              <a:rPr lang="en-US" sz="3200" dirty="0"/>
              <a:t>Typically don’t use the Design Loop</a:t>
            </a:r>
          </a:p>
          <a:p>
            <a:r>
              <a:rPr lang="en-US" sz="3200" dirty="0"/>
              <a:t>T/P Problems require the student to:</a:t>
            </a:r>
          </a:p>
          <a:p>
            <a:pPr lvl="1"/>
            <a:r>
              <a:rPr lang="en-US" sz="2800" dirty="0"/>
              <a:t>Seek relationships and work out solutions</a:t>
            </a:r>
          </a:p>
          <a:p>
            <a:pPr lvl="1"/>
            <a:r>
              <a:rPr lang="en-US" sz="2800" dirty="0"/>
              <a:t>Follow step-by-step technical directions</a:t>
            </a:r>
          </a:p>
          <a:p>
            <a:pPr lvl="1"/>
            <a:r>
              <a:rPr lang="en-US" sz="2800" dirty="0"/>
              <a:t>Read a schematic drawing</a:t>
            </a:r>
          </a:p>
          <a:p>
            <a:pPr lvl="1"/>
            <a:r>
              <a:rPr lang="en-US" sz="2800" dirty="0"/>
              <a:t>Write technical directions</a:t>
            </a:r>
          </a:p>
          <a:p>
            <a:pPr lvl="1"/>
            <a:r>
              <a:rPr lang="en-US" sz="2800" dirty="0"/>
              <a:t>Understanding the systemic order of technical devices</a:t>
            </a:r>
          </a:p>
          <a:p>
            <a:pPr lvl="1"/>
            <a:r>
              <a:rPr lang="en-US" sz="2800" dirty="0"/>
              <a:t>T/P Problems requires that the learner have some prior background in the subject matter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389479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1016</TotalTime>
  <Words>262</Words>
  <Application>Microsoft Office PowerPoint</Application>
  <PresentationFormat>On-screen Show (4:3)</PresentationFormat>
  <Paragraphs>26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Calibri</vt:lpstr>
      <vt:lpstr>Clarity</vt:lpstr>
      <vt:lpstr>Technical/Procedural Problem Solving  Another Type of Problem Solving for STEM Learning</vt:lpstr>
      <vt:lpstr>Problem Solving Categories</vt:lpstr>
      <vt:lpstr>So Far, We’ve Focused on Design</vt:lpstr>
      <vt:lpstr>Technical/Procedural Problem Solving</vt:lpstr>
      <vt:lpstr>T/P Problem Solving &amp; Six Facets</vt:lpstr>
      <vt:lpstr>Strategies for Solving T/P Problems</vt:lpstr>
    </vt:vector>
  </TitlesOfParts>
  <Company>University of Arkansas - COEHP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Delivering CCSS/NGSS Through Integrated STEM in Elementary</dc:title>
  <dc:creator>Lindsey M Swagerty</dc:creator>
  <cp:lastModifiedBy>Vinson R. Carter</cp:lastModifiedBy>
  <cp:revision>44</cp:revision>
  <cp:lastPrinted>2015-04-02T18:54:16Z</cp:lastPrinted>
  <dcterms:created xsi:type="dcterms:W3CDTF">2014-03-12T14:05:19Z</dcterms:created>
  <dcterms:modified xsi:type="dcterms:W3CDTF">2019-09-26T13:03:54Z</dcterms:modified>
</cp:coreProperties>
</file>