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29"/>
  </p:notesMasterIdLst>
  <p:handoutMasterIdLst>
    <p:handoutMasterId r:id="rId30"/>
  </p:handoutMasterIdLst>
  <p:sldIdLst>
    <p:sldId id="269" r:id="rId3"/>
    <p:sldId id="267" r:id="rId4"/>
    <p:sldId id="268" r:id="rId5"/>
    <p:sldId id="272" r:id="rId6"/>
    <p:sldId id="273" r:id="rId7"/>
    <p:sldId id="274" r:id="rId8"/>
    <p:sldId id="270" r:id="rId9"/>
    <p:sldId id="271" r:id="rId10"/>
    <p:sldId id="275" r:id="rId11"/>
    <p:sldId id="276" r:id="rId12"/>
    <p:sldId id="283" r:id="rId13"/>
    <p:sldId id="284" r:id="rId14"/>
    <p:sldId id="285" r:id="rId15"/>
    <p:sldId id="287" r:id="rId16"/>
    <p:sldId id="286" r:id="rId17"/>
    <p:sldId id="288" r:id="rId18"/>
    <p:sldId id="289" r:id="rId19"/>
    <p:sldId id="290" r:id="rId20"/>
    <p:sldId id="291" r:id="rId21"/>
    <p:sldId id="292" r:id="rId22"/>
    <p:sldId id="297" r:id="rId23"/>
    <p:sldId id="296" r:id="rId24"/>
    <p:sldId id="298" r:id="rId25"/>
    <p:sldId id="304" r:id="rId26"/>
    <p:sldId id="305" r:id="rId27"/>
    <p:sldId id="293" r:id="rId28"/>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581"/>
    <a:srgbClr val="5E1D10"/>
    <a:srgbClr val="4D4D4D"/>
    <a:srgbClr val="B0AC00"/>
    <a:srgbClr val="D5E1E7"/>
    <a:srgbClr val="FFCC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5265809"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5265809"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5B4B9BE7-2A24-41C7-B72D-724FD83B0634}" type="slidenum">
              <a:rPr lang="en-US"/>
              <a:pPr/>
              <a:t>‹#›</a:t>
            </a:fld>
            <a:endParaRPr lang="en-US"/>
          </a:p>
        </p:txBody>
      </p:sp>
    </p:spTree>
    <p:extLst>
      <p:ext uri="{BB962C8B-B14F-4D97-AF65-F5344CB8AC3E}">
        <p14:creationId xmlns:p14="http://schemas.microsoft.com/office/powerpoint/2010/main" val="1681127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2E4DE29-CE91-4754-B55A-3820E21AB500}" type="datetimeFigureOut">
              <a:rPr lang="en-US" smtClean="0"/>
              <a:t>4/21/2020</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41BFC7A6-25BA-4718-92F8-19763FE1E841}" type="slidenum">
              <a:rPr lang="en-US" smtClean="0"/>
              <a:t>‹#›</a:t>
            </a:fld>
            <a:endParaRPr lang="en-US"/>
          </a:p>
        </p:txBody>
      </p:sp>
    </p:spTree>
    <p:extLst>
      <p:ext uri="{BB962C8B-B14F-4D97-AF65-F5344CB8AC3E}">
        <p14:creationId xmlns:p14="http://schemas.microsoft.com/office/powerpoint/2010/main" val="3643609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latin typeface="Arial" panose="020B0604020202020204" pitchFamily="34" charset="0"/>
                <a:cs typeface="Arial" panose="020B0604020202020204" pitchFamily="34" charset="0"/>
              </a:rPr>
              <a:t>In his book “Play: How it Shapes the Brain, Opens the Imagination and Invigorates the Soul” Dr. Stuart Brown</a:t>
            </a:r>
          </a:p>
          <a:p>
            <a:r>
              <a:rPr lang="en-US" kern="0" dirty="0">
                <a:latin typeface="Arial" panose="020B0604020202020204" pitchFamily="34" charset="0"/>
                <a:cs typeface="Arial" panose="020B0604020202020204" pitchFamily="34" charset="0"/>
              </a:rPr>
              <a:t>tells the story about how the Jet Propulsion Laboratory realized that, although it was hiring the </a:t>
            </a:r>
          </a:p>
          <a:p>
            <a:r>
              <a:rPr lang="en-US" kern="0" dirty="0">
                <a:latin typeface="Arial" panose="020B0604020202020204" pitchFamily="34" charset="0"/>
                <a:cs typeface="Arial" panose="020B0604020202020204" pitchFamily="34" charset="0"/>
              </a:rPr>
              <a:t>best and brightest college graduates, they were the wrong kind of people. Something had changed in the </a:t>
            </a:r>
          </a:p>
          <a:p>
            <a:r>
              <a:rPr lang="en-US" kern="0" dirty="0">
                <a:latin typeface="Arial" panose="020B0604020202020204" pitchFamily="34" charset="0"/>
                <a:cs typeface="Arial" panose="020B0604020202020204" pitchFamily="34" charset="0"/>
              </a:rPr>
              <a:t>kind of people who came to work at JPL.</a:t>
            </a:r>
          </a:p>
          <a:p>
            <a:r>
              <a:rPr lang="en-US" kern="0" dirty="0">
                <a:latin typeface="Arial" panose="020B0604020202020204" pitchFamily="34" charset="0"/>
                <a:cs typeface="Arial" panose="020B0604020202020204" pitchFamily="34" charset="0"/>
              </a:rPr>
              <a:t>The JPL managers went back to look at their own retiring engineers and ... found that in their youth, their older, problem-solving employees had taken apart clocks to see how they worked, or made soapbox derby racers, or built hi-fi stereos, or fixed appliances. The young engineering school graduates who had also done these things, who had played with their hands, were adept at the kinds of problem solving that management sought. Those who hadn’t, generally were not. From that point on, JPL made questions about </a:t>
            </a:r>
            <a:r>
              <a:rPr lang="en-US" kern="0" dirty="0" err="1">
                <a:latin typeface="Arial" panose="020B0604020202020204" pitchFamily="34" charset="0"/>
                <a:cs typeface="Arial" panose="020B0604020202020204" pitchFamily="34" charset="0"/>
              </a:rPr>
              <a:t>applicants’youthful</a:t>
            </a:r>
            <a:r>
              <a:rPr lang="en-US" kern="0" dirty="0">
                <a:latin typeface="Arial" panose="020B0604020202020204" pitchFamily="34" charset="0"/>
                <a:cs typeface="Arial" panose="020B0604020202020204" pitchFamily="34" charset="0"/>
              </a:rPr>
              <a:t> projects and play a standard part of job interviews. Through research the JPL managers discovered that there is a kind of magic in play. We must try to bring the youthful magic of play into schools, hard as it may be. Formal education has become such a serious business, defining success with abstract thinking and high-stakes testing, that </a:t>
            </a:r>
          </a:p>
          <a:p>
            <a:r>
              <a:rPr lang="en-US" kern="0" dirty="0">
                <a:latin typeface="Arial" panose="020B0604020202020204" pitchFamily="34" charset="0"/>
                <a:cs typeface="Arial" panose="020B0604020202020204" pitchFamily="34" charset="0"/>
              </a:rPr>
              <a:t>there’s no time and no context for play. If play is what you do outside school, then that is where the real </a:t>
            </a:r>
          </a:p>
          <a:p>
            <a:r>
              <a:rPr lang="en-US" kern="0" dirty="0">
                <a:latin typeface="Arial" panose="020B0604020202020204" pitchFamily="34" charset="0"/>
                <a:cs typeface="Arial" panose="020B0604020202020204" pitchFamily="34" charset="0"/>
              </a:rPr>
              <a:t>learning will take place and that’s where innovation and creativity will be found</a:t>
            </a:r>
          </a:p>
          <a:p>
            <a:endParaRPr lang="en-US" sz="1400" kern="0" dirty="0"/>
          </a:p>
          <a:p>
            <a:endParaRPr lang="en-US" dirty="0"/>
          </a:p>
        </p:txBody>
      </p:sp>
      <p:sp>
        <p:nvSpPr>
          <p:cNvPr id="4" name="Slide Number Placeholder 3"/>
          <p:cNvSpPr>
            <a:spLocks noGrp="1"/>
          </p:cNvSpPr>
          <p:nvPr>
            <p:ph type="sldNum" sz="quarter" idx="10"/>
          </p:nvPr>
        </p:nvSpPr>
        <p:spPr/>
        <p:txBody>
          <a:bodyPr/>
          <a:lstStyle/>
          <a:p>
            <a:fld id="{41BFC7A6-25BA-4718-92F8-19763FE1E841}" type="slidenum">
              <a:rPr lang="en-US" smtClean="0"/>
              <a:t>6</a:t>
            </a:fld>
            <a:endParaRPr lang="en-US"/>
          </a:p>
        </p:txBody>
      </p:sp>
    </p:spTree>
    <p:extLst>
      <p:ext uri="{BB962C8B-B14F-4D97-AF65-F5344CB8AC3E}">
        <p14:creationId xmlns:p14="http://schemas.microsoft.com/office/powerpoint/2010/main" val="11888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FC7A6-25BA-4718-92F8-19763FE1E841}" type="slidenum">
              <a:rPr lang="en-US" smtClean="0"/>
              <a:t>8</a:t>
            </a:fld>
            <a:endParaRPr lang="en-US"/>
          </a:p>
        </p:txBody>
      </p:sp>
    </p:spTree>
    <p:extLst>
      <p:ext uri="{BB962C8B-B14F-4D97-AF65-F5344CB8AC3E}">
        <p14:creationId xmlns:p14="http://schemas.microsoft.com/office/powerpoint/2010/main" val="198741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FC7A6-25BA-4718-92F8-19763FE1E841}" type="slidenum">
              <a:rPr lang="en-US" smtClean="0"/>
              <a:t>10</a:t>
            </a:fld>
            <a:endParaRPr lang="en-US"/>
          </a:p>
        </p:txBody>
      </p:sp>
    </p:spTree>
    <p:extLst>
      <p:ext uri="{BB962C8B-B14F-4D97-AF65-F5344CB8AC3E}">
        <p14:creationId xmlns:p14="http://schemas.microsoft.com/office/powerpoint/2010/main" val="198741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students spend too much time on presentation—let the product tell the story</a:t>
            </a:r>
          </a:p>
        </p:txBody>
      </p:sp>
      <p:sp>
        <p:nvSpPr>
          <p:cNvPr id="4" name="Slide Number Placeholder 3"/>
          <p:cNvSpPr>
            <a:spLocks noGrp="1"/>
          </p:cNvSpPr>
          <p:nvPr>
            <p:ph type="sldNum" sz="quarter" idx="10"/>
          </p:nvPr>
        </p:nvSpPr>
        <p:spPr/>
        <p:txBody>
          <a:bodyPr/>
          <a:lstStyle/>
          <a:p>
            <a:fld id="{41BFC7A6-25BA-4718-92F8-19763FE1E841}" type="slidenum">
              <a:rPr lang="en-US" smtClean="0"/>
              <a:t>21</a:t>
            </a:fld>
            <a:endParaRPr lang="en-US"/>
          </a:p>
        </p:txBody>
      </p:sp>
    </p:spTree>
    <p:extLst>
      <p:ext uri="{BB962C8B-B14F-4D97-AF65-F5344CB8AC3E}">
        <p14:creationId xmlns:p14="http://schemas.microsoft.com/office/powerpoint/2010/main" val="1595642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4419600"/>
            <a:ext cx="4114800" cy="685800"/>
          </a:xfrm>
        </p:spPr>
        <p:txBody>
          <a:bodyPr/>
          <a:lstStyle>
            <a:lvl1pPr>
              <a:defRPr sz="2800">
                <a:solidFill>
                  <a:schemeClr val="accent3">
                    <a:lumMod val="20000"/>
                    <a:lumOff val="80000"/>
                  </a:schemeClr>
                </a:solidFill>
              </a:defRPr>
            </a:lvl1pPr>
          </a:lstStyle>
          <a:p>
            <a:r>
              <a:rPr lang="en-US"/>
              <a:t>Click to edit Master title style</a:t>
            </a:r>
            <a:endParaRPr lang="en-US" dirty="0"/>
          </a:p>
        </p:txBody>
      </p:sp>
      <p:sp>
        <p:nvSpPr>
          <p:cNvPr id="16387" name="Rectangle 3"/>
          <p:cNvSpPr>
            <a:spLocks noGrp="1" noChangeArrowheads="1"/>
          </p:cNvSpPr>
          <p:nvPr>
            <p:ph type="subTitle" idx="1"/>
          </p:nvPr>
        </p:nvSpPr>
        <p:spPr>
          <a:xfrm>
            <a:off x="533400" y="4953000"/>
            <a:ext cx="4114800" cy="457200"/>
          </a:xfrm>
        </p:spPr>
        <p:txBody>
          <a:bodyPr/>
          <a:lstStyle>
            <a:lvl1pPr marL="0" indent="0">
              <a:buFontTx/>
              <a:buNone/>
              <a:defRPr sz="2000">
                <a:solidFill>
                  <a:schemeClr val="accent6">
                    <a:lumMod val="60000"/>
                    <a:lumOff val="40000"/>
                  </a:schemeClr>
                </a:solidFill>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66800"/>
            <a:ext cx="54864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1143000"/>
            <a:ext cx="12573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4800" y="1143000"/>
            <a:ext cx="69723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192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43400" y="12192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5029200" cy="838200"/>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066801"/>
            <a:ext cx="51117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43000"/>
            <a:ext cx="3008313" cy="4995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04800" y="152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Your Topic Goes Here</a:t>
            </a:r>
          </a:p>
        </p:txBody>
      </p:sp>
      <p:sp>
        <p:nvSpPr>
          <p:cNvPr id="10243" name="Rectangle 3"/>
          <p:cNvSpPr>
            <a:spLocks noGrp="1" noChangeArrowheads="1"/>
          </p:cNvSpPr>
          <p:nvPr>
            <p:ph type="body" idx="1"/>
          </p:nvPr>
        </p:nvSpPr>
        <p:spPr bwMode="auto">
          <a:xfrm>
            <a:off x="381000" y="1219200"/>
            <a:ext cx="80772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1"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000">
          <a:solidFill>
            <a:schemeClr val="accent2">
              <a:lumMod val="75000"/>
            </a:schemeClr>
          </a:solidFill>
          <a:latin typeface="+mj-lt"/>
          <a:ea typeface="+mj-ea"/>
          <a:cs typeface="+mj-cs"/>
        </a:defRPr>
      </a:lvl1pPr>
      <a:lvl2pPr algn="l" rtl="0" eaLnBrk="1" fontAlgn="base" hangingPunct="1">
        <a:spcBef>
          <a:spcPct val="0"/>
        </a:spcBef>
        <a:spcAft>
          <a:spcPct val="0"/>
        </a:spcAft>
        <a:defRPr sz="4000">
          <a:solidFill>
            <a:srgbClr val="800000"/>
          </a:solidFill>
          <a:latin typeface="Impact" pitchFamily="34" charset="0"/>
        </a:defRPr>
      </a:lvl2pPr>
      <a:lvl3pPr algn="l" rtl="0" eaLnBrk="1" fontAlgn="base" hangingPunct="1">
        <a:spcBef>
          <a:spcPct val="0"/>
        </a:spcBef>
        <a:spcAft>
          <a:spcPct val="0"/>
        </a:spcAft>
        <a:defRPr sz="4000">
          <a:solidFill>
            <a:srgbClr val="800000"/>
          </a:solidFill>
          <a:latin typeface="Impact" pitchFamily="34" charset="0"/>
        </a:defRPr>
      </a:lvl3pPr>
      <a:lvl4pPr algn="l" rtl="0" eaLnBrk="1" fontAlgn="base" hangingPunct="1">
        <a:spcBef>
          <a:spcPct val="0"/>
        </a:spcBef>
        <a:spcAft>
          <a:spcPct val="0"/>
        </a:spcAft>
        <a:defRPr sz="4000">
          <a:solidFill>
            <a:srgbClr val="800000"/>
          </a:solidFill>
          <a:latin typeface="Impact" pitchFamily="34" charset="0"/>
        </a:defRPr>
      </a:lvl4pPr>
      <a:lvl5pPr algn="l" rtl="0" eaLnBrk="1" fontAlgn="base" hangingPunct="1">
        <a:spcBef>
          <a:spcPct val="0"/>
        </a:spcBef>
        <a:spcAft>
          <a:spcPct val="0"/>
        </a:spcAft>
        <a:defRPr sz="4000">
          <a:solidFill>
            <a:srgbClr val="800000"/>
          </a:solidFill>
          <a:latin typeface="Impact" pitchFamily="34" charset="0"/>
        </a:defRPr>
      </a:lvl5pPr>
      <a:lvl6pPr marL="457200" algn="l" rtl="0" eaLnBrk="1" fontAlgn="base" hangingPunct="1">
        <a:spcBef>
          <a:spcPct val="0"/>
        </a:spcBef>
        <a:spcAft>
          <a:spcPct val="0"/>
        </a:spcAft>
        <a:defRPr sz="4000">
          <a:solidFill>
            <a:srgbClr val="800000"/>
          </a:solidFill>
          <a:latin typeface="Impact" pitchFamily="34" charset="0"/>
        </a:defRPr>
      </a:lvl6pPr>
      <a:lvl7pPr marL="914400" algn="l" rtl="0" eaLnBrk="1" fontAlgn="base" hangingPunct="1">
        <a:spcBef>
          <a:spcPct val="0"/>
        </a:spcBef>
        <a:spcAft>
          <a:spcPct val="0"/>
        </a:spcAft>
        <a:defRPr sz="4000">
          <a:solidFill>
            <a:srgbClr val="800000"/>
          </a:solidFill>
          <a:latin typeface="Impact" pitchFamily="34" charset="0"/>
        </a:defRPr>
      </a:lvl7pPr>
      <a:lvl8pPr marL="1371600" algn="l" rtl="0" eaLnBrk="1" fontAlgn="base" hangingPunct="1">
        <a:spcBef>
          <a:spcPct val="0"/>
        </a:spcBef>
        <a:spcAft>
          <a:spcPct val="0"/>
        </a:spcAft>
        <a:defRPr sz="4000">
          <a:solidFill>
            <a:srgbClr val="800000"/>
          </a:solidFill>
          <a:latin typeface="Impact" pitchFamily="34" charset="0"/>
        </a:defRPr>
      </a:lvl8pPr>
      <a:lvl9pPr marL="1828800" algn="l" rtl="0" eaLnBrk="1" fontAlgn="base" hangingPunct="1">
        <a:spcBef>
          <a:spcPct val="0"/>
        </a:spcBef>
        <a:spcAft>
          <a:spcPct val="0"/>
        </a:spcAft>
        <a:defRPr sz="4000">
          <a:solidFill>
            <a:srgbClr val="800000"/>
          </a:solidFill>
          <a:latin typeface="Impact"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makezine.com/" TargetMode="External"/><Relationship Id="rId2" Type="http://schemas.openxmlformats.org/officeDocument/2006/relationships/hyperlink" Target="http://www.instructables.com/group/howtoons/" TargetMode="External"/><Relationship Id="rId1" Type="http://schemas.openxmlformats.org/officeDocument/2006/relationships/slideLayout" Target="../slideLayouts/slideLayout4.xml"/><Relationship Id="rId6" Type="http://schemas.openxmlformats.org/officeDocument/2006/relationships/hyperlink" Target="http://www.citytechnology.org/" TargetMode="External"/><Relationship Id="rId5" Type="http://schemas.openxmlformats.org/officeDocument/2006/relationships/hyperlink" Target="http://www.childrensengineering.com/" TargetMode="External"/><Relationship Id="rId4" Type="http://schemas.openxmlformats.org/officeDocument/2006/relationships/hyperlink" Target="http://tinkering.exploratorium.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a:xfrm>
            <a:off x="533400" y="4419600"/>
            <a:ext cx="7848600" cy="685800"/>
          </a:xfrm>
        </p:spPr>
        <p:txBody>
          <a:bodyPr/>
          <a:lstStyle/>
          <a:p>
            <a:r>
              <a:rPr lang="en-US" sz="3600" dirty="0">
                <a:effectLst>
                  <a:outerShdw blurRad="38100" dist="38100" dir="2700000" algn="tl">
                    <a:srgbClr val="000000">
                      <a:alpha val="43137"/>
                    </a:srgbClr>
                  </a:outerShdw>
                </a:effectLst>
              </a:rPr>
              <a:t>Strategies for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STEM Laboratory Development</a:t>
            </a:r>
          </a:p>
        </p:txBody>
      </p:sp>
      <p:sp>
        <p:nvSpPr>
          <p:cNvPr id="25605" name="Rectangle 5"/>
          <p:cNvSpPr>
            <a:spLocks noGrp="1" noChangeArrowheads="1"/>
          </p:cNvSpPr>
          <p:nvPr>
            <p:ph type="subTitle" idx="1"/>
          </p:nvPr>
        </p:nvSpPr>
        <p:spPr>
          <a:xfrm>
            <a:off x="533400" y="5334000"/>
            <a:ext cx="4114800" cy="457200"/>
          </a:xfrm>
        </p:spPr>
        <p:txBody>
          <a:bodyPr/>
          <a:lstStyle/>
          <a:p>
            <a:r>
              <a:rPr lang="en-US" sz="2800" dirty="0">
                <a:effectLst>
                  <a:outerShdw blurRad="38100" dist="38100" dir="2700000" algn="tl">
                    <a:srgbClr val="000000">
                      <a:alpha val="43137"/>
                    </a:srgbClr>
                  </a:outerShdw>
                </a:effectLst>
              </a:rPr>
              <a:t>In the Elementary Grades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1143000"/>
          </a:xfrm>
        </p:spPr>
        <p:txBody>
          <a:bodyPr/>
          <a:lstStyle/>
          <a:p>
            <a:r>
              <a:rPr lang="en-US" sz="5400" dirty="0">
                <a:effectLst>
                  <a:outerShdw blurRad="38100" dist="38100" dir="2700000" algn="tl">
                    <a:srgbClr val="000000">
                      <a:alpha val="43137"/>
                    </a:srgbClr>
                  </a:outerShdw>
                </a:effectLst>
              </a:rPr>
              <a:t>Financial Resources</a:t>
            </a:r>
          </a:p>
        </p:txBody>
      </p:sp>
      <p:sp>
        <p:nvSpPr>
          <p:cNvPr id="7" name="Content Placeholder 2"/>
          <p:cNvSpPr>
            <a:spLocks noGrp="1"/>
          </p:cNvSpPr>
          <p:nvPr>
            <p:ph idx="1"/>
          </p:nvPr>
        </p:nvSpPr>
        <p:spPr>
          <a:xfrm>
            <a:off x="228600" y="1570037"/>
            <a:ext cx="8534400" cy="4525963"/>
          </a:xfrm>
        </p:spPr>
        <p:txBody>
          <a:bodyPr>
            <a:normAutofit fontScale="92500" lnSpcReduction="20000"/>
          </a:bodyPr>
          <a:lstStyle/>
          <a:p>
            <a:r>
              <a:rPr lang="en-US" sz="4400" dirty="0">
                <a:solidFill>
                  <a:schemeClr val="tx2"/>
                </a:solidFill>
                <a:effectLst>
                  <a:outerShdw blurRad="38100" dist="38100" dir="2700000" algn="tl">
                    <a:srgbClr val="000000">
                      <a:alpha val="43137"/>
                    </a:srgbClr>
                  </a:outerShdw>
                </a:effectLst>
              </a:rPr>
              <a:t>Find an advocate with financial resources</a:t>
            </a:r>
          </a:p>
          <a:p>
            <a:r>
              <a:rPr lang="en-US" sz="4400" dirty="0">
                <a:solidFill>
                  <a:schemeClr val="tx2"/>
                </a:solidFill>
                <a:effectLst>
                  <a:outerShdw blurRad="38100" dist="38100" dir="2700000" algn="tl">
                    <a:srgbClr val="000000">
                      <a:alpha val="43137"/>
                    </a:srgbClr>
                  </a:outerShdw>
                </a:effectLst>
              </a:rPr>
              <a:t>Beg and borrow</a:t>
            </a:r>
          </a:p>
          <a:p>
            <a:r>
              <a:rPr lang="en-US" sz="4400" dirty="0">
                <a:solidFill>
                  <a:schemeClr val="tx2"/>
                </a:solidFill>
                <a:effectLst>
                  <a:outerShdw blurRad="38100" dist="38100" dir="2700000" algn="tl">
                    <a:srgbClr val="000000">
                      <a:alpha val="43137"/>
                    </a:srgbClr>
                  </a:outerShdw>
                </a:effectLst>
              </a:rPr>
              <a:t>Buy used or cheap: Craigslist, Harbor Freight, garage sales, etc.</a:t>
            </a:r>
          </a:p>
          <a:p>
            <a:r>
              <a:rPr lang="en-US" sz="4400" dirty="0">
                <a:solidFill>
                  <a:schemeClr val="tx2"/>
                </a:solidFill>
                <a:effectLst>
                  <a:outerShdw blurRad="38100" dist="38100" dir="2700000" algn="tl">
                    <a:srgbClr val="000000">
                      <a:alpha val="43137"/>
                    </a:srgbClr>
                  </a:outerShdw>
                </a:effectLst>
              </a:rPr>
              <a:t>Just-in-time purchasing</a:t>
            </a:r>
          </a:p>
          <a:p>
            <a:r>
              <a:rPr lang="en-US" sz="4400" dirty="0">
                <a:solidFill>
                  <a:schemeClr val="tx2"/>
                </a:solidFill>
                <a:effectLst>
                  <a:outerShdw blurRad="38100" dist="38100" dir="2700000" algn="tl">
                    <a:srgbClr val="000000">
                      <a:alpha val="43137"/>
                    </a:srgbClr>
                  </a:outerShdw>
                </a:effectLst>
              </a:rPr>
              <a:t>Start with the basics and add</a:t>
            </a:r>
          </a:p>
        </p:txBody>
      </p:sp>
    </p:spTree>
    <p:extLst>
      <p:ext uri="{BB962C8B-B14F-4D97-AF65-F5344CB8AC3E}">
        <p14:creationId xmlns:p14="http://schemas.microsoft.com/office/powerpoint/2010/main" val="421661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7270"/>
            <a:ext cx="4572085" cy="923330"/>
          </a:xfrm>
          <a:prstGeom prst="rect">
            <a:avLst/>
          </a:prstGeom>
        </p:spPr>
        <p:txBody>
          <a:bodyPr wrap="none">
            <a:spAutoFit/>
          </a:bodyPr>
          <a:lstStyle/>
          <a:p>
            <a:r>
              <a:rPr lang="en-US" sz="5400" dirty="0">
                <a:solidFill>
                  <a:schemeClr val="accent2">
                    <a:lumMod val="75000"/>
                  </a:schemeClr>
                </a:solidFill>
                <a:effectLst>
                  <a:outerShdw blurRad="38100" dist="38100" dir="2700000" algn="tl">
                    <a:srgbClr val="000000">
                      <a:alpha val="43137"/>
                    </a:srgbClr>
                  </a:outerShdw>
                </a:effectLst>
                <a:latin typeface="+mj-lt"/>
              </a:rPr>
              <a:t>The Workspace</a:t>
            </a:r>
          </a:p>
        </p:txBody>
      </p:sp>
      <p:sp>
        <p:nvSpPr>
          <p:cNvPr id="3" name="Rectangle 2"/>
          <p:cNvSpPr/>
          <p:nvPr/>
        </p:nvSpPr>
        <p:spPr>
          <a:xfrm>
            <a:off x="250722" y="1371600"/>
            <a:ext cx="8131277" cy="5016758"/>
          </a:xfrm>
          <a:prstGeom prst="rect">
            <a:avLst/>
          </a:prstGeom>
        </p:spPr>
        <p:txBody>
          <a:bodyPr wrap="square">
            <a:spAutoFit/>
          </a:bodyPr>
          <a:lstStyle/>
          <a:p>
            <a:pPr marL="285750"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Create a safe, comfortable &amp; creative space</a:t>
            </a:r>
          </a:p>
          <a:p>
            <a:pPr marL="285750"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Room to move around</a:t>
            </a:r>
          </a:p>
          <a:p>
            <a:pPr marL="285750"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Easy to clean</a:t>
            </a:r>
          </a:p>
          <a:p>
            <a:pPr marL="285750"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Cutting area</a:t>
            </a:r>
          </a:p>
          <a:p>
            <a:pPr marL="285750"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Gluing area</a:t>
            </a:r>
          </a:p>
          <a:p>
            <a:pPr marL="285750"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Work tables with stools</a:t>
            </a:r>
          </a:p>
          <a:p>
            <a:pPr marL="285750"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Storage area for raw materials/projects</a:t>
            </a:r>
          </a:p>
          <a:p>
            <a:pPr marL="285750"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Tool storage area</a:t>
            </a:r>
          </a:p>
          <a:p>
            <a:pPr marL="285750"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First aid kit</a:t>
            </a:r>
          </a:p>
          <a:p>
            <a:pPr marL="285750"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Presentation area</a:t>
            </a:r>
          </a:p>
        </p:txBody>
      </p:sp>
    </p:spTree>
    <p:extLst>
      <p:ext uri="{BB962C8B-B14F-4D97-AF65-F5344CB8AC3E}">
        <p14:creationId xmlns:p14="http://schemas.microsoft.com/office/powerpoint/2010/main" val="116593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7270"/>
            <a:ext cx="6965368" cy="923330"/>
          </a:xfrm>
          <a:prstGeom prst="rect">
            <a:avLst/>
          </a:prstGeom>
        </p:spPr>
        <p:txBody>
          <a:bodyPr wrap="none">
            <a:spAutoFit/>
          </a:bodyPr>
          <a:lstStyle/>
          <a:p>
            <a:r>
              <a:rPr lang="en-US" sz="5400" dirty="0">
                <a:solidFill>
                  <a:schemeClr val="accent2">
                    <a:lumMod val="75000"/>
                  </a:schemeClr>
                </a:solidFill>
                <a:effectLst>
                  <a:outerShdw blurRad="38100" dist="38100" dir="2700000" algn="tl">
                    <a:srgbClr val="000000">
                      <a:alpha val="43137"/>
                    </a:srgbClr>
                  </a:outerShdw>
                </a:effectLst>
                <a:latin typeface="+mj-lt"/>
              </a:rPr>
              <a:t>Tools: Keeping it Simple</a:t>
            </a:r>
          </a:p>
        </p:txBody>
      </p:sp>
      <p:sp>
        <p:nvSpPr>
          <p:cNvPr id="3" name="Rectangle 2"/>
          <p:cNvSpPr/>
          <p:nvPr/>
        </p:nvSpPr>
        <p:spPr>
          <a:xfrm>
            <a:off x="228600" y="1295400"/>
            <a:ext cx="7467600" cy="4801314"/>
          </a:xfrm>
          <a:prstGeom prst="rect">
            <a:avLst/>
          </a:prstGeom>
        </p:spPr>
        <p:txBody>
          <a:bodyPr wrap="square">
            <a:spAutoFit/>
          </a:bodyPr>
          <a:lstStyle/>
          <a:p>
            <a:pPr marL="285750" indent="-285750">
              <a:buFont typeface="Arial" panose="020B0604020202020204" pitchFamily="34" charset="0"/>
              <a:buChar char="•"/>
            </a:pPr>
            <a:r>
              <a:rPr lang="en-US" sz="2400" dirty="0">
                <a:effectLst>
                  <a:outerShdw blurRad="38100" dist="38100" dir="2700000" algn="tl">
                    <a:srgbClr val="000000">
                      <a:alpha val="43137"/>
                    </a:srgbClr>
                  </a:outerShdw>
                </a:effectLst>
                <a:latin typeface="+mn-lt"/>
              </a:rPr>
              <a:t>Most of us think about cutting, sawing, and drilling when we hear the word “Tool." But the word "tool" means much more, and children need to understand the broader meaning. </a:t>
            </a:r>
          </a:p>
          <a:p>
            <a:pPr marL="285750" indent="-285750">
              <a:buFont typeface="Arial" panose="020B0604020202020204" pitchFamily="34" charset="0"/>
              <a:buChar char="•"/>
            </a:pPr>
            <a:endParaRPr lang="en-US" sz="24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r>
              <a:rPr lang="en-US" sz="2400" dirty="0">
                <a:effectLst>
                  <a:outerShdw blurRad="38100" dist="38100" dir="2700000" algn="tl">
                    <a:srgbClr val="000000">
                      <a:alpha val="43137"/>
                    </a:srgbClr>
                  </a:outerShdw>
                </a:effectLst>
                <a:latin typeface="+mn-lt"/>
              </a:rPr>
              <a:t>Tools are usually hand held or hand operated devices that help us do work. Tools allow us to do things that would not be possible or would be difficult without them. Tools extend human capabilities. </a:t>
            </a:r>
          </a:p>
          <a:p>
            <a:pPr marL="285750" indent="-285750">
              <a:buFont typeface="Arial" panose="020B0604020202020204" pitchFamily="34" charset="0"/>
              <a:buChar char="•"/>
            </a:pPr>
            <a:endParaRPr lang="en-US" sz="24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r>
              <a:rPr lang="en-US" sz="2400" dirty="0">
                <a:effectLst>
                  <a:outerShdw blurRad="38100" dist="38100" dir="2700000" algn="tl">
                    <a:srgbClr val="000000">
                      <a:alpha val="43137"/>
                    </a:srgbClr>
                  </a:outerShdw>
                </a:effectLst>
                <a:latin typeface="+mn-lt"/>
              </a:rPr>
              <a:t>Tools extend human capabilities (Children’s Engineering, 2009). </a:t>
            </a:r>
          </a:p>
          <a:p>
            <a:endParaRPr lang="en-US" dirty="0"/>
          </a:p>
        </p:txBody>
      </p:sp>
    </p:spTree>
    <p:extLst>
      <p:ext uri="{BB962C8B-B14F-4D97-AF65-F5344CB8AC3E}">
        <p14:creationId xmlns:p14="http://schemas.microsoft.com/office/powerpoint/2010/main" val="269152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7270"/>
            <a:ext cx="1726755" cy="923330"/>
          </a:xfrm>
          <a:prstGeom prst="rect">
            <a:avLst/>
          </a:prstGeom>
        </p:spPr>
        <p:txBody>
          <a:bodyPr wrap="none">
            <a:spAutoFit/>
          </a:bodyPr>
          <a:lstStyle/>
          <a:p>
            <a:r>
              <a:rPr lang="en-US" sz="5400" dirty="0">
                <a:solidFill>
                  <a:schemeClr val="accent2">
                    <a:lumMod val="75000"/>
                  </a:schemeClr>
                </a:solidFill>
                <a:effectLst>
                  <a:outerShdw blurRad="38100" dist="38100" dir="2700000" algn="tl">
                    <a:srgbClr val="000000">
                      <a:alpha val="43137"/>
                    </a:srgbClr>
                  </a:outerShdw>
                </a:effectLst>
                <a:latin typeface="+mj-lt"/>
              </a:rPr>
              <a:t>Tools</a:t>
            </a:r>
          </a:p>
        </p:txBody>
      </p:sp>
      <p:sp>
        <p:nvSpPr>
          <p:cNvPr id="3" name="Rectangle 2"/>
          <p:cNvSpPr/>
          <p:nvPr/>
        </p:nvSpPr>
        <p:spPr>
          <a:xfrm>
            <a:off x="152400" y="990600"/>
            <a:ext cx="6781800" cy="4308872"/>
          </a:xfrm>
          <a:prstGeom prst="rect">
            <a:avLst/>
          </a:prstGeom>
        </p:spPr>
        <p:txBody>
          <a:bodyPr wrap="square">
            <a:spAutoFit/>
          </a:bodyPr>
          <a:lstStyle/>
          <a:p>
            <a:r>
              <a:rPr lang="en-US" sz="3200" dirty="0">
                <a:effectLst>
                  <a:outerShdw blurRad="38100" dist="38100" dir="2700000" algn="tl">
                    <a:srgbClr val="000000">
                      <a:alpha val="43137"/>
                    </a:srgbClr>
                  </a:outerShdw>
                </a:effectLst>
                <a:latin typeface="+mn-lt"/>
              </a:rPr>
              <a:t>General tools for:</a:t>
            </a:r>
          </a:p>
          <a:p>
            <a:pPr marL="742950" lvl="1"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Cutting</a:t>
            </a:r>
          </a:p>
          <a:p>
            <a:pPr marL="742950" lvl="1"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Fastening</a:t>
            </a:r>
          </a:p>
          <a:p>
            <a:pPr marL="742950" lvl="1"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Shaping</a:t>
            </a:r>
          </a:p>
          <a:p>
            <a:pPr marL="742950" lvl="1"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Marking</a:t>
            </a:r>
          </a:p>
          <a:p>
            <a:pPr marL="742950" lvl="1"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Measuring</a:t>
            </a:r>
          </a:p>
          <a:p>
            <a:pPr marL="742950" lvl="1"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Taking apart</a:t>
            </a:r>
          </a:p>
          <a:p>
            <a:pPr marL="742950" lvl="1" indent="-285750">
              <a:buFont typeface="Arial" panose="020B0604020202020204" pitchFamily="34" charset="0"/>
              <a:buChar char="•"/>
            </a:pPr>
            <a:r>
              <a:rPr lang="en-US" sz="3200" dirty="0">
                <a:effectLst>
                  <a:outerShdw blurRad="38100" dist="38100" dir="2700000" algn="tl">
                    <a:srgbClr val="000000">
                      <a:alpha val="43137"/>
                    </a:srgbClr>
                  </a:outerShdw>
                </a:effectLst>
                <a:latin typeface="+mn-lt"/>
              </a:rPr>
              <a:t>Putting together</a:t>
            </a:r>
          </a:p>
          <a:p>
            <a:endParaRPr lang="en-US" dirty="0"/>
          </a:p>
        </p:txBody>
      </p:sp>
      <p:sp>
        <p:nvSpPr>
          <p:cNvPr id="4" name="Rectangle 3"/>
          <p:cNvSpPr/>
          <p:nvPr/>
        </p:nvSpPr>
        <p:spPr>
          <a:xfrm>
            <a:off x="152400" y="5029200"/>
            <a:ext cx="8763000" cy="1692771"/>
          </a:xfrm>
          <a:prstGeom prst="rect">
            <a:avLst/>
          </a:prstGeom>
        </p:spPr>
        <p:txBody>
          <a:bodyPr wrap="square">
            <a:spAutoFit/>
          </a:bodyPr>
          <a:lstStyle/>
          <a:p>
            <a:r>
              <a:rPr lang="en-US" sz="3200" dirty="0">
                <a:effectLst>
                  <a:outerShdw blurRad="38100" dist="38100" dir="2700000" algn="tl">
                    <a:srgbClr val="000000">
                      <a:alpha val="43137"/>
                    </a:srgbClr>
                  </a:outerShdw>
                </a:effectLst>
                <a:latin typeface="+mn-lt"/>
              </a:rPr>
              <a:t>Safety</a:t>
            </a:r>
          </a:p>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latin typeface="+mn-lt"/>
              </a:rPr>
              <a:t>All power tools should be used after training and w/supervision</a:t>
            </a:r>
          </a:p>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latin typeface="+mn-lt"/>
              </a:rPr>
              <a:t>Hand operated tools are best</a:t>
            </a:r>
          </a:p>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latin typeface="+mn-lt"/>
              </a:rPr>
              <a:t>Wear safety glasses and lab apron when using any tool</a:t>
            </a:r>
          </a:p>
        </p:txBody>
      </p:sp>
    </p:spTree>
    <p:extLst>
      <p:ext uri="{BB962C8B-B14F-4D97-AF65-F5344CB8AC3E}">
        <p14:creationId xmlns:p14="http://schemas.microsoft.com/office/powerpoint/2010/main" val="4093921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7270"/>
            <a:ext cx="3991798" cy="923330"/>
          </a:xfrm>
          <a:prstGeom prst="rect">
            <a:avLst/>
          </a:prstGeom>
        </p:spPr>
        <p:txBody>
          <a:bodyPr wrap="none">
            <a:spAutoFit/>
          </a:bodyPr>
          <a:lstStyle/>
          <a:p>
            <a:r>
              <a:rPr lang="en-US" sz="5400" dirty="0">
                <a:solidFill>
                  <a:schemeClr val="accent2">
                    <a:lumMod val="75000"/>
                  </a:schemeClr>
                </a:solidFill>
                <a:effectLst>
                  <a:outerShdw blurRad="38100" dist="38100" dir="2700000" algn="tl">
                    <a:srgbClr val="000000">
                      <a:alpha val="43137"/>
                    </a:srgbClr>
                  </a:outerShdw>
                </a:effectLst>
                <a:latin typeface="+mj-lt"/>
              </a:rPr>
              <a:t>Sample Tools</a:t>
            </a:r>
          </a:p>
        </p:txBody>
      </p:sp>
      <p:sp>
        <p:nvSpPr>
          <p:cNvPr id="3" name="Rectangle 2"/>
          <p:cNvSpPr/>
          <p:nvPr/>
        </p:nvSpPr>
        <p:spPr>
          <a:xfrm>
            <a:off x="152400" y="990601"/>
            <a:ext cx="8991600" cy="8710077"/>
          </a:xfrm>
          <a:prstGeom prst="rect">
            <a:avLst/>
          </a:prstGeom>
        </p:spPr>
        <p:txBody>
          <a:bodyPr wrap="square" numCol="2">
            <a:spAutoFit/>
          </a:bodyPr>
          <a:lstStyle/>
          <a:p>
            <a:r>
              <a:rPr lang="en-US" sz="4000" dirty="0">
                <a:effectLst>
                  <a:outerShdw blurRad="38100" dist="38100" dir="2700000" algn="tl">
                    <a:srgbClr val="000000">
                      <a:alpha val="43137"/>
                    </a:srgbClr>
                  </a:outerShdw>
                </a:effectLst>
                <a:latin typeface="+mn-lt"/>
              </a:rPr>
              <a:t>Hand Operated</a:t>
            </a:r>
          </a:p>
          <a:p>
            <a:pPr marL="285750" indent="-285750">
              <a:buFont typeface="Arial" panose="020B0604020202020204" pitchFamily="34" charset="0"/>
              <a:buChar char="•"/>
            </a:pPr>
            <a:endParaRPr lang="en-US" sz="24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Drill press/drill bits</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Bolt cutters</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Hammers</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Mallets</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Screwdriver assortment</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Adjustable wrenches</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Slip joint pliers</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Utility knives</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Cutters</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Miter box and saw</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Scissors</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Pull saw</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Coping saw</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Files</a:t>
            </a:r>
          </a:p>
          <a:p>
            <a:pPr marL="285750" indent="-285750">
              <a:buFont typeface="Arial" panose="020B0604020202020204" pitchFamily="34" charset="0"/>
              <a:buChar char="•"/>
            </a:pPr>
            <a:endParaRPr lang="en-US" sz="20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endParaRPr lang="en-US" sz="20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endParaRPr lang="en-US" sz="20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endParaRPr lang="en-US" sz="20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endParaRPr lang="en-US" sz="2000" dirty="0">
              <a:effectLst>
                <a:outerShdw blurRad="38100" dist="38100" dir="2700000" algn="tl">
                  <a:srgbClr val="000000">
                    <a:alpha val="43137"/>
                  </a:srgbClr>
                </a:outerShdw>
              </a:effectLst>
              <a:latin typeface="+mn-lt"/>
            </a:endParaRPr>
          </a:p>
          <a:p>
            <a:endParaRPr lang="en-US" sz="20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endParaRPr lang="en-US" sz="20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endParaRPr lang="en-US" sz="20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endParaRPr lang="en-US" sz="20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endParaRPr lang="en-US" sz="20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endParaRPr lang="en-US" sz="20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endParaRPr lang="en-US" sz="20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endParaRPr lang="en-US" sz="20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endParaRPr lang="en-US" sz="20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endParaRPr lang="en-US" sz="2000" dirty="0">
              <a:effectLst>
                <a:outerShdw blurRad="38100" dist="38100" dir="2700000" algn="tl">
                  <a:srgbClr val="000000">
                    <a:alpha val="43137"/>
                  </a:srgbClr>
                </a:outerShdw>
              </a:effectLst>
              <a:latin typeface="+mn-lt"/>
            </a:endParaRP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Clothes pins</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Square nose pliers</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Needle nose pliers</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Locking pliers (vise grips)</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Hacksaw</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Tape measure</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Yardstick</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Caliper set</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C-clamps/quick-clamps</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Spring clamps</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Staple gun</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Hot glue/gun</a:t>
            </a:r>
          </a:p>
          <a:p>
            <a:pPr marL="285750" indent="-285750">
              <a:buFont typeface="Arial" panose="020B0604020202020204" pitchFamily="34" charset="0"/>
              <a:buChar char="•"/>
            </a:pPr>
            <a:r>
              <a:rPr lang="en-US" sz="2000" dirty="0">
                <a:effectLst>
                  <a:outerShdw blurRad="38100" dist="38100" dir="2700000" algn="tl">
                    <a:srgbClr val="000000">
                      <a:alpha val="43137"/>
                    </a:srgbClr>
                  </a:outerShdw>
                </a:effectLst>
                <a:latin typeface="+mn-lt"/>
              </a:rPr>
              <a:t>Paint brushes</a:t>
            </a:r>
          </a:p>
          <a:p>
            <a:endParaRPr lang="en-US" dirty="0"/>
          </a:p>
          <a:p>
            <a:endParaRPr lang="en-US" dirty="0"/>
          </a:p>
        </p:txBody>
      </p:sp>
    </p:spTree>
    <p:extLst>
      <p:ext uri="{BB962C8B-B14F-4D97-AF65-F5344CB8AC3E}">
        <p14:creationId xmlns:p14="http://schemas.microsoft.com/office/powerpoint/2010/main" val="683638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0"/>
            <a:ext cx="8229600" cy="838200"/>
          </a:xfrm>
        </p:spPr>
        <p:txBody>
          <a:bodyPr/>
          <a:lstStyle/>
          <a:p>
            <a:r>
              <a:rPr lang="en-US" sz="6000" dirty="0">
                <a:effectLst>
                  <a:outerShdw blurRad="38100" dist="38100" dir="2700000" algn="tl">
                    <a:srgbClr val="000000">
                      <a:alpha val="43137"/>
                    </a:srgbClr>
                  </a:outerShdw>
                </a:effectLst>
              </a:rPr>
              <a:t>Sample Tools</a:t>
            </a:r>
            <a:br>
              <a:rPr lang="en-US" dirty="0">
                <a:effectLst>
                  <a:outerShdw blurRad="38100" dist="38100" dir="2700000" algn="tl">
                    <a:srgbClr val="000000">
                      <a:alpha val="43137"/>
                    </a:srgbClr>
                  </a:outerShdw>
                </a:effectLst>
              </a:rPr>
            </a:br>
            <a:endParaRPr lang="en-US" dirty="0"/>
          </a:p>
        </p:txBody>
      </p:sp>
      <p:sp>
        <p:nvSpPr>
          <p:cNvPr id="5" name="Content Placeholder 4"/>
          <p:cNvSpPr>
            <a:spLocks noGrp="1"/>
          </p:cNvSpPr>
          <p:nvPr>
            <p:ph sz="half" idx="1"/>
          </p:nvPr>
        </p:nvSpPr>
        <p:spPr>
          <a:xfrm>
            <a:off x="380999" y="1219200"/>
            <a:ext cx="4538750" cy="5181600"/>
          </a:xfrm>
        </p:spPr>
        <p:txBody>
          <a:bodyPr/>
          <a:lstStyle/>
          <a:p>
            <a:pPr marL="0" indent="0">
              <a:buNone/>
            </a:pPr>
            <a:r>
              <a:rPr lang="en-US" sz="3200" dirty="0">
                <a:solidFill>
                  <a:schemeClr val="tx1"/>
                </a:solidFill>
                <a:effectLst>
                  <a:outerShdw blurRad="38100" dist="38100" dir="2700000" algn="tl">
                    <a:srgbClr val="000000">
                      <a:alpha val="43137"/>
                    </a:srgbClr>
                  </a:outerShdw>
                </a:effectLst>
              </a:rPr>
              <a:t>Power Tools</a:t>
            </a:r>
          </a:p>
          <a:p>
            <a:r>
              <a:rPr lang="en-US" sz="3200" dirty="0">
                <a:solidFill>
                  <a:schemeClr val="tx1"/>
                </a:solidFill>
                <a:effectLst>
                  <a:outerShdw blurRad="38100" dist="38100" dir="2700000" algn="tl">
                    <a:srgbClr val="000000">
                      <a:alpha val="43137"/>
                    </a:srgbClr>
                  </a:outerShdw>
                </a:effectLst>
              </a:rPr>
              <a:t>Electric drill</a:t>
            </a:r>
          </a:p>
          <a:p>
            <a:r>
              <a:rPr lang="en-US" sz="3200" dirty="0">
                <a:solidFill>
                  <a:schemeClr val="tx1"/>
                </a:solidFill>
                <a:effectLst>
                  <a:outerShdw blurRad="38100" dist="38100" dir="2700000" algn="tl">
                    <a:srgbClr val="000000">
                      <a:alpha val="43137"/>
                    </a:srgbClr>
                  </a:outerShdw>
                </a:effectLst>
              </a:rPr>
              <a:t>Rotary tool</a:t>
            </a:r>
          </a:p>
          <a:p>
            <a:r>
              <a:rPr lang="en-US" sz="3200" dirty="0">
                <a:solidFill>
                  <a:schemeClr val="tx1"/>
                </a:solidFill>
                <a:effectLst>
                  <a:outerShdw blurRad="38100" dist="38100" dir="2700000" algn="tl">
                    <a:srgbClr val="000000">
                      <a:alpha val="43137"/>
                    </a:srgbClr>
                  </a:outerShdw>
                </a:effectLst>
              </a:rPr>
              <a:t>Scroll saw</a:t>
            </a:r>
          </a:p>
          <a:p>
            <a:r>
              <a:rPr lang="en-US" sz="3200" dirty="0">
                <a:solidFill>
                  <a:schemeClr val="tx1"/>
                </a:solidFill>
                <a:effectLst>
                  <a:outerShdw blurRad="38100" dist="38100" dir="2700000" algn="tl">
                    <a:srgbClr val="000000">
                      <a:alpha val="43137"/>
                    </a:srgbClr>
                  </a:outerShdw>
                </a:effectLst>
              </a:rPr>
              <a:t>Shop vacuum</a:t>
            </a:r>
          </a:p>
          <a:p>
            <a:pPr marL="0" indent="0">
              <a:buNone/>
            </a:pPr>
            <a:endParaRPr lang="en-US" sz="3200" dirty="0">
              <a:solidFill>
                <a:schemeClr val="tx1"/>
              </a:solidFill>
              <a:effectLst>
                <a:outerShdw blurRad="38100" dist="38100" dir="2700000" algn="tl">
                  <a:srgbClr val="000000">
                    <a:alpha val="43137"/>
                  </a:srgbClr>
                </a:outerShdw>
              </a:effectLst>
            </a:endParaRPr>
          </a:p>
        </p:txBody>
      </p:sp>
      <p:sp>
        <p:nvSpPr>
          <p:cNvPr id="6" name="Content Placeholder 5"/>
          <p:cNvSpPr>
            <a:spLocks noGrp="1"/>
          </p:cNvSpPr>
          <p:nvPr>
            <p:ph sz="half" idx="2"/>
          </p:nvPr>
        </p:nvSpPr>
        <p:spPr>
          <a:xfrm>
            <a:off x="4343400" y="1219200"/>
            <a:ext cx="4800600" cy="5181600"/>
          </a:xfrm>
        </p:spPr>
        <p:txBody>
          <a:bodyPr/>
          <a:lstStyle/>
          <a:p>
            <a:pPr marL="0" indent="0">
              <a:buNone/>
            </a:pPr>
            <a:r>
              <a:rPr lang="en-US" sz="3200" dirty="0">
                <a:solidFill>
                  <a:schemeClr val="tx1"/>
                </a:solidFill>
                <a:effectLst>
                  <a:outerShdw blurRad="38100" dist="38100" dir="2700000" algn="tl">
                    <a:srgbClr val="000000">
                      <a:alpha val="43137"/>
                    </a:srgbClr>
                  </a:outerShdw>
                </a:effectLst>
              </a:rPr>
              <a:t>Electronics</a:t>
            </a:r>
          </a:p>
          <a:p>
            <a:r>
              <a:rPr lang="en-US" sz="3200" dirty="0">
                <a:solidFill>
                  <a:schemeClr val="tx1"/>
                </a:solidFill>
                <a:effectLst>
                  <a:outerShdw blurRad="38100" dist="38100" dir="2700000" algn="tl">
                    <a:srgbClr val="000000">
                      <a:alpha val="43137"/>
                    </a:srgbClr>
                  </a:outerShdw>
                </a:effectLst>
              </a:rPr>
              <a:t>Microcontrollers and robotics</a:t>
            </a:r>
          </a:p>
          <a:p>
            <a:r>
              <a:rPr lang="en-US" sz="3200" dirty="0">
                <a:solidFill>
                  <a:schemeClr val="tx1"/>
                </a:solidFill>
                <a:effectLst>
                  <a:outerShdw blurRad="38100" dist="38100" dir="2700000" algn="tl">
                    <a:srgbClr val="000000">
                      <a:alpha val="43137"/>
                    </a:srgbClr>
                  </a:outerShdw>
                </a:effectLst>
              </a:rPr>
              <a:t>Computers: Laptops, desktops, netbooks, tablets, </a:t>
            </a:r>
            <a:r>
              <a:rPr lang="en-US" sz="3200" dirty="0" err="1">
                <a:solidFill>
                  <a:schemeClr val="tx1"/>
                </a:solidFill>
                <a:effectLst>
                  <a:outerShdw blurRad="38100" dist="38100" dir="2700000" algn="tl">
                    <a:srgbClr val="000000">
                      <a:alpha val="43137"/>
                    </a:srgbClr>
                  </a:outerShdw>
                </a:effectLst>
              </a:rPr>
              <a:t>WiFi</a:t>
            </a:r>
            <a:endParaRPr lang="en-US" sz="3200" dirty="0">
              <a:solidFill>
                <a:schemeClr val="tx1"/>
              </a:solidFill>
              <a:effectLst>
                <a:outerShdw blurRad="38100" dist="38100" dir="2700000" algn="tl">
                  <a:srgbClr val="000000">
                    <a:alpha val="43137"/>
                  </a:srgbClr>
                </a:outerShdw>
              </a:effectLst>
            </a:endParaRPr>
          </a:p>
          <a:p>
            <a:r>
              <a:rPr lang="en-US" sz="3200" dirty="0">
                <a:solidFill>
                  <a:schemeClr val="tx1"/>
                </a:solidFill>
                <a:effectLst>
                  <a:outerShdw blurRad="38100" dist="38100" dir="2700000" algn="tl">
                    <a:srgbClr val="000000">
                      <a:alpha val="43137"/>
                    </a:srgbClr>
                  </a:outerShdw>
                </a:effectLst>
              </a:rPr>
              <a:t>Digital camera</a:t>
            </a:r>
          </a:p>
          <a:p>
            <a:r>
              <a:rPr lang="en-US" sz="3200" dirty="0">
                <a:solidFill>
                  <a:schemeClr val="tx1"/>
                </a:solidFill>
                <a:effectLst>
                  <a:outerShdw blurRad="38100" dist="38100" dir="2700000" algn="tl">
                    <a:srgbClr val="000000">
                      <a:alpha val="43137"/>
                    </a:srgbClr>
                  </a:outerShdw>
                </a:effectLst>
              </a:rPr>
              <a:t>Printer</a:t>
            </a:r>
          </a:p>
          <a:p>
            <a:r>
              <a:rPr lang="en-US" sz="3200" dirty="0">
                <a:solidFill>
                  <a:schemeClr val="tx1"/>
                </a:solidFill>
                <a:effectLst>
                  <a:outerShdw blurRad="38100" dist="38100" dir="2700000" algn="tl">
                    <a:srgbClr val="000000">
                      <a:alpha val="43137"/>
                    </a:srgbClr>
                  </a:outerShdw>
                </a:effectLst>
              </a:rPr>
              <a:t>Laser cutter, 3D printer?</a:t>
            </a:r>
          </a:p>
          <a:p>
            <a:pPr marL="0" indent="0">
              <a:buNone/>
            </a:pPr>
            <a:endParaRPr lang="en-US"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830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000" dirty="0">
                <a:effectLst>
                  <a:outerShdw blurRad="38100" dist="38100" dir="2700000" algn="tl">
                    <a:srgbClr val="000000">
                      <a:alpha val="43137"/>
                    </a:srgbClr>
                  </a:outerShdw>
                </a:effectLst>
              </a:rPr>
              <a:t>Materials</a:t>
            </a:r>
          </a:p>
        </p:txBody>
      </p:sp>
      <p:sp>
        <p:nvSpPr>
          <p:cNvPr id="6" name="Content Placeholder 5"/>
          <p:cNvSpPr>
            <a:spLocks noGrp="1"/>
          </p:cNvSpPr>
          <p:nvPr>
            <p:ph idx="1"/>
          </p:nvPr>
        </p:nvSpPr>
        <p:spPr/>
        <p:txBody>
          <a:bodyPr/>
          <a:lstStyle/>
          <a:p>
            <a:r>
              <a:rPr lang="en-US" sz="2800" dirty="0">
                <a:solidFill>
                  <a:schemeClr val="tx1"/>
                </a:solidFill>
                <a:effectLst>
                  <a:outerShdw blurRad="38100" dist="38100" dir="2700000" algn="tl">
                    <a:srgbClr val="000000">
                      <a:alpha val="43137"/>
                    </a:srgbClr>
                  </a:outerShdw>
                </a:effectLst>
              </a:rPr>
              <a:t>Materials can limit creative possibilities.</a:t>
            </a:r>
          </a:p>
          <a:p>
            <a:r>
              <a:rPr lang="en-US" sz="2800" dirty="0">
                <a:solidFill>
                  <a:schemeClr val="tx1"/>
                </a:solidFill>
                <a:effectLst>
                  <a:outerShdw blurRad="38100" dist="38100" dir="2700000" algn="tl">
                    <a:srgbClr val="000000">
                      <a:alpha val="43137"/>
                    </a:srgbClr>
                  </a:outerShdw>
                </a:effectLst>
              </a:rPr>
              <a:t>The wider the selection of materials available to a designer, the greater the range of possible solutions becomes. </a:t>
            </a:r>
          </a:p>
          <a:p>
            <a:r>
              <a:rPr lang="en-US" sz="2800" dirty="0">
                <a:solidFill>
                  <a:schemeClr val="tx1"/>
                </a:solidFill>
                <a:effectLst>
                  <a:outerShdw blurRad="38100" dist="38100" dir="2700000" algn="tl">
                    <a:srgbClr val="000000">
                      <a:alpha val="43137"/>
                    </a:srgbClr>
                  </a:outerShdw>
                </a:effectLst>
              </a:rPr>
              <a:t>Humans have used the natural materials found in their environment to solve problems for centuries. </a:t>
            </a:r>
          </a:p>
          <a:p>
            <a:r>
              <a:rPr lang="en-US" sz="2800" dirty="0">
                <a:solidFill>
                  <a:schemeClr val="tx1"/>
                </a:solidFill>
                <a:effectLst>
                  <a:outerShdw blurRad="38100" dist="38100" dir="2700000" algn="tl">
                    <a:srgbClr val="000000">
                      <a:alpha val="43137"/>
                    </a:srgbClr>
                  </a:outerShdw>
                </a:effectLst>
              </a:rPr>
              <a:t>When available materials didn't fit their needs, humans adapted: using old materials in new ways or inventing new materials (Children’s Engineering, 2009). </a:t>
            </a:r>
          </a:p>
          <a:p>
            <a:endParaRPr lang="en-US" dirty="0">
              <a:solidFill>
                <a:schemeClr val="tx1"/>
              </a:solidFill>
            </a:endParaRPr>
          </a:p>
          <a:p>
            <a:endParaRPr lang="en-US" dirty="0"/>
          </a:p>
          <a:p>
            <a:pPr marL="0" indent="0">
              <a:buNone/>
            </a:pPr>
            <a:endParaRPr lang="en-US" dirty="0"/>
          </a:p>
        </p:txBody>
      </p:sp>
    </p:spTree>
    <p:extLst>
      <p:ext uri="{BB962C8B-B14F-4D97-AF65-F5344CB8AC3E}">
        <p14:creationId xmlns:p14="http://schemas.microsoft.com/office/powerpoint/2010/main" val="3701539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000" b="1" dirty="0">
                <a:effectLst>
                  <a:outerShdw blurRad="38100" dist="38100" dir="2700000" algn="tl">
                    <a:srgbClr val="000000">
                      <a:alpha val="43137"/>
                    </a:srgbClr>
                  </a:outerShdw>
                </a:effectLst>
              </a:rPr>
              <a:t>Properties of Materials </a:t>
            </a:r>
            <a:endParaRPr lang="en-US" sz="6000"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228600" y="1371600"/>
            <a:ext cx="8077200" cy="5181600"/>
          </a:xfrm>
        </p:spPr>
        <p:txBody>
          <a:bodyPr/>
          <a:lstStyle/>
          <a:p>
            <a:pPr marL="0" indent="0">
              <a:buNone/>
            </a:pPr>
            <a:r>
              <a:rPr lang="en-US" sz="3200" dirty="0">
                <a:solidFill>
                  <a:schemeClr val="tx1"/>
                </a:solidFill>
                <a:effectLst>
                  <a:outerShdw blurRad="38100" dist="38100" dir="2700000" algn="tl">
                    <a:srgbClr val="000000">
                      <a:alpha val="43137"/>
                    </a:srgbClr>
                  </a:outerShdw>
                </a:effectLst>
              </a:rPr>
              <a:t>Teachers can tie discussions of properties of materials into what they are already doing in the classroom. </a:t>
            </a:r>
          </a:p>
          <a:p>
            <a:pPr lvl="1"/>
            <a:r>
              <a:rPr lang="en-US" dirty="0">
                <a:effectLst>
                  <a:outerShdw blurRad="38100" dist="38100" dir="2700000" algn="tl">
                    <a:srgbClr val="000000">
                      <a:alpha val="43137"/>
                    </a:srgbClr>
                  </a:outerShdw>
                </a:effectLst>
                <a:latin typeface="+mn-lt"/>
              </a:rPr>
              <a:t>Example:  if students are making something out of construction paper and they find out that the paper is not heavy enough for their needs, students might ask for poster board or card stock. </a:t>
            </a:r>
          </a:p>
          <a:p>
            <a:pPr lvl="2"/>
            <a:r>
              <a:rPr lang="en-US" dirty="0">
                <a:effectLst>
                  <a:outerShdw blurRad="38100" dist="38100" dir="2700000" algn="tl">
                    <a:srgbClr val="000000">
                      <a:alpha val="43137"/>
                    </a:srgbClr>
                  </a:outerShdw>
                </a:effectLst>
                <a:latin typeface="+mn-lt"/>
              </a:rPr>
              <a:t>Instead of providing them with stiffer paper, a teacher might ask them how they can make the paper they are using stronger. </a:t>
            </a:r>
          </a:p>
          <a:p>
            <a:pPr marL="0" indent="0">
              <a:buNone/>
            </a:pPr>
            <a:endParaRPr lang="en-US" dirty="0"/>
          </a:p>
        </p:txBody>
      </p:sp>
    </p:spTree>
    <p:extLst>
      <p:ext uri="{BB962C8B-B14F-4D97-AF65-F5344CB8AC3E}">
        <p14:creationId xmlns:p14="http://schemas.microsoft.com/office/powerpoint/2010/main" val="1545316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000" b="1" dirty="0">
                <a:effectLst>
                  <a:outerShdw blurRad="38100" dist="38100" dir="2700000" algn="tl">
                    <a:srgbClr val="000000">
                      <a:alpha val="43137"/>
                    </a:srgbClr>
                  </a:outerShdw>
                </a:effectLst>
              </a:rPr>
              <a:t>Properties of Materials </a:t>
            </a:r>
            <a:endParaRPr lang="en-US" sz="6000"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228600" y="1371600"/>
            <a:ext cx="8077200" cy="5181600"/>
          </a:xfrm>
        </p:spPr>
        <p:txBody>
          <a:bodyPr/>
          <a:lstStyle/>
          <a:p>
            <a:pPr marL="0" indent="0">
              <a:buNone/>
            </a:pPr>
            <a:r>
              <a:rPr lang="en-US" sz="3200" dirty="0">
                <a:solidFill>
                  <a:schemeClr val="tx1"/>
                </a:solidFill>
                <a:effectLst>
                  <a:outerShdw blurRad="38100" dist="38100" dir="2700000" algn="tl">
                    <a:srgbClr val="000000">
                      <a:alpha val="43137"/>
                    </a:srgbClr>
                  </a:outerShdw>
                </a:effectLst>
              </a:rPr>
              <a:t>Teachers can tie discussions of properties of materials into what they are already doing in the classroom. </a:t>
            </a:r>
          </a:p>
          <a:p>
            <a:pPr lvl="1"/>
            <a:r>
              <a:rPr lang="en-US" dirty="0">
                <a:effectLst>
                  <a:outerShdw blurRad="38100" dist="38100" dir="2700000" algn="tl">
                    <a:srgbClr val="000000">
                      <a:alpha val="43137"/>
                    </a:srgbClr>
                  </a:outerShdw>
                </a:effectLst>
                <a:latin typeface="+mn-lt"/>
              </a:rPr>
              <a:t>Example:  if students are making something out of construction paper and they find out that the paper is not heavy enough for their needs, students might ask for poster board or card stock. </a:t>
            </a:r>
          </a:p>
          <a:p>
            <a:pPr lvl="2"/>
            <a:r>
              <a:rPr lang="en-US" dirty="0">
                <a:effectLst>
                  <a:outerShdw blurRad="38100" dist="38100" dir="2700000" algn="tl">
                    <a:srgbClr val="000000">
                      <a:alpha val="43137"/>
                    </a:srgbClr>
                  </a:outerShdw>
                </a:effectLst>
                <a:latin typeface="+mn-lt"/>
              </a:rPr>
              <a:t>Instead of providing them with stiffer paper, a teacher might ask them how they can make the paper they are using stronger. </a:t>
            </a:r>
          </a:p>
          <a:p>
            <a:pPr marL="0" indent="0">
              <a:buNone/>
            </a:pPr>
            <a:endParaRPr lang="en-US" dirty="0"/>
          </a:p>
        </p:txBody>
      </p:sp>
    </p:spTree>
    <p:extLst>
      <p:ext uri="{BB962C8B-B14F-4D97-AF65-F5344CB8AC3E}">
        <p14:creationId xmlns:p14="http://schemas.microsoft.com/office/powerpoint/2010/main" val="2598064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effectLst>
                  <a:outerShdw blurRad="38100" dist="38100" dir="2700000" algn="tl">
                    <a:srgbClr val="000000">
                      <a:alpha val="43137"/>
                    </a:srgbClr>
                  </a:outerShdw>
                </a:effectLst>
              </a:rPr>
              <a:t>Consumables</a:t>
            </a:r>
          </a:p>
        </p:txBody>
      </p:sp>
      <p:sp>
        <p:nvSpPr>
          <p:cNvPr id="4" name="Content Placeholder 3"/>
          <p:cNvSpPr>
            <a:spLocks noGrp="1"/>
          </p:cNvSpPr>
          <p:nvPr>
            <p:ph sz="half" idx="1"/>
          </p:nvPr>
        </p:nvSpPr>
        <p:spPr>
          <a:xfrm>
            <a:off x="76200" y="1219200"/>
            <a:ext cx="4648200" cy="5181600"/>
          </a:xfrm>
        </p:spPr>
        <p:txBody>
          <a:bodyPr/>
          <a:lstStyle/>
          <a:p>
            <a:pPr marL="0" indent="0">
              <a:buNone/>
            </a:pPr>
            <a:r>
              <a:rPr lang="en-US" dirty="0">
                <a:solidFill>
                  <a:schemeClr val="tx1"/>
                </a:solidFill>
                <a:effectLst>
                  <a:outerShdw blurRad="38100" dist="38100" dir="2700000" algn="tl">
                    <a:srgbClr val="000000">
                      <a:alpha val="43137"/>
                    </a:srgbClr>
                  </a:outerShdw>
                </a:effectLst>
              </a:rPr>
              <a:t>Consumables/Replacements</a:t>
            </a:r>
          </a:p>
          <a:p>
            <a:r>
              <a:rPr lang="en-US" sz="2000" dirty="0">
                <a:solidFill>
                  <a:schemeClr val="tx1"/>
                </a:solidFill>
                <a:effectLst>
                  <a:outerShdw blurRad="38100" dist="38100" dir="2700000" algn="tl">
                    <a:srgbClr val="000000">
                      <a:alpha val="43137"/>
                    </a:srgbClr>
                  </a:outerShdw>
                </a:effectLst>
              </a:rPr>
              <a:t>Utility knife blades</a:t>
            </a:r>
          </a:p>
          <a:p>
            <a:r>
              <a:rPr lang="en-US" sz="2000" dirty="0">
                <a:solidFill>
                  <a:schemeClr val="tx1"/>
                </a:solidFill>
                <a:effectLst>
                  <a:outerShdw blurRad="38100" dist="38100" dir="2700000" algn="tl">
                    <a:srgbClr val="000000">
                      <a:alpha val="43137"/>
                    </a:srgbClr>
                  </a:outerShdw>
                </a:effectLst>
              </a:rPr>
              <a:t>Coping saw blades</a:t>
            </a:r>
          </a:p>
          <a:p>
            <a:r>
              <a:rPr lang="en-US" sz="2000" dirty="0">
                <a:solidFill>
                  <a:schemeClr val="tx1"/>
                </a:solidFill>
                <a:effectLst>
                  <a:outerShdw blurRad="38100" dist="38100" dir="2700000" algn="tl">
                    <a:srgbClr val="000000">
                      <a:alpha val="43137"/>
                    </a:srgbClr>
                  </a:outerShdw>
                </a:effectLst>
              </a:rPr>
              <a:t>Hack saw blades</a:t>
            </a:r>
          </a:p>
          <a:p>
            <a:r>
              <a:rPr lang="en-US" sz="2000" dirty="0">
                <a:solidFill>
                  <a:schemeClr val="tx1"/>
                </a:solidFill>
                <a:effectLst>
                  <a:outerShdw blurRad="38100" dist="38100" dir="2700000" algn="tl">
                    <a:srgbClr val="000000">
                      <a:alpha val="43137"/>
                    </a:srgbClr>
                  </a:outerShdw>
                </a:effectLst>
              </a:rPr>
              <a:t>Rotary tool bit set</a:t>
            </a:r>
          </a:p>
          <a:p>
            <a:r>
              <a:rPr lang="en-US" sz="2000" dirty="0">
                <a:solidFill>
                  <a:schemeClr val="tx1"/>
                </a:solidFill>
                <a:effectLst>
                  <a:outerShdw blurRad="38100" dist="38100" dir="2700000" algn="tl">
                    <a:srgbClr val="000000">
                      <a:alpha val="43137"/>
                    </a:srgbClr>
                  </a:outerShdw>
                </a:effectLst>
              </a:rPr>
              <a:t>Staples</a:t>
            </a:r>
          </a:p>
          <a:p>
            <a:r>
              <a:rPr lang="en-US" sz="2000" dirty="0">
                <a:solidFill>
                  <a:schemeClr val="tx1"/>
                </a:solidFill>
                <a:effectLst>
                  <a:outerShdw blurRad="38100" dist="38100" dir="2700000" algn="tl">
                    <a:srgbClr val="000000">
                      <a:alpha val="43137"/>
                    </a:srgbClr>
                  </a:outerShdw>
                </a:effectLst>
              </a:rPr>
              <a:t>Hot glue sticks</a:t>
            </a:r>
          </a:p>
          <a:p>
            <a:r>
              <a:rPr lang="en-US" sz="2000" dirty="0">
                <a:solidFill>
                  <a:schemeClr val="tx1"/>
                </a:solidFill>
                <a:effectLst>
                  <a:outerShdw blurRad="38100" dist="38100" dir="2700000" algn="tl">
                    <a:srgbClr val="000000">
                      <a:alpha val="43137"/>
                    </a:srgbClr>
                  </a:outerShdw>
                </a:effectLst>
              </a:rPr>
              <a:t>Wood/school glue/CA glue</a:t>
            </a:r>
          </a:p>
          <a:p>
            <a:r>
              <a:rPr lang="en-US" sz="2000" dirty="0">
                <a:solidFill>
                  <a:schemeClr val="tx1"/>
                </a:solidFill>
                <a:effectLst>
                  <a:outerShdw blurRad="38100" dist="38100" dir="2700000" algn="tl">
                    <a:srgbClr val="000000">
                      <a:alpha val="43137"/>
                    </a:srgbClr>
                  </a:outerShdw>
                </a:effectLst>
              </a:rPr>
              <a:t>Duct tape/electrical tape</a:t>
            </a:r>
          </a:p>
          <a:p>
            <a:r>
              <a:rPr lang="en-US" sz="2000" dirty="0">
                <a:solidFill>
                  <a:schemeClr val="tx1"/>
                </a:solidFill>
                <a:effectLst>
                  <a:outerShdw blurRad="38100" dist="38100" dir="2700000" algn="tl">
                    <a:srgbClr val="000000">
                      <a:alpha val="43137"/>
                    </a:srgbClr>
                  </a:outerShdw>
                </a:effectLst>
              </a:rPr>
              <a:t>Pens/pencils/markers</a:t>
            </a:r>
          </a:p>
          <a:p>
            <a:r>
              <a:rPr lang="en-US" sz="2000" dirty="0">
                <a:solidFill>
                  <a:schemeClr val="tx1"/>
                </a:solidFill>
                <a:effectLst>
                  <a:outerShdw blurRad="38100" dist="38100" dir="2700000" algn="tl">
                    <a:srgbClr val="000000">
                      <a:alpha val="43137"/>
                    </a:srgbClr>
                  </a:outerShdw>
                </a:effectLst>
              </a:rPr>
              <a:t>Sand paper assortment</a:t>
            </a:r>
          </a:p>
          <a:p>
            <a:r>
              <a:rPr lang="en-US" sz="2000" dirty="0">
                <a:solidFill>
                  <a:schemeClr val="tx1"/>
                </a:solidFill>
                <a:effectLst>
                  <a:outerShdw blurRad="38100" dist="38100" dir="2700000" algn="tl">
                    <a:srgbClr val="000000">
                      <a:alpha val="43137"/>
                    </a:srgbClr>
                  </a:outerShdw>
                </a:effectLst>
              </a:rPr>
              <a:t>Sponge sanding block</a:t>
            </a:r>
          </a:p>
          <a:p>
            <a:endParaRPr lang="en-US" sz="2000" dirty="0">
              <a:solidFill>
                <a:schemeClr val="tx1"/>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572000" y="1219200"/>
            <a:ext cx="4419600" cy="5181600"/>
          </a:xfrm>
        </p:spPr>
        <p:txBody>
          <a:bodyPr/>
          <a:lstStyle/>
          <a:p>
            <a:pPr marL="0" indent="0">
              <a:buNone/>
            </a:pPr>
            <a:r>
              <a:rPr lang="en-US" dirty="0">
                <a:solidFill>
                  <a:schemeClr val="tx1"/>
                </a:solidFill>
                <a:effectLst>
                  <a:outerShdw blurRad="38100" dist="38100" dir="2700000" algn="tl">
                    <a:srgbClr val="000000">
                      <a:alpha val="43137"/>
                    </a:srgbClr>
                  </a:outerShdw>
                </a:effectLst>
              </a:rPr>
              <a:t>Materials/Parts</a:t>
            </a:r>
          </a:p>
          <a:p>
            <a:r>
              <a:rPr lang="en-US" sz="2000" dirty="0">
                <a:solidFill>
                  <a:schemeClr val="tx1"/>
                </a:solidFill>
                <a:effectLst>
                  <a:outerShdw blurRad="38100" dist="38100" dir="2700000" algn="tl">
                    <a:srgbClr val="000000">
                      <a:alpha val="43137"/>
                    </a:srgbClr>
                  </a:outerShdw>
                </a:effectLst>
              </a:rPr>
              <a:t>Recycled materials/storage bins</a:t>
            </a:r>
          </a:p>
          <a:p>
            <a:r>
              <a:rPr lang="en-US" sz="2000" dirty="0">
                <a:solidFill>
                  <a:schemeClr val="tx1"/>
                </a:solidFill>
                <a:effectLst>
                  <a:outerShdw blurRad="38100" dist="38100" dir="2700000" algn="tl">
                    <a:srgbClr val="000000">
                      <a:alpha val="43137"/>
                    </a:srgbClr>
                  </a:outerShdw>
                </a:effectLst>
              </a:rPr>
              <a:t>Wood, plywood, dowels, balsa, basswood, popsicle sticks, toothpicks</a:t>
            </a:r>
          </a:p>
          <a:p>
            <a:r>
              <a:rPr lang="en-US" sz="2000" dirty="0">
                <a:solidFill>
                  <a:schemeClr val="tx1"/>
                </a:solidFill>
                <a:effectLst>
                  <a:outerShdw blurRad="38100" dist="38100" dir="2700000" algn="tl">
                    <a:srgbClr val="000000">
                      <a:alpha val="43137"/>
                    </a:srgbClr>
                  </a:outerShdw>
                </a:effectLst>
              </a:rPr>
              <a:t>Paper: Construction/printer, cups</a:t>
            </a:r>
          </a:p>
          <a:p>
            <a:r>
              <a:rPr lang="en-US" sz="2000" dirty="0">
                <a:solidFill>
                  <a:schemeClr val="tx1"/>
                </a:solidFill>
                <a:effectLst>
                  <a:outerShdw blurRad="38100" dist="38100" dir="2700000" algn="tl">
                    <a:srgbClr val="000000">
                      <a:alpha val="43137"/>
                    </a:srgbClr>
                  </a:outerShdw>
                </a:effectLst>
              </a:rPr>
              <a:t>Metal: Washers, nuts, nails, thumbtacks, screws, hinges, wire, pins</a:t>
            </a:r>
          </a:p>
          <a:p>
            <a:r>
              <a:rPr lang="en-US" sz="2000" dirty="0">
                <a:solidFill>
                  <a:schemeClr val="tx1"/>
                </a:solidFill>
                <a:effectLst>
                  <a:outerShdw blurRad="38100" dist="38100" dir="2700000" algn="tl">
                    <a:srgbClr val="000000">
                      <a:alpha val="43137"/>
                    </a:srgbClr>
                  </a:outerShdw>
                </a:effectLst>
              </a:rPr>
              <a:t>Cardboard, paperboard, craft paper, foam board, polystyrene foam</a:t>
            </a:r>
          </a:p>
          <a:p>
            <a:r>
              <a:rPr lang="en-US" sz="2000" dirty="0">
                <a:solidFill>
                  <a:schemeClr val="tx1"/>
                </a:solidFill>
                <a:effectLst>
                  <a:outerShdw blurRad="38100" dist="38100" dir="2700000" algn="tl">
                    <a:srgbClr val="000000">
                      <a:alpha val="43137"/>
                    </a:srgbClr>
                  </a:outerShdw>
                </a:effectLst>
              </a:rPr>
              <a:t>String, rope, zip ties</a:t>
            </a:r>
          </a:p>
          <a:p>
            <a:r>
              <a:rPr lang="en-US" sz="2000" dirty="0">
                <a:solidFill>
                  <a:schemeClr val="tx1"/>
                </a:solidFill>
                <a:effectLst>
                  <a:outerShdw blurRad="38100" dist="38100" dir="2700000" algn="tl">
                    <a:srgbClr val="000000">
                      <a:alpha val="43137"/>
                    </a:srgbClr>
                  </a:outerShdw>
                </a:effectLst>
              </a:rPr>
              <a:t>Acrylic paint</a:t>
            </a:r>
          </a:p>
          <a:p>
            <a:r>
              <a:rPr lang="en-US" sz="2000" dirty="0">
                <a:solidFill>
                  <a:schemeClr val="tx1"/>
                </a:solidFill>
                <a:effectLst>
                  <a:outerShdw blurRad="38100" dist="38100" dir="2700000" algn="tl">
                    <a:srgbClr val="000000">
                      <a:alpha val="43137"/>
                    </a:srgbClr>
                  </a:outerShdw>
                </a:effectLst>
              </a:rPr>
              <a:t>Hand moldable plastic/clay</a:t>
            </a:r>
          </a:p>
          <a:p>
            <a:r>
              <a:rPr lang="en-US" sz="2000" dirty="0" err="1">
                <a:solidFill>
                  <a:schemeClr val="tx1"/>
                </a:solidFill>
                <a:effectLst>
                  <a:outerShdw blurRad="38100" dist="38100" dir="2700000" algn="tl">
                    <a:srgbClr val="000000">
                      <a:alpha val="43137"/>
                    </a:srgbClr>
                  </a:outerShdw>
                </a:effectLst>
              </a:rPr>
              <a:t>Rubberbands</a:t>
            </a:r>
            <a:r>
              <a:rPr lang="en-US" sz="2000" dirty="0">
                <a:solidFill>
                  <a:schemeClr val="tx1"/>
                </a:solidFill>
                <a:effectLst>
                  <a:outerShdw blurRad="38100" dist="38100" dir="2700000" algn="tl">
                    <a:srgbClr val="000000">
                      <a:alpha val="43137"/>
                    </a:srgbClr>
                  </a:outerShdw>
                </a:effectLst>
              </a:rPr>
              <a:t>, thread, push pins</a:t>
            </a:r>
          </a:p>
          <a:p>
            <a:pPr marL="0" indent="0">
              <a:buNone/>
            </a:pPr>
            <a:endParaRPr lang="en-US" dirty="0">
              <a:solidFill>
                <a:schemeClr val="tx1"/>
              </a:solidFill>
              <a:effectLst>
                <a:outerShdw blurRad="38100" dist="38100" dir="2700000" algn="tl">
                  <a:srgbClr val="000000">
                    <a:alpha val="43137"/>
                  </a:srgbClr>
                </a:outerShdw>
              </a:effectLst>
            </a:endParaRPr>
          </a:p>
          <a:p>
            <a:pPr marL="0" indent="0">
              <a:buNone/>
            </a:pP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260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 y="5943600"/>
            <a:ext cx="8229600" cy="838200"/>
          </a:xfrm>
        </p:spPr>
        <p:txBody>
          <a:bodyPr/>
          <a:lstStyle/>
          <a:p>
            <a:r>
              <a:rPr lang="en-US" dirty="0">
                <a:effectLst>
                  <a:outerShdw blurRad="38100" dist="38100" dir="2700000" algn="tl">
                    <a:srgbClr val="000000">
                      <a:alpha val="43137"/>
                    </a:srgbClr>
                  </a:outerShdw>
                </a:effectLst>
              </a:rPr>
              <a:t>WHAT DO STEM LABS OFFER?</a:t>
            </a:r>
          </a:p>
        </p:txBody>
      </p:sp>
      <p:sp>
        <p:nvSpPr>
          <p:cNvPr id="5" name="Rectangle 3"/>
          <p:cNvSpPr txBox="1">
            <a:spLocks noChangeArrowheads="1"/>
          </p:cNvSpPr>
          <p:nvPr/>
        </p:nvSpPr>
        <p:spPr>
          <a:xfrm>
            <a:off x="1066800" y="152400"/>
            <a:ext cx="8077200" cy="281940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FontTx/>
              <a:buNone/>
            </a:pPr>
            <a:r>
              <a:rPr lang="en-US" sz="5400" kern="0" dirty="0">
                <a:effectLst>
                  <a:outerShdw blurRad="38100" dist="38100" dir="2700000" algn="tl">
                    <a:srgbClr val="000000">
                      <a:alpha val="43137"/>
                    </a:srgbClr>
                  </a:outerShdw>
                </a:effectLst>
              </a:rPr>
              <a:t>Opportunities to…….</a:t>
            </a:r>
          </a:p>
          <a:p>
            <a:pPr marL="0" indent="0">
              <a:buNone/>
            </a:pPr>
            <a:r>
              <a:rPr lang="en-US" sz="5400" kern="0" dirty="0">
                <a:effectLst>
                  <a:outerShdw blurRad="38100" dist="38100" dir="2700000" algn="tl">
                    <a:srgbClr val="000000">
                      <a:alpha val="43137"/>
                    </a:srgbClr>
                  </a:outerShdw>
                </a:effectLst>
              </a:rPr>
              <a:t>*Create		*Design</a:t>
            </a:r>
          </a:p>
          <a:p>
            <a:pPr marL="0" indent="0">
              <a:buNone/>
            </a:pPr>
            <a:r>
              <a:rPr lang="en-US" sz="5400" kern="0" dirty="0">
                <a:effectLst>
                  <a:outerShdw blurRad="38100" dist="38100" dir="2700000" algn="tl">
                    <a:srgbClr val="000000">
                      <a:alpha val="43137"/>
                    </a:srgbClr>
                  </a:outerShdw>
                </a:effectLst>
              </a:rPr>
              <a:t>*Construct	*Expand</a:t>
            </a:r>
          </a:p>
          <a:p>
            <a:endParaRPr lang="en-US" kern="0" dirty="0"/>
          </a:p>
          <a:p>
            <a:endParaRPr lang="en-US" kern="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838200"/>
          </a:xfrm>
        </p:spPr>
        <p:txBody>
          <a:bodyPr/>
          <a:lstStyle/>
          <a:p>
            <a:r>
              <a:rPr lang="en-US" sz="6000" dirty="0">
                <a:effectLst>
                  <a:outerShdw blurRad="38100" dist="38100" dir="2700000" algn="tl">
                    <a:srgbClr val="000000">
                      <a:alpha val="43137"/>
                    </a:srgbClr>
                  </a:outerShdw>
                </a:effectLst>
              </a:rPr>
              <a:t>Role of the Teacher</a:t>
            </a:r>
          </a:p>
        </p:txBody>
      </p:sp>
      <p:sp>
        <p:nvSpPr>
          <p:cNvPr id="3" name="Content Placeholder 2"/>
          <p:cNvSpPr>
            <a:spLocks noGrp="1"/>
          </p:cNvSpPr>
          <p:nvPr>
            <p:ph sz="half" idx="1"/>
          </p:nvPr>
        </p:nvSpPr>
        <p:spPr>
          <a:xfrm>
            <a:off x="381000" y="1219200"/>
            <a:ext cx="8001000" cy="3048000"/>
          </a:xfrm>
        </p:spPr>
        <p:txBody>
          <a:bodyPr/>
          <a:lstStyle/>
          <a:p>
            <a:r>
              <a:rPr lang="en-US" sz="4000" dirty="0">
                <a:solidFill>
                  <a:schemeClr val="tx2"/>
                </a:solidFill>
                <a:effectLst>
                  <a:outerShdw blurRad="38100" dist="38100" dir="2700000" algn="tl">
                    <a:srgbClr val="000000">
                      <a:alpha val="43137"/>
                    </a:srgbClr>
                  </a:outerShdw>
                </a:effectLst>
              </a:rPr>
              <a:t>The project manager</a:t>
            </a:r>
          </a:p>
          <a:p>
            <a:r>
              <a:rPr lang="en-US" sz="4000" dirty="0">
                <a:solidFill>
                  <a:schemeClr val="tx2"/>
                </a:solidFill>
                <a:effectLst>
                  <a:outerShdw blurRad="38100" dist="38100" dir="2700000" algn="tl">
                    <a:srgbClr val="000000">
                      <a:alpha val="43137"/>
                    </a:srgbClr>
                  </a:outerShdw>
                </a:effectLst>
              </a:rPr>
              <a:t>The principal investigator</a:t>
            </a:r>
          </a:p>
          <a:p>
            <a:r>
              <a:rPr lang="en-US" sz="4000" dirty="0">
                <a:solidFill>
                  <a:schemeClr val="tx2"/>
                </a:solidFill>
                <a:effectLst>
                  <a:outerShdw blurRad="38100" dist="38100" dir="2700000" algn="tl">
                    <a:srgbClr val="000000">
                      <a:alpha val="43137"/>
                    </a:srgbClr>
                  </a:outerShdw>
                </a:effectLst>
              </a:rPr>
              <a:t>The coach</a:t>
            </a:r>
          </a:p>
          <a:p>
            <a:r>
              <a:rPr lang="en-US" sz="4000" dirty="0">
                <a:solidFill>
                  <a:schemeClr val="tx2"/>
                </a:solidFill>
                <a:effectLst>
                  <a:outerShdw blurRad="38100" dist="38100" dir="2700000" algn="tl">
                    <a:srgbClr val="000000">
                      <a:alpha val="43137"/>
                    </a:srgbClr>
                  </a:outerShdw>
                </a:effectLst>
              </a:rPr>
              <a:t>The research librarian</a:t>
            </a:r>
          </a:p>
          <a:p>
            <a:r>
              <a:rPr lang="en-US" sz="4000" dirty="0">
                <a:solidFill>
                  <a:schemeClr val="tx2"/>
                </a:solidFill>
                <a:effectLst>
                  <a:outerShdw blurRad="38100" dist="38100" dir="2700000" algn="tl">
                    <a:srgbClr val="000000">
                      <a:alpha val="43137"/>
                    </a:srgbClr>
                  </a:outerShdw>
                </a:effectLst>
              </a:rPr>
              <a:t>Doesn’t have to be STEM Expert</a:t>
            </a:r>
          </a:p>
          <a:p>
            <a:pPr marL="0" indent="0">
              <a:buNone/>
            </a:pPr>
            <a:endParaRPr lang="en-US" sz="4000" dirty="0">
              <a:solidFill>
                <a:schemeClr val="tx1"/>
              </a:solidFill>
              <a:effectLst>
                <a:outerShdw blurRad="38100" dist="38100" dir="2700000" algn="tl">
                  <a:srgbClr val="000000">
                    <a:alpha val="43137"/>
                  </a:srgbClr>
                </a:outerShdw>
              </a:effectLst>
            </a:endParaRPr>
          </a:p>
          <a:p>
            <a:pPr marL="0" indent="0">
              <a:buNone/>
            </a:pPr>
            <a:endParaRPr lang="en-US" dirty="0"/>
          </a:p>
        </p:txBody>
      </p:sp>
      <p:sp>
        <p:nvSpPr>
          <p:cNvPr id="5" name="Rectangle 4"/>
          <p:cNvSpPr/>
          <p:nvPr/>
        </p:nvSpPr>
        <p:spPr>
          <a:xfrm>
            <a:off x="76200" y="5181600"/>
            <a:ext cx="8839200" cy="954107"/>
          </a:xfrm>
          <a:prstGeom prst="rect">
            <a:avLst/>
          </a:prstGeom>
        </p:spPr>
        <p:txBody>
          <a:bodyPr wrap="square">
            <a:spAutoFit/>
          </a:bodyPr>
          <a:lstStyle/>
          <a:p>
            <a:pPr lvl="1" indent="-457200"/>
            <a:r>
              <a:rPr lang="en-US" sz="2800" dirty="0">
                <a:effectLst>
                  <a:outerShdw blurRad="38100" dist="38100" dir="2700000" algn="tl">
                    <a:srgbClr val="000000">
                      <a:alpha val="43137"/>
                    </a:srgbClr>
                  </a:outerShdw>
                </a:effectLst>
                <a:latin typeface="+mn-lt"/>
              </a:rPr>
              <a:t>	Helping students gain independence, develop willingness to take risks and learn from one another. </a:t>
            </a:r>
          </a:p>
        </p:txBody>
      </p:sp>
    </p:spTree>
    <p:extLst>
      <p:ext uri="{BB962C8B-B14F-4D97-AF65-F5344CB8AC3E}">
        <p14:creationId xmlns:p14="http://schemas.microsoft.com/office/powerpoint/2010/main" val="732478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5280613" cy="923330"/>
          </a:xfrm>
          <a:prstGeom prst="rect">
            <a:avLst/>
          </a:prstGeom>
        </p:spPr>
        <p:txBody>
          <a:bodyPr wrap="none">
            <a:spAutoFit/>
          </a:bodyPr>
          <a:lstStyle/>
          <a:p>
            <a:r>
              <a:rPr lang="en-US" sz="5400" dirty="0">
                <a:solidFill>
                  <a:schemeClr val="accent2">
                    <a:lumMod val="75000"/>
                  </a:schemeClr>
                </a:solidFill>
                <a:effectLst>
                  <a:outerShdw blurRad="38100" dist="38100" dir="2700000" algn="tl">
                    <a:srgbClr val="000000">
                      <a:alpha val="43137"/>
                    </a:srgbClr>
                  </a:outerShdw>
                </a:effectLst>
                <a:latin typeface="+mj-lt"/>
              </a:rPr>
              <a:t>Presentation Area</a:t>
            </a:r>
          </a:p>
        </p:txBody>
      </p:sp>
      <p:sp>
        <p:nvSpPr>
          <p:cNvPr id="3" name="Rectangle 2"/>
          <p:cNvSpPr/>
          <p:nvPr/>
        </p:nvSpPr>
        <p:spPr>
          <a:xfrm>
            <a:off x="76200" y="1371600"/>
            <a:ext cx="7271946" cy="5016758"/>
          </a:xfrm>
          <a:prstGeom prst="rect">
            <a:avLst/>
          </a:prstGeom>
        </p:spPr>
        <p:txBody>
          <a:bodyPr wrap="square">
            <a:spAutoFit/>
          </a:bodyPr>
          <a:lstStyle/>
          <a:p>
            <a:r>
              <a:rPr lang="en-US" sz="4000" dirty="0">
                <a:solidFill>
                  <a:schemeClr val="tx2"/>
                </a:solidFill>
                <a:effectLst>
                  <a:outerShdw blurRad="38100" dist="38100" dir="2700000" algn="tl">
                    <a:srgbClr val="000000">
                      <a:alpha val="43137"/>
                    </a:srgbClr>
                  </a:outerShdw>
                </a:effectLst>
                <a:latin typeface="+mn-lt"/>
              </a:rPr>
              <a:t>Students should present and defend their ideas</a:t>
            </a:r>
          </a:p>
          <a:p>
            <a:pPr marL="1028700" lvl="1" indent="-571500">
              <a:buFont typeface="Arial" pitchFamily="34" charset="0"/>
              <a:buChar char="•"/>
            </a:pPr>
            <a:r>
              <a:rPr lang="en-US" sz="4000" dirty="0">
                <a:solidFill>
                  <a:schemeClr val="tx2"/>
                </a:solidFill>
                <a:effectLst>
                  <a:outerShdw blurRad="38100" dist="38100" dir="2700000" algn="tl">
                    <a:srgbClr val="000000">
                      <a:alpha val="43137"/>
                    </a:srgbClr>
                  </a:outerShdw>
                </a:effectLst>
                <a:latin typeface="+mn-lt"/>
              </a:rPr>
              <a:t>Multimedia is OK, but you don’t need anything fancy!</a:t>
            </a:r>
          </a:p>
          <a:p>
            <a:pPr marL="1485900" lvl="2" indent="-571500">
              <a:buFont typeface="Arial" pitchFamily="34" charset="0"/>
              <a:buChar char="•"/>
            </a:pPr>
            <a:r>
              <a:rPr lang="en-US" sz="4000" dirty="0">
                <a:solidFill>
                  <a:schemeClr val="tx2"/>
                </a:solidFill>
                <a:effectLst>
                  <a:outerShdw blurRad="38100" dist="38100" dir="2700000" algn="tl">
                    <a:srgbClr val="000000">
                      <a:alpha val="43137"/>
                    </a:srgbClr>
                  </a:outerShdw>
                </a:effectLst>
                <a:latin typeface="+mn-lt"/>
              </a:rPr>
              <a:t>PowerPoint, </a:t>
            </a:r>
            <a:r>
              <a:rPr lang="en-US" sz="4000" dirty="0" err="1">
                <a:solidFill>
                  <a:schemeClr val="tx2"/>
                </a:solidFill>
                <a:effectLst>
                  <a:outerShdw blurRad="38100" dist="38100" dir="2700000" algn="tl">
                    <a:srgbClr val="000000">
                      <a:alpha val="43137"/>
                    </a:srgbClr>
                  </a:outerShdw>
                </a:effectLst>
                <a:latin typeface="+mn-lt"/>
              </a:rPr>
              <a:t>Prezi</a:t>
            </a:r>
            <a:r>
              <a:rPr lang="en-US" sz="4000" dirty="0">
                <a:solidFill>
                  <a:schemeClr val="tx2"/>
                </a:solidFill>
                <a:effectLst>
                  <a:outerShdw blurRad="38100" dist="38100" dir="2700000" algn="tl">
                    <a:srgbClr val="000000">
                      <a:alpha val="43137"/>
                    </a:srgbClr>
                  </a:outerShdw>
                </a:effectLst>
                <a:latin typeface="+mn-lt"/>
              </a:rPr>
              <a:t>, </a:t>
            </a:r>
            <a:r>
              <a:rPr lang="en-US" sz="4000" dirty="0" err="1">
                <a:solidFill>
                  <a:schemeClr val="tx2"/>
                </a:solidFill>
                <a:effectLst>
                  <a:outerShdw blurRad="38100" dist="38100" dir="2700000" algn="tl">
                    <a:srgbClr val="000000">
                      <a:alpha val="43137"/>
                    </a:srgbClr>
                  </a:outerShdw>
                </a:effectLst>
                <a:latin typeface="+mn-lt"/>
              </a:rPr>
              <a:t>Animoto</a:t>
            </a:r>
            <a:r>
              <a:rPr lang="en-US" sz="4000" dirty="0">
                <a:solidFill>
                  <a:schemeClr val="tx2"/>
                </a:solidFill>
                <a:effectLst>
                  <a:outerShdw blurRad="38100" dist="38100" dir="2700000" algn="tl">
                    <a:srgbClr val="000000">
                      <a:alpha val="43137"/>
                    </a:srgbClr>
                  </a:outerShdw>
                </a:effectLst>
                <a:latin typeface="+mn-lt"/>
              </a:rPr>
              <a:t>, Windows Movie Maker, Photo Story</a:t>
            </a:r>
          </a:p>
          <a:p>
            <a:pPr marL="571500" indent="-571500">
              <a:buFont typeface="Arial" pitchFamily="34" charset="0"/>
              <a:buChar char="•"/>
            </a:pPr>
            <a:endParaRPr lang="en-US" sz="40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875608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035076"/>
            <a:ext cx="8534400" cy="3970318"/>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tx2"/>
                </a:solidFill>
                <a:effectLst>
                  <a:outerShdw blurRad="38100" dist="38100" dir="2700000" algn="tl">
                    <a:srgbClr val="000000">
                      <a:alpha val="43137"/>
                    </a:srgbClr>
                  </a:outerShdw>
                </a:effectLst>
                <a:latin typeface="+mn-lt"/>
              </a:rPr>
              <a:t>Every class visits the STEM lab at least 1 day per week</a:t>
            </a:r>
          </a:p>
          <a:p>
            <a:pPr marL="285750" indent="-285750">
              <a:buFont typeface="Arial" panose="020B0604020202020204" pitchFamily="34" charset="0"/>
              <a:buChar char="•"/>
            </a:pPr>
            <a:r>
              <a:rPr lang="en-US" sz="2800" dirty="0">
                <a:solidFill>
                  <a:schemeClr val="tx2"/>
                </a:solidFill>
                <a:effectLst>
                  <a:outerShdw blurRad="38100" dist="38100" dir="2700000" algn="tl">
                    <a:srgbClr val="000000">
                      <a:alpha val="43137"/>
                    </a:srgbClr>
                  </a:outerShdw>
                </a:effectLst>
                <a:latin typeface="+mn-lt"/>
              </a:rPr>
              <a:t>STEM lab teacher moves all students through a series of carefully crafted design problems/lessons/units</a:t>
            </a:r>
          </a:p>
          <a:p>
            <a:pPr marL="285750" indent="-285750">
              <a:buFont typeface="Arial" panose="020B0604020202020204" pitchFamily="34" charset="0"/>
              <a:buChar char="•"/>
            </a:pPr>
            <a:r>
              <a:rPr lang="en-US" sz="2800" dirty="0">
                <a:solidFill>
                  <a:schemeClr val="tx2"/>
                </a:solidFill>
                <a:effectLst>
                  <a:outerShdw blurRad="38100" dist="38100" dir="2700000" algn="tl">
                    <a:srgbClr val="000000">
                      <a:alpha val="43137"/>
                    </a:srgbClr>
                  </a:outerShdw>
                </a:effectLst>
                <a:latin typeface="+mn-lt"/>
              </a:rPr>
              <a:t>STEM Lab teacher coordinates with classroom teachers</a:t>
            </a:r>
          </a:p>
          <a:p>
            <a:pPr marL="285750" indent="-285750">
              <a:buFont typeface="Arial" panose="020B0604020202020204" pitchFamily="34" charset="0"/>
              <a:buChar char="•"/>
            </a:pPr>
            <a:r>
              <a:rPr lang="en-US" sz="2800" dirty="0">
                <a:solidFill>
                  <a:schemeClr val="tx2"/>
                </a:solidFill>
                <a:effectLst>
                  <a:outerShdw blurRad="38100" dist="38100" dir="2700000" algn="tl">
                    <a:srgbClr val="000000">
                      <a:alpha val="43137"/>
                    </a:srgbClr>
                  </a:outerShdw>
                </a:effectLst>
                <a:latin typeface="+mn-lt"/>
              </a:rPr>
              <a:t>Classroom teachers have expanded STEM lessons in regular classes.</a:t>
            </a:r>
          </a:p>
          <a:p>
            <a:pPr marL="285750" indent="-285750">
              <a:buFont typeface="Arial" panose="020B0604020202020204" pitchFamily="34" charset="0"/>
              <a:buChar char="•"/>
            </a:pPr>
            <a:r>
              <a:rPr lang="en-US" sz="2800" dirty="0">
                <a:solidFill>
                  <a:schemeClr val="tx2"/>
                </a:solidFill>
                <a:effectLst>
                  <a:outerShdw blurRad="38100" dist="38100" dir="2700000" algn="tl">
                    <a:srgbClr val="000000">
                      <a:alpha val="43137"/>
                    </a:srgbClr>
                  </a:outerShdw>
                </a:effectLst>
                <a:latin typeface="+mn-lt"/>
              </a:rPr>
              <a:t>Some tools and materials from STEM labs are portable</a:t>
            </a:r>
          </a:p>
          <a:p>
            <a:pPr marL="285750" indent="-285750">
              <a:buFont typeface="Arial" panose="020B0604020202020204" pitchFamily="34" charset="0"/>
              <a:buChar char="•"/>
            </a:pPr>
            <a:r>
              <a:rPr lang="en-US" sz="2800" dirty="0">
                <a:solidFill>
                  <a:schemeClr val="tx2"/>
                </a:solidFill>
                <a:effectLst>
                  <a:outerShdw blurRad="38100" dist="38100" dir="2700000" algn="tl">
                    <a:srgbClr val="000000">
                      <a:alpha val="43137"/>
                    </a:srgbClr>
                  </a:outerShdw>
                </a:effectLst>
                <a:latin typeface="+mn-lt"/>
              </a:rPr>
              <a:t>STEM lab teachers works with classroom teachers to expand curricular offerings outside STEM lab  </a:t>
            </a:r>
          </a:p>
        </p:txBody>
      </p:sp>
      <p:sp>
        <p:nvSpPr>
          <p:cNvPr id="5" name="Rectangle 4"/>
          <p:cNvSpPr/>
          <p:nvPr/>
        </p:nvSpPr>
        <p:spPr>
          <a:xfrm>
            <a:off x="76200" y="228600"/>
            <a:ext cx="8001000" cy="1569660"/>
          </a:xfrm>
          <a:prstGeom prst="rect">
            <a:avLst/>
          </a:prstGeom>
        </p:spPr>
        <p:txBody>
          <a:bodyPr wrap="square">
            <a:spAutoFit/>
          </a:bodyPr>
          <a:lstStyle/>
          <a:p>
            <a:pPr marL="465138" indent="-465138">
              <a:defRPr/>
            </a:pPr>
            <a:r>
              <a:rPr lang="en-US" sz="4800" dirty="0">
                <a:solidFill>
                  <a:schemeClr val="accent2">
                    <a:lumMod val="75000"/>
                  </a:schemeClr>
                </a:solidFill>
                <a:effectLst>
                  <a:outerShdw blurRad="38100" dist="38100" dir="2700000" algn="tl">
                    <a:srgbClr val="000000">
                      <a:alpha val="43137"/>
                    </a:srgbClr>
                  </a:outerShdw>
                </a:effectLst>
                <a:latin typeface="+mj-lt"/>
              </a:rPr>
              <a:t>How are STEM Labs Integrated into the School?</a:t>
            </a:r>
          </a:p>
        </p:txBody>
      </p:sp>
    </p:spTree>
    <p:extLst>
      <p:ext uri="{BB962C8B-B14F-4D97-AF65-F5344CB8AC3E}">
        <p14:creationId xmlns:p14="http://schemas.microsoft.com/office/powerpoint/2010/main" val="3432952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971799" cy="44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99271"/>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service.columbia.k12.mo.us/benton/files/2011/09/DSCN15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039"/>
          <a:stretch/>
        </p:blipFill>
        <p:spPr bwMode="auto">
          <a:xfrm>
            <a:off x="3124200" y="-1"/>
            <a:ext cx="6019800" cy="33828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akered.org/files/2013/02/Digital-harbor-Foundation-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1691" y="3649969"/>
            <a:ext cx="4842309" cy="320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33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838200"/>
          </a:xfrm>
        </p:spPr>
        <p:txBody>
          <a:bodyPr/>
          <a:lstStyle/>
          <a:p>
            <a:r>
              <a:rPr lang="en-US" sz="6000" dirty="0">
                <a:effectLst>
                  <a:outerShdw blurRad="38100" dist="38100" dir="2700000" algn="tl">
                    <a:srgbClr val="000000">
                      <a:alpha val="43137"/>
                    </a:srgbClr>
                  </a:outerShdw>
                </a:effectLst>
              </a:rPr>
              <a:t>Common Fear/Barriers</a:t>
            </a:r>
          </a:p>
        </p:txBody>
      </p:sp>
      <p:sp>
        <p:nvSpPr>
          <p:cNvPr id="3" name="Content Placeholder 2"/>
          <p:cNvSpPr>
            <a:spLocks noGrp="1"/>
          </p:cNvSpPr>
          <p:nvPr>
            <p:ph sz="half" idx="1"/>
          </p:nvPr>
        </p:nvSpPr>
        <p:spPr>
          <a:xfrm>
            <a:off x="609600" y="1219200"/>
            <a:ext cx="8001000" cy="3048000"/>
          </a:xfrm>
        </p:spPr>
        <p:txBody>
          <a:bodyPr/>
          <a:lstStyle/>
          <a:p>
            <a:r>
              <a:rPr lang="en-US" dirty="0">
                <a:solidFill>
                  <a:schemeClr val="tx2"/>
                </a:solidFill>
                <a:effectLst>
                  <a:outerShdw blurRad="38100" dist="38100" dir="2700000" algn="tl">
                    <a:srgbClr val="000000">
                      <a:alpha val="43137"/>
                    </a:srgbClr>
                  </a:outerShdw>
                </a:effectLst>
              </a:rPr>
              <a:t>I don’t have a background in engineering, how can I teach this?</a:t>
            </a:r>
          </a:p>
          <a:p>
            <a:r>
              <a:rPr lang="en-US" dirty="0">
                <a:solidFill>
                  <a:schemeClr val="tx2"/>
                </a:solidFill>
                <a:effectLst>
                  <a:outerShdw blurRad="38100" dist="38100" dir="2700000" algn="tl">
                    <a:srgbClr val="000000">
                      <a:alpha val="43137"/>
                    </a:srgbClr>
                  </a:outerShdw>
                </a:effectLst>
              </a:rPr>
              <a:t>What if the students ask a question that I can’t answer?</a:t>
            </a:r>
          </a:p>
          <a:p>
            <a:r>
              <a:rPr lang="en-US" dirty="0">
                <a:solidFill>
                  <a:schemeClr val="tx2"/>
                </a:solidFill>
                <a:effectLst>
                  <a:outerShdw blurRad="38100" dist="38100" dir="2700000" algn="tl">
                    <a:srgbClr val="000000">
                      <a:alpha val="43137"/>
                    </a:srgbClr>
                  </a:outerShdw>
                </a:effectLst>
              </a:rPr>
              <a:t>All of the students will be working on multiple problems simultaneously, how can I manage that?</a:t>
            </a:r>
          </a:p>
          <a:p>
            <a:r>
              <a:rPr lang="en-US" dirty="0">
                <a:solidFill>
                  <a:schemeClr val="tx2"/>
                </a:solidFill>
                <a:effectLst>
                  <a:outerShdw blurRad="38100" dist="38100" dir="2700000" algn="tl">
                    <a:srgbClr val="000000">
                      <a:alpha val="43137"/>
                    </a:srgbClr>
                  </a:outerShdw>
                </a:effectLst>
              </a:rPr>
              <a:t>I am afraid to let the students use the tools because of safety concerns!</a:t>
            </a:r>
          </a:p>
          <a:p>
            <a:r>
              <a:rPr lang="en-US" dirty="0">
                <a:solidFill>
                  <a:schemeClr val="tx2"/>
                </a:solidFill>
                <a:effectLst>
                  <a:outerShdw blurRad="38100" dist="38100" dir="2700000" algn="tl">
                    <a:srgbClr val="000000">
                      <a:alpha val="43137"/>
                    </a:srgbClr>
                  </a:outerShdw>
                </a:effectLst>
              </a:rPr>
              <a:t>I don’t have any space in my curriculum for one more thing!</a:t>
            </a:r>
          </a:p>
          <a:p>
            <a:pPr marL="0" indent="0">
              <a:buNone/>
            </a:pPr>
            <a:endParaRPr lang="en-US" dirty="0">
              <a:solidFill>
                <a:schemeClr val="tx1"/>
              </a:solidFill>
              <a:effectLst>
                <a:outerShdw blurRad="38100" dist="38100" dir="2700000" algn="tl">
                  <a:srgbClr val="000000">
                    <a:alpha val="43137"/>
                  </a:srgbClr>
                </a:outerShdw>
              </a:effectLst>
            </a:endParaRPr>
          </a:p>
          <a:p>
            <a:pPr marL="0" indent="0">
              <a:buNone/>
            </a:pPr>
            <a:endParaRPr lang="en-US" sz="1800" dirty="0"/>
          </a:p>
        </p:txBody>
      </p:sp>
    </p:spTree>
    <p:extLst>
      <p:ext uri="{BB962C8B-B14F-4D97-AF65-F5344CB8AC3E}">
        <p14:creationId xmlns:p14="http://schemas.microsoft.com/office/powerpoint/2010/main" val="521771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838200"/>
          </a:xfrm>
        </p:spPr>
        <p:txBody>
          <a:bodyPr/>
          <a:lstStyle/>
          <a:p>
            <a:r>
              <a:rPr lang="en-US" sz="6000" dirty="0">
                <a:effectLst>
                  <a:outerShdw blurRad="38100" dist="38100" dir="2700000" algn="tl">
                    <a:srgbClr val="000000">
                      <a:alpha val="43137"/>
                    </a:srgbClr>
                  </a:outerShdw>
                </a:effectLst>
              </a:rPr>
              <a:t>Resources</a:t>
            </a:r>
          </a:p>
        </p:txBody>
      </p:sp>
      <p:sp>
        <p:nvSpPr>
          <p:cNvPr id="3" name="Content Placeholder 2"/>
          <p:cNvSpPr>
            <a:spLocks noGrp="1"/>
          </p:cNvSpPr>
          <p:nvPr>
            <p:ph sz="half" idx="1"/>
          </p:nvPr>
        </p:nvSpPr>
        <p:spPr>
          <a:xfrm>
            <a:off x="304800" y="1219200"/>
            <a:ext cx="8610600" cy="3048000"/>
          </a:xfrm>
        </p:spPr>
        <p:txBody>
          <a:bodyPr/>
          <a:lstStyle/>
          <a:p>
            <a:r>
              <a:rPr lang="en-US" dirty="0" err="1">
                <a:solidFill>
                  <a:schemeClr val="tx1"/>
                </a:solidFill>
                <a:effectLst>
                  <a:outerShdw blurRad="38100" dist="38100" dir="2700000" algn="tl">
                    <a:srgbClr val="000000">
                      <a:alpha val="43137"/>
                    </a:srgbClr>
                  </a:outerShdw>
                </a:effectLst>
              </a:rPr>
              <a:t>Howtoons</a:t>
            </a:r>
            <a:r>
              <a:rPr lang="en-US" dirty="0">
                <a:solidFill>
                  <a:schemeClr val="tx1"/>
                </a:solidFill>
                <a:effectLst>
                  <a:outerShdw blurRad="38100" dist="38100" dir="2700000" algn="tl">
                    <a:srgbClr val="000000">
                      <a:alpha val="43137"/>
                    </a:srgbClr>
                  </a:outerShdw>
                </a:effectLst>
              </a:rPr>
              <a:t>: mini-motor, </a:t>
            </a:r>
            <a:r>
              <a:rPr lang="en-US" dirty="0" err="1">
                <a:solidFill>
                  <a:schemeClr val="tx1"/>
                </a:solidFill>
                <a:effectLst>
                  <a:outerShdw blurRad="38100" dist="38100" dir="2700000" algn="tl">
                    <a:srgbClr val="000000">
                      <a:alpha val="43137"/>
                    </a:srgbClr>
                  </a:outerShdw>
                </a:effectLst>
              </a:rPr>
              <a:t>Frankenmouse</a:t>
            </a:r>
            <a:r>
              <a:rPr lang="en-US" dirty="0">
                <a:solidFill>
                  <a:schemeClr val="tx1"/>
                </a:solidFill>
                <a:effectLst>
                  <a:outerShdw blurRad="38100" dist="38100" dir="2700000" algn="tl">
                    <a:srgbClr val="000000">
                      <a:alpha val="43137"/>
                    </a:srgbClr>
                  </a:outerShdw>
                </a:effectLst>
              </a:rPr>
              <a:t>, nocturnal robot, turkey baster flute, speaker cup, cigar box guitar, marshmallows launcher, blimp, </a:t>
            </a:r>
            <a:r>
              <a:rPr lang="en-US" dirty="0" err="1">
                <a:solidFill>
                  <a:schemeClr val="tx1"/>
                </a:solidFill>
                <a:effectLst>
                  <a:outerShdw blurRad="38100" dist="38100" dir="2700000" algn="tl">
                    <a:srgbClr val="000000">
                      <a:alpha val="43137"/>
                    </a:srgbClr>
                  </a:outerShdw>
                </a:effectLst>
              </a:rPr>
              <a:t>ornithopter</a:t>
            </a:r>
            <a:r>
              <a:rPr lang="en-US" dirty="0">
                <a:solidFill>
                  <a:schemeClr val="tx1"/>
                </a:solidFill>
                <a:effectLst>
                  <a:outerShdw blurRad="38100" dist="38100" dir="2700000" algn="tl">
                    <a:srgbClr val="000000">
                      <a:alpha val="43137"/>
                    </a:srgbClr>
                  </a:outerShdw>
                </a:effectLst>
              </a:rPr>
              <a:t>, homemade strobe, light bending, tower, ice cream </a:t>
            </a:r>
            <a:r>
              <a:rPr lang="en-US" dirty="0">
                <a:solidFill>
                  <a:schemeClr val="tx1"/>
                </a:solidFill>
                <a:effectLst>
                  <a:outerShdw blurRad="38100" dist="38100" dir="2700000" algn="tl">
                    <a:srgbClr val="000000">
                      <a:alpha val="43137"/>
                    </a:srgbClr>
                  </a:outerShdw>
                </a:effectLst>
                <a:hlinkClick r:id="rId2"/>
              </a:rPr>
              <a:t>http://www.instructables.com/group/howtoons/</a:t>
            </a:r>
            <a:endParaRPr lang="en-US" dirty="0">
              <a:solidFill>
                <a:schemeClr val="tx1"/>
              </a:solidFill>
              <a:effectLst>
                <a:outerShdw blurRad="38100" dist="38100" dir="2700000" algn="tl">
                  <a:srgbClr val="000000">
                    <a:alpha val="43137"/>
                  </a:srgbClr>
                </a:outerShdw>
              </a:effectLst>
            </a:endParaRPr>
          </a:p>
          <a:p>
            <a:r>
              <a:rPr lang="en-US" dirty="0">
                <a:solidFill>
                  <a:schemeClr val="tx1"/>
                </a:solidFill>
                <a:effectLst>
                  <a:outerShdw blurRad="38100" dist="38100" dir="2700000" algn="tl">
                    <a:srgbClr val="000000">
                      <a:alpha val="43137"/>
                    </a:srgbClr>
                  </a:outerShdw>
                </a:effectLst>
              </a:rPr>
              <a:t>Make Magazine: </a:t>
            </a:r>
            <a:r>
              <a:rPr lang="en-US" dirty="0">
                <a:solidFill>
                  <a:schemeClr val="tx1"/>
                </a:solidFill>
                <a:effectLst>
                  <a:outerShdw blurRad="38100" dist="38100" dir="2700000" algn="tl">
                    <a:srgbClr val="000000">
                      <a:alpha val="43137"/>
                    </a:srgbClr>
                  </a:outerShdw>
                </a:effectLst>
                <a:hlinkClick r:id="rId3"/>
              </a:rPr>
              <a:t>http://makezine.com/</a:t>
            </a:r>
            <a:r>
              <a:rPr lang="en-US" dirty="0">
                <a:solidFill>
                  <a:schemeClr val="tx1"/>
                </a:solidFill>
                <a:effectLst>
                  <a:outerShdw blurRad="38100" dist="38100" dir="2700000" algn="tl">
                    <a:srgbClr val="000000">
                      <a:alpha val="43137"/>
                    </a:srgbClr>
                  </a:outerShdw>
                </a:effectLst>
              </a:rPr>
              <a:t> </a:t>
            </a:r>
          </a:p>
          <a:p>
            <a:r>
              <a:rPr lang="en-US" dirty="0">
                <a:solidFill>
                  <a:schemeClr val="tx1"/>
                </a:solidFill>
                <a:effectLst>
                  <a:outerShdw blurRad="38100" dist="38100" dir="2700000" algn="tl">
                    <a:srgbClr val="000000">
                      <a:alpha val="43137"/>
                    </a:srgbClr>
                  </a:outerShdw>
                </a:effectLst>
              </a:rPr>
              <a:t>Exploratorium Tinkering Studio: </a:t>
            </a:r>
            <a:r>
              <a:rPr lang="en-US" dirty="0">
                <a:solidFill>
                  <a:schemeClr val="tx1"/>
                </a:solidFill>
                <a:effectLst>
                  <a:outerShdw blurRad="38100" dist="38100" dir="2700000" algn="tl">
                    <a:srgbClr val="000000">
                      <a:alpha val="43137"/>
                    </a:srgbClr>
                  </a:outerShdw>
                </a:effectLst>
                <a:hlinkClick r:id="rId4"/>
              </a:rPr>
              <a:t>http://tinkering.exploratorium.edu/</a:t>
            </a:r>
            <a:endParaRPr lang="en-US" dirty="0">
              <a:solidFill>
                <a:schemeClr val="tx1"/>
              </a:solidFill>
              <a:effectLst>
                <a:outerShdw blurRad="38100" dist="38100" dir="2700000" algn="tl">
                  <a:srgbClr val="000000">
                    <a:alpha val="43137"/>
                  </a:srgbClr>
                </a:outerShdw>
              </a:effectLst>
            </a:endParaRPr>
          </a:p>
          <a:p>
            <a:r>
              <a:rPr lang="en-US" dirty="0">
                <a:solidFill>
                  <a:schemeClr val="tx1"/>
                </a:solidFill>
                <a:effectLst>
                  <a:outerShdw blurRad="38100" dist="38100" dir="2700000" algn="tl">
                    <a:srgbClr val="000000">
                      <a:alpha val="43137"/>
                    </a:srgbClr>
                  </a:outerShdw>
                </a:effectLst>
              </a:rPr>
              <a:t>Children’s Engineering: </a:t>
            </a:r>
            <a:r>
              <a:rPr lang="en-US" dirty="0">
                <a:solidFill>
                  <a:schemeClr val="tx1"/>
                </a:solidFill>
                <a:effectLst>
                  <a:outerShdw blurRad="38100" dist="38100" dir="2700000" algn="tl">
                    <a:srgbClr val="000000">
                      <a:alpha val="43137"/>
                    </a:srgbClr>
                  </a:outerShdw>
                </a:effectLst>
                <a:hlinkClick r:id="rId5"/>
              </a:rPr>
              <a:t>http://www.childrensengineering.com</a:t>
            </a:r>
            <a:endParaRPr lang="en-US" dirty="0">
              <a:solidFill>
                <a:schemeClr val="tx1"/>
              </a:solidFill>
              <a:effectLst>
                <a:outerShdw blurRad="38100" dist="38100" dir="2700000" algn="tl">
                  <a:srgbClr val="000000">
                    <a:alpha val="43137"/>
                  </a:srgbClr>
                </a:outerShdw>
              </a:effectLst>
            </a:endParaRPr>
          </a:p>
          <a:p>
            <a:r>
              <a:rPr lang="en-US" dirty="0">
                <a:solidFill>
                  <a:schemeClr val="tx1"/>
                </a:solidFill>
                <a:effectLst>
                  <a:outerShdw blurRad="38100" dist="38100" dir="2700000" algn="tl">
                    <a:srgbClr val="000000">
                      <a:alpha val="43137"/>
                    </a:srgbClr>
                  </a:outerShdw>
                </a:effectLst>
              </a:rPr>
              <a:t>City Technology: </a:t>
            </a:r>
            <a:r>
              <a:rPr lang="en-US" dirty="0">
                <a:solidFill>
                  <a:schemeClr val="tx1"/>
                </a:solidFill>
                <a:effectLst>
                  <a:outerShdw blurRad="38100" dist="38100" dir="2700000" algn="tl">
                    <a:srgbClr val="000000">
                      <a:alpha val="43137"/>
                    </a:srgbClr>
                  </a:outerShdw>
                </a:effectLst>
                <a:hlinkClick r:id="rId6"/>
              </a:rPr>
              <a:t>http://www.citytechnology.org/</a:t>
            </a:r>
            <a:endParaRPr lang="en-US" dirty="0">
              <a:solidFill>
                <a:schemeClr val="tx1"/>
              </a:solidFill>
              <a:effectLst>
                <a:outerShdw blurRad="38100" dist="38100" dir="2700000" algn="tl">
                  <a:srgbClr val="000000">
                    <a:alpha val="43137"/>
                  </a:srgbClr>
                </a:outerShdw>
              </a:effectLst>
            </a:endParaRPr>
          </a:p>
          <a:p>
            <a:pPr marL="0" indent="0">
              <a:buNone/>
            </a:pPr>
            <a:endParaRPr lang="en-US" dirty="0">
              <a:solidFill>
                <a:schemeClr val="tx1"/>
              </a:solidFill>
              <a:effectLst>
                <a:outerShdw blurRad="38100" dist="38100" dir="2700000" algn="tl">
                  <a:srgbClr val="000000">
                    <a:alpha val="43137"/>
                  </a:srgbClr>
                </a:outerShdw>
              </a:effectLst>
            </a:endParaRPr>
          </a:p>
          <a:p>
            <a:pPr marL="0" indent="0">
              <a:buNone/>
            </a:pPr>
            <a:endParaRPr lang="en-US" dirty="0">
              <a:solidFill>
                <a:schemeClr val="tx1"/>
              </a:solidFill>
              <a:effectLst>
                <a:outerShdw blurRad="38100" dist="38100" dir="2700000" algn="tl">
                  <a:srgbClr val="000000">
                    <a:alpha val="43137"/>
                  </a:srgbClr>
                </a:outerShdw>
              </a:effectLst>
            </a:endParaRPr>
          </a:p>
          <a:p>
            <a:pPr marL="0" indent="0">
              <a:buNone/>
            </a:pPr>
            <a:endParaRPr lang="en-US" sz="1800" dirty="0"/>
          </a:p>
        </p:txBody>
      </p:sp>
    </p:spTree>
    <p:extLst>
      <p:ext uri="{BB962C8B-B14F-4D97-AF65-F5344CB8AC3E}">
        <p14:creationId xmlns:p14="http://schemas.microsoft.com/office/powerpoint/2010/main" val="3245308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 y="5943600"/>
            <a:ext cx="8229600" cy="838200"/>
          </a:xfrm>
        </p:spPr>
        <p:txBody>
          <a:bodyPr/>
          <a:lstStyle/>
          <a:p>
            <a:r>
              <a:rPr lang="en-US" dirty="0">
                <a:effectLst>
                  <a:outerShdw blurRad="38100" dist="38100" dir="2700000" algn="tl">
                    <a:srgbClr val="000000">
                      <a:alpha val="43137"/>
                    </a:srgbClr>
                  </a:outerShdw>
                </a:effectLst>
              </a:rPr>
              <a:t>WHAT DO STEM LABS OFFER?</a:t>
            </a:r>
          </a:p>
        </p:txBody>
      </p:sp>
      <p:sp>
        <p:nvSpPr>
          <p:cNvPr id="5" name="Rectangle 3"/>
          <p:cNvSpPr txBox="1">
            <a:spLocks noChangeArrowheads="1"/>
          </p:cNvSpPr>
          <p:nvPr/>
        </p:nvSpPr>
        <p:spPr>
          <a:xfrm>
            <a:off x="228600" y="304800"/>
            <a:ext cx="8686800" cy="281940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457200" indent="-457200">
              <a:buFont typeface="Arial" pitchFamily="34" charset="0"/>
              <a:buChar char="•"/>
            </a:pPr>
            <a:r>
              <a:rPr lang="en-US" sz="2800" dirty="0">
                <a:solidFill>
                  <a:schemeClr val="tx1"/>
                </a:solidFill>
                <a:effectLst>
                  <a:outerShdw blurRad="38100" dist="38100" dir="2700000" algn="tl">
                    <a:srgbClr val="000000">
                      <a:alpha val="43137"/>
                    </a:srgbClr>
                  </a:outerShdw>
                </a:effectLst>
              </a:rPr>
              <a:t>It is important to remember that the greatest learning often takes place from the ideas that might fall short of the stated goal. </a:t>
            </a:r>
          </a:p>
          <a:p>
            <a:pPr marL="857250" lvl="1" indent="-457200">
              <a:buFont typeface="Arial" pitchFamily="34" charset="0"/>
              <a:buChar char="•"/>
            </a:pPr>
            <a:r>
              <a:rPr lang="en-US" sz="2400" dirty="0">
                <a:effectLst>
                  <a:outerShdw blurRad="38100" dist="38100" dir="2700000" algn="tl">
                    <a:srgbClr val="000000">
                      <a:alpha val="43137"/>
                    </a:srgbClr>
                  </a:outerShdw>
                </a:effectLst>
                <a:latin typeface="+mn-lt"/>
              </a:rPr>
              <a:t>Mistakes can provide great learning opportunities</a:t>
            </a:r>
            <a:endParaRPr lang="en-US" sz="2400" dirty="0">
              <a:solidFill>
                <a:schemeClr val="tx1"/>
              </a:solidFill>
              <a:effectLst>
                <a:outerShdw blurRad="38100" dist="38100" dir="2700000" algn="tl">
                  <a:srgbClr val="000000">
                    <a:alpha val="43137"/>
                  </a:srgbClr>
                </a:outerShdw>
              </a:effectLst>
              <a:latin typeface="+mn-lt"/>
            </a:endParaRPr>
          </a:p>
          <a:p>
            <a:pPr marL="457200" indent="-457200">
              <a:buFont typeface="Arial" pitchFamily="34" charset="0"/>
              <a:buChar char="•"/>
            </a:pPr>
            <a:r>
              <a:rPr lang="en-US" sz="2800" dirty="0">
                <a:solidFill>
                  <a:schemeClr val="tx1"/>
                </a:solidFill>
                <a:effectLst>
                  <a:outerShdw blurRad="38100" dist="38100" dir="2700000" algn="tl">
                    <a:srgbClr val="000000">
                      <a:alpha val="43137"/>
                    </a:srgbClr>
                  </a:outerShdw>
                </a:effectLst>
              </a:rPr>
              <a:t>Most Important: Teachers/students learn that there is no such thing as “one correct answer” </a:t>
            </a:r>
          </a:p>
        </p:txBody>
      </p:sp>
    </p:spTree>
    <p:extLst>
      <p:ext uri="{BB962C8B-B14F-4D97-AF65-F5344CB8AC3E}">
        <p14:creationId xmlns:p14="http://schemas.microsoft.com/office/powerpoint/2010/main" val="264126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76200"/>
            <a:ext cx="8229600" cy="838200"/>
          </a:xfrm>
        </p:spPr>
        <p:txBody>
          <a:bodyPr/>
          <a:lstStyle/>
          <a:p>
            <a:r>
              <a:rPr lang="en-US" sz="4400" dirty="0">
                <a:effectLst>
                  <a:outerShdw blurRad="38100" dist="38100" dir="2700000" algn="tl">
                    <a:srgbClr val="000000">
                      <a:alpha val="43137"/>
                    </a:srgbClr>
                  </a:outerShdw>
                </a:effectLst>
              </a:rPr>
              <a:t>SKILLS DEVELOPED IN A STEM LAB</a:t>
            </a:r>
          </a:p>
        </p:txBody>
      </p:sp>
      <p:sp>
        <p:nvSpPr>
          <p:cNvPr id="5" name="Text Placeholder 2"/>
          <p:cNvSpPr txBox="1">
            <a:spLocks/>
          </p:cNvSpPr>
          <p:nvPr/>
        </p:nvSpPr>
        <p:spPr bwMode="auto">
          <a:xfrm>
            <a:off x="304800" y="1219200"/>
            <a:ext cx="4040188" cy="639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800" kern="0" dirty="0">
                <a:solidFill>
                  <a:schemeClr val="tx2"/>
                </a:solidFill>
                <a:effectLst>
                  <a:outerShdw blurRad="38100" dist="38100" dir="2700000" algn="tl">
                    <a:srgbClr val="000000">
                      <a:alpha val="43137"/>
                    </a:srgbClr>
                  </a:outerShdw>
                </a:effectLst>
              </a:rPr>
              <a:t>Generalizable Skills</a:t>
            </a:r>
          </a:p>
        </p:txBody>
      </p:sp>
      <p:sp>
        <p:nvSpPr>
          <p:cNvPr id="6" name="Content Placeholder 3"/>
          <p:cNvSpPr>
            <a:spLocks noGrp="1"/>
          </p:cNvSpPr>
          <p:nvPr>
            <p:ph sz="half" idx="4294967295"/>
          </p:nvPr>
        </p:nvSpPr>
        <p:spPr>
          <a:xfrm>
            <a:off x="457200" y="1763712"/>
            <a:ext cx="4040188" cy="3951288"/>
          </a:xfrm>
          <a:prstGeom prst="rect">
            <a:avLst/>
          </a:prstGeom>
        </p:spPr>
        <p:txBody>
          <a:bodyPr>
            <a:noAutofit/>
          </a:bodyPr>
          <a:lstStyle/>
          <a:p>
            <a:r>
              <a:rPr lang="en-US" sz="2600" dirty="0">
                <a:solidFill>
                  <a:schemeClr val="tx2"/>
                </a:solidFill>
                <a:effectLst>
                  <a:outerShdw blurRad="38100" dist="38100" dir="2700000" algn="tl">
                    <a:srgbClr val="000000">
                      <a:alpha val="43137"/>
                    </a:srgbClr>
                  </a:outerShdw>
                </a:effectLst>
              </a:rPr>
              <a:t>Measuring</a:t>
            </a:r>
          </a:p>
          <a:p>
            <a:r>
              <a:rPr lang="en-US" sz="2600" dirty="0">
                <a:solidFill>
                  <a:schemeClr val="tx2"/>
                </a:solidFill>
                <a:effectLst>
                  <a:outerShdw blurRad="38100" dist="38100" dir="2700000" algn="tl">
                    <a:srgbClr val="000000">
                      <a:alpha val="43137"/>
                    </a:srgbClr>
                  </a:outerShdw>
                </a:effectLst>
              </a:rPr>
              <a:t>Safety</a:t>
            </a:r>
          </a:p>
          <a:p>
            <a:r>
              <a:rPr lang="en-US" sz="2600" dirty="0">
                <a:solidFill>
                  <a:schemeClr val="tx2"/>
                </a:solidFill>
                <a:effectLst>
                  <a:outerShdw blurRad="38100" dist="38100" dir="2700000" algn="tl">
                    <a:srgbClr val="000000">
                      <a:alpha val="43137"/>
                    </a:srgbClr>
                  </a:outerShdw>
                </a:effectLst>
              </a:rPr>
              <a:t>Tool usage</a:t>
            </a:r>
          </a:p>
          <a:p>
            <a:r>
              <a:rPr lang="en-US" sz="2600" dirty="0">
                <a:solidFill>
                  <a:schemeClr val="tx2"/>
                </a:solidFill>
                <a:effectLst>
                  <a:outerShdw blurRad="38100" dist="38100" dir="2700000" algn="tl">
                    <a:srgbClr val="000000">
                      <a:alpha val="43137"/>
                    </a:srgbClr>
                  </a:outerShdw>
                </a:effectLst>
              </a:rPr>
              <a:t>Troubleshooting</a:t>
            </a:r>
          </a:p>
          <a:p>
            <a:r>
              <a:rPr lang="en-US" sz="2600" dirty="0">
                <a:solidFill>
                  <a:schemeClr val="tx2"/>
                </a:solidFill>
                <a:effectLst>
                  <a:outerShdw blurRad="38100" dist="38100" dir="2700000" algn="tl">
                    <a:srgbClr val="000000">
                      <a:alpha val="43137"/>
                    </a:srgbClr>
                  </a:outerShdw>
                </a:effectLst>
              </a:rPr>
              <a:t>Reverse engineering</a:t>
            </a:r>
          </a:p>
          <a:p>
            <a:r>
              <a:rPr lang="en-US" sz="2600" dirty="0">
                <a:solidFill>
                  <a:schemeClr val="tx2"/>
                </a:solidFill>
                <a:effectLst>
                  <a:outerShdw blurRad="38100" dist="38100" dir="2700000" algn="tl">
                    <a:srgbClr val="000000">
                      <a:alpha val="43137"/>
                    </a:srgbClr>
                  </a:outerShdw>
                </a:effectLst>
              </a:rPr>
              <a:t>Choosing the right tool</a:t>
            </a:r>
          </a:p>
          <a:p>
            <a:r>
              <a:rPr lang="en-US" sz="2600" dirty="0">
                <a:solidFill>
                  <a:schemeClr val="tx2"/>
                </a:solidFill>
                <a:effectLst>
                  <a:outerShdw blurRad="38100" dist="38100" dir="2700000" algn="tl">
                    <a:srgbClr val="000000">
                      <a:alpha val="43137"/>
                    </a:srgbClr>
                  </a:outerShdw>
                </a:effectLst>
              </a:rPr>
              <a:t>Testing</a:t>
            </a:r>
          </a:p>
          <a:p>
            <a:r>
              <a:rPr lang="en-US" sz="2600" dirty="0">
                <a:solidFill>
                  <a:schemeClr val="tx2"/>
                </a:solidFill>
                <a:effectLst>
                  <a:outerShdw blurRad="38100" dist="38100" dir="2700000" algn="tl">
                    <a:srgbClr val="000000">
                      <a:alpha val="43137"/>
                    </a:srgbClr>
                  </a:outerShdw>
                </a:effectLst>
              </a:rPr>
              <a:t>Using instruments</a:t>
            </a:r>
          </a:p>
          <a:p>
            <a:r>
              <a:rPr lang="en-US" sz="2600" dirty="0">
                <a:solidFill>
                  <a:schemeClr val="tx2"/>
                </a:solidFill>
                <a:effectLst>
                  <a:outerShdw blurRad="38100" dist="38100" dir="2700000" algn="tl">
                    <a:srgbClr val="000000">
                      <a:alpha val="43137"/>
                    </a:srgbClr>
                  </a:outerShdw>
                </a:effectLst>
              </a:rPr>
              <a:t>Programming</a:t>
            </a:r>
          </a:p>
          <a:p>
            <a:r>
              <a:rPr lang="en-US" sz="2600" dirty="0">
                <a:solidFill>
                  <a:schemeClr val="tx2"/>
                </a:solidFill>
                <a:effectLst>
                  <a:outerShdw blurRad="38100" dist="38100" dir="2700000" algn="tl">
                    <a:srgbClr val="000000">
                      <a:alpha val="43137"/>
                    </a:srgbClr>
                  </a:outerShdw>
                </a:effectLst>
              </a:rPr>
              <a:t>Reading schematics</a:t>
            </a:r>
          </a:p>
        </p:txBody>
      </p:sp>
      <p:sp>
        <p:nvSpPr>
          <p:cNvPr id="8" name="Content Placeholder 5"/>
          <p:cNvSpPr>
            <a:spLocks noGrp="1"/>
          </p:cNvSpPr>
          <p:nvPr>
            <p:ph sz="quarter" idx="4294967295"/>
          </p:nvPr>
        </p:nvSpPr>
        <p:spPr>
          <a:xfrm>
            <a:off x="4648200" y="1828800"/>
            <a:ext cx="4041775" cy="3951288"/>
          </a:xfrm>
          <a:prstGeom prst="rect">
            <a:avLst/>
          </a:prstGeom>
        </p:spPr>
        <p:txBody>
          <a:bodyPr>
            <a:normAutofit fontScale="92500" lnSpcReduction="10000"/>
          </a:bodyPr>
          <a:lstStyle/>
          <a:p>
            <a:r>
              <a:rPr lang="en-US" sz="2800" dirty="0">
                <a:solidFill>
                  <a:schemeClr val="tx2"/>
                </a:solidFill>
                <a:effectLst>
                  <a:outerShdw blurRad="38100" dist="38100" dir="2700000" algn="tl">
                    <a:srgbClr val="000000">
                      <a:alpha val="43137"/>
                    </a:srgbClr>
                  </a:outerShdw>
                </a:effectLst>
              </a:rPr>
              <a:t>Sketching</a:t>
            </a:r>
          </a:p>
          <a:p>
            <a:r>
              <a:rPr lang="en-US" sz="2800" dirty="0">
                <a:solidFill>
                  <a:schemeClr val="tx2"/>
                </a:solidFill>
                <a:effectLst>
                  <a:outerShdw blurRad="38100" dist="38100" dir="2700000" algn="tl">
                    <a:srgbClr val="000000">
                      <a:alpha val="43137"/>
                    </a:srgbClr>
                  </a:outerShdw>
                </a:effectLst>
              </a:rPr>
              <a:t>Documentation</a:t>
            </a:r>
          </a:p>
          <a:p>
            <a:r>
              <a:rPr lang="en-US" sz="2800" dirty="0">
                <a:solidFill>
                  <a:schemeClr val="tx2"/>
                </a:solidFill>
                <a:effectLst>
                  <a:outerShdw blurRad="38100" dist="38100" dir="2700000" algn="tl">
                    <a:srgbClr val="000000">
                      <a:alpha val="43137"/>
                    </a:srgbClr>
                  </a:outerShdw>
                </a:effectLst>
              </a:rPr>
              <a:t>Following patterns</a:t>
            </a:r>
          </a:p>
          <a:p>
            <a:r>
              <a:rPr lang="en-US" sz="2800" dirty="0">
                <a:solidFill>
                  <a:schemeClr val="tx2"/>
                </a:solidFill>
                <a:effectLst>
                  <a:outerShdw blurRad="38100" dist="38100" dir="2700000" algn="tl">
                    <a:srgbClr val="000000">
                      <a:alpha val="43137"/>
                    </a:srgbClr>
                  </a:outerShdw>
                </a:effectLst>
              </a:rPr>
              <a:t>Research</a:t>
            </a:r>
          </a:p>
          <a:p>
            <a:r>
              <a:rPr lang="en-US" sz="2800" dirty="0">
                <a:solidFill>
                  <a:schemeClr val="tx2"/>
                </a:solidFill>
                <a:effectLst>
                  <a:outerShdw blurRad="38100" dist="38100" dir="2700000" algn="tl">
                    <a:srgbClr val="000000">
                      <a:alpha val="43137"/>
                    </a:srgbClr>
                  </a:outerShdw>
                </a:effectLst>
              </a:rPr>
              <a:t>Product assessment</a:t>
            </a:r>
          </a:p>
          <a:p>
            <a:r>
              <a:rPr lang="en-US" sz="2800" dirty="0">
                <a:solidFill>
                  <a:schemeClr val="tx2"/>
                </a:solidFill>
                <a:effectLst>
                  <a:outerShdw blurRad="38100" dist="38100" dir="2700000" algn="tl">
                    <a:srgbClr val="000000">
                      <a:alpha val="43137"/>
                    </a:srgbClr>
                  </a:outerShdw>
                </a:effectLst>
              </a:rPr>
              <a:t>Teamwork</a:t>
            </a:r>
          </a:p>
          <a:p>
            <a:r>
              <a:rPr lang="en-US" sz="2800" dirty="0">
                <a:solidFill>
                  <a:schemeClr val="tx2"/>
                </a:solidFill>
                <a:effectLst>
                  <a:outerShdw blurRad="38100" dist="38100" dir="2700000" algn="tl">
                    <a:srgbClr val="000000">
                      <a:alpha val="43137"/>
                    </a:srgbClr>
                  </a:outerShdw>
                </a:effectLst>
              </a:rPr>
              <a:t>Observation</a:t>
            </a:r>
          </a:p>
          <a:p>
            <a:r>
              <a:rPr lang="en-US" sz="2800" dirty="0">
                <a:solidFill>
                  <a:schemeClr val="tx2"/>
                </a:solidFill>
                <a:effectLst>
                  <a:outerShdw blurRad="38100" dist="38100" dir="2700000" algn="tl">
                    <a:srgbClr val="000000">
                      <a:alpha val="43137"/>
                    </a:srgbClr>
                  </a:outerShdw>
                </a:effectLst>
              </a:rPr>
              <a:t>How machines work</a:t>
            </a:r>
          </a:p>
          <a:p>
            <a:r>
              <a:rPr lang="en-US" sz="2800" dirty="0">
                <a:solidFill>
                  <a:schemeClr val="tx2"/>
                </a:solidFill>
                <a:effectLst>
                  <a:outerShdw blurRad="38100" dist="38100" dir="2700000" algn="tl">
                    <a:srgbClr val="000000">
                      <a:alpha val="43137"/>
                    </a:srgbClr>
                  </a:outerShdw>
                </a:effectLst>
              </a:rPr>
              <a:t>Presentation skills</a:t>
            </a:r>
          </a:p>
          <a:p>
            <a:endParaRPr lang="en-US" sz="2800" dirty="0">
              <a:solidFill>
                <a:schemeClr val="tx2"/>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1981200"/>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accent2">
                    <a:lumMod val="75000"/>
                  </a:schemeClr>
                </a:solidFill>
                <a:latin typeface="+mj-lt"/>
                <a:ea typeface="+mj-ea"/>
                <a:cs typeface="+mj-cs"/>
              </a:defRPr>
            </a:lvl1pPr>
            <a:lvl2pPr algn="l" rtl="0" eaLnBrk="1" fontAlgn="base" hangingPunct="1">
              <a:spcBef>
                <a:spcPct val="0"/>
              </a:spcBef>
              <a:spcAft>
                <a:spcPct val="0"/>
              </a:spcAft>
              <a:defRPr sz="4000">
                <a:solidFill>
                  <a:srgbClr val="800000"/>
                </a:solidFill>
                <a:latin typeface="Impact" pitchFamily="34" charset="0"/>
              </a:defRPr>
            </a:lvl2pPr>
            <a:lvl3pPr algn="l" rtl="0" eaLnBrk="1" fontAlgn="base" hangingPunct="1">
              <a:spcBef>
                <a:spcPct val="0"/>
              </a:spcBef>
              <a:spcAft>
                <a:spcPct val="0"/>
              </a:spcAft>
              <a:defRPr sz="4000">
                <a:solidFill>
                  <a:srgbClr val="800000"/>
                </a:solidFill>
                <a:latin typeface="Impact" pitchFamily="34" charset="0"/>
              </a:defRPr>
            </a:lvl3pPr>
            <a:lvl4pPr algn="l" rtl="0" eaLnBrk="1" fontAlgn="base" hangingPunct="1">
              <a:spcBef>
                <a:spcPct val="0"/>
              </a:spcBef>
              <a:spcAft>
                <a:spcPct val="0"/>
              </a:spcAft>
              <a:defRPr sz="4000">
                <a:solidFill>
                  <a:srgbClr val="800000"/>
                </a:solidFill>
                <a:latin typeface="Impact" pitchFamily="34" charset="0"/>
              </a:defRPr>
            </a:lvl4pPr>
            <a:lvl5pPr algn="l" rtl="0" eaLnBrk="1" fontAlgn="base" hangingPunct="1">
              <a:spcBef>
                <a:spcPct val="0"/>
              </a:spcBef>
              <a:spcAft>
                <a:spcPct val="0"/>
              </a:spcAft>
              <a:defRPr sz="4000">
                <a:solidFill>
                  <a:srgbClr val="800000"/>
                </a:solidFill>
                <a:latin typeface="Impact" pitchFamily="34" charset="0"/>
              </a:defRPr>
            </a:lvl5pPr>
            <a:lvl6pPr marL="457200" algn="l" rtl="0" eaLnBrk="1" fontAlgn="base" hangingPunct="1">
              <a:spcBef>
                <a:spcPct val="0"/>
              </a:spcBef>
              <a:spcAft>
                <a:spcPct val="0"/>
              </a:spcAft>
              <a:defRPr sz="4000">
                <a:solidFill>
                  <a:srgbClr val="800000"/>
                </a:solidFill>
                <a:latin typeface="Impact" pitchFamily="34" charset="0"/>
              </a:defRPr>
            </a:lvl6pPr>
            <a:lvl7pPr marL="914400" algn="l" rtl="0" eaLnBrk="1" fontAlgn="base" hangingPunct="1">
              <a:spcBef>
                <a:spcPct val="0"/>
              </a:spcBef>
              <a:spcAft>
                <a:spcPct val="0"/>
              </a:spcAft>
              <a:defRPr sz="4000">
                <a:solidFill>
                  <a:srgbClr val="800000"/>
                </a:solidFill>
                <a:latin typeface="Impact" pitchFamily="34" charset="0"/>
              </a:defRPr>
            </a:lvl7pPr>
            <a:lvl8pPr marL="1371600" algn="l" rtl="0" eaLnBrk="1" fontAlgn="base" hangingPunct="1">
              <a:spcBef>
                <a:spcPct val="0"/>
              </a:spcBef>
              <a:spcAft>
                <a:spcPct val="0"/>
              </a:spcAft>
              <a:defRPr sz="4000">
                <a:solidFill>
                  <a:srgbClr val="800000"/>
                </a:solidFill>
                <a:latin typeface="Impact" pitchFamily="34" charset="0"/>
              </a:defRPr>
            </a:lvl8pPr>
            <a:lvl9pPr marL="1828800" algn="l" rtl="0" eaLnBrk="1" fontAlgn="base" hangingPunct="1">
              <a:spcBef>
                <a:spcPct val="0"/>
              </a:spcBef>
              <a:spcAft>
                <a:spcPct val="0"/>
              </a:spcAft>
              <a:defRPr sz="4000">
                <a:solidFill>
                  <a:srgbClr val="800000"/>
                </a:solidFill>
                <a:latin typeface="Impact" pitchFamily="34" charset="0"/>
              </a:defRPr>
            </a:lvl9pPr>
          </a:lstStyle>
          <a:p>
            <a:pPr algn="ctr"/>
            <a:r>
              <a:rPr lang="en-US" sz="6600" kern="0" dirty="0">
                <a:effectLst>
                  <a:outerShdw blurRad="38100" dist="38100" dir="2700000" algn="tl">
                    <a:srgbClr val="000000">
                      <a:alpha val="43137"/>
                    </a:srgbClr>
                  </a:outerShdw>
                </a:effectLst>
              </a:rPr>
              <a:t>If you can imagine it, </a:t>
            </a:r>
          </a:p>
          <a:p>
            <a:pPr algn="ctr"/>
            <a:r>
              <a:rPr lang="en-US" sz="6600" kern="0" dirty="0">
                <a:effectLst>
                  <a:outerShdw blurRad="38100" dist="38100" dir="2700000" algn="tl">
                    <a:srgbClr val="000000">
                      <a:alpha val="43137"/>
                    </a:srgbClr>
                  </a:outerShdw>
                </a:effectLst>
              </a:rPr>
              <a:t>you can make it!</a:t>
            </a:r>
          </a:p>
        </p:txBody>
      </p:sp>
      <p:sp>
        <p:nvSpPr>
          <p:cNvPr id="3" name="Subtitle 2"/>
          <p:cNvSpPr txBox="1">
            <a:spLocks/>
          </p:cNvSpPr>
          <p:nvPr/>
        </p:nvSpPr>
        <p:spPr bwMode="auto">
          <a:xfrm>
            <a:off x="762000" y="4038600"/>
            <a:ext cx="64008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4400" kern="0" dirty="0">
                <a:effectLst>
                  <a:outerShdw blurRad="38100" dist="38100" dir="2700000" algn="tl">
                    <a:srgbClr val="000000">
                      <a:alpha val="43137"/>
                    </a:srgbClr>
                  </a:outerShdw>
                </a:effectLst>
              </a:rPr>
              <a:t>So, let’s make a STEM Lab</a:t>
            </a:r>
          </a:p>
        </p:txBody>
      </p:sp>
    </p:spTree>
    <p:extLst>
      <p:ext uri="{BB962C8B-B14F-4D97-AF65-F5344CB8AC3E}">
        <p14:creationId xmlns:p14="http://schemas.microsoft.com/office/powerpoint/2010/main" val="192461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a:lstStyle>
            <a:lvl1pPr algn="l" rtl="0" eaLnBrk="1" fontAlgn="base" hangingPunct="1">
              <a:spcBef>
                <a:spcPct val="0"/>
              </a:spcBef>
              <a:spcAft>
                <a:spcPct val="0"/>
              </a:spcAft>
              <a:defRPr sz="4000">
                <a:solidFill>
                  <a:schemeClr val="accent2">
                    <a:lumMod val="75000"/>
                  </a:schemeClr>
                </a:solidFill>
                <a:latin typeface="+mj-lt"/>
                <a:ea typeface="+mj-ea"/>
                <a:cs typeface="+mj-cs"/>
              </a:defRPr>
            </a:lvl1pPr>
            <a:lvl2pPr algn="l" rtl="0" eaLnBrk="1" fontAlgn="base" hangingPunct="1">
              <a:spcBef>
                <a:spcPct val="0"/>
              </a:spcBef>
              <a:spcAft>
                <a:spcPct val="0"/>
              </a:spcAft>
              <a:defRPr sz="4000">
                <a:solidFill>
                  <a:srgbClr val="800000"/>
                </a:solidFill>
                <a:latin typeface="Impact" pitchFamily="34" charset="0"/>
              </a:defRPr>
            </a:lvl2pPr>
            <a:lvl3pPr algn="l" rtl="0" eaLnBrk="1" fontAlgn="base" hangingPunct="1">
              <a:spcBef>
                <a:spcPct val="0"/>
              </a:spcBef>
              <a:spcAft>
                <a:spcPct val="0"/>
              </a:spcAft>
              <a:defRPr sz="4000">
                <a:solidFill>
                  <a:srgbClr val="800000"/>
                </a:solidFill>
                <a:latin typeface="Impact" pitchFamily="34" charset="0"/>
              </a:defRPr>
            </a:lvl3pPr>
            <a:lvl4pPr algn="l" rtl="0" eaLnBrk="1" fontAlgn="base" hangingPunct="1">
              <a:spcBef>
                <a:spcPct val="0"/>
              </a:spcBef>
              <a:spcAft>
                <a:spcPct val="0"/>
              </a:spcAft>
              <a:defRPr sz="4000">
                <a:solidFill>
                  <a:srgbClr val="800000"/>
                </a:solidFill>
                <a:latin typeface="Impact" pitchFamily="34" charset="0"/>
              </a:defRPr>
            </a:lvl4pPr>
            <a:lvl5pPr algn="l" rtl="0" eaLnBrk="1" fontAlgn="base" hangingPunct="1">
              <a:spcBef>
                <a:spcPct val="0"/>
              </a:spcBef>
              <a:spcAft>
                <a:spcPct val="0"/>
              </a:spcAft>
              <a:defRPr sz="4000">
                <a:solidFill>
                  <a:srgbClr val="800000"/>
                </a:solidFill>
                <a:latin typeface="Impact" pitchFamily="34" charset="0"/>
              </a:defRPr>
            </a:lvl5pPr>
            <a:lvl6pPr marL="457200" algn="l" rtl="0" eaLnBrk="1" fontAlgn="base" hangingPunct="1">
              <a:spcBef>
                <a:spcPct val="0"/>
              </a:spcBef>
              <a:spcAft>
                <a:spcPct val="0"/>
              </a:spcAft>
              <a:defRPr sz="4000">
                <a:solidFill>
                  <a:srgbClr val="800000"/>
                </a:solidFill>
                <a:latin typeface="Impact" pitchFamily="34" charset="0"/>
              </a:defRPr>
            </a:lvl6pPr>
            <a:lvl7pPr marL="914400" algn="l" rtl="0" eaLnBrk="1" fontAlgn="base" hangingPunct="1">
              <a:spcBef>
                <a:spcPct val="0"/>
              </a:spcBef>
              <a:spcAft>
                <a:spcPct val="0"/>
              </a:spcAft>
              <a:defRPr sz="4000">
                <a:solidFill>
                  <a:srgbClr val="800000"/>
                </a:solidFill>
                <a:latin typeface="Impact" pitchFamily="34" charset="0"/>
              </a:defRPr>
            </a:lvl7pPr>
            <a:lvl8pPr marL="1371600" algn="l" rtl="0" eaLnBrk="1" fontAlgn="base" hangingPunct="1">
              <a:spcBef>
                <a:spcPct val="0"/>
              </a:spcBef>
              <a:spcAft>
                <a:spcPct val="0"/>
              </a:spcAft>
              <a:defRPr sz="4000">
                <a:solidFill>
                  <a:srgbClr val="800000"/>
                </a:solidFill>
                <a:latin typeface="Impact" pitchFamily="34" charset="0"/>
              </a:defRPr>
            </a:lvl8pPr>
            <a:lvl9pPr marL="1828800" algn="l" rtl="0" eaLnBrk="1" fontAlgn="base" hangingPunct="1">
              <a:spcBef>
                <a:spcPct val="0"/>
              </a:spcBef>
              <a:spcAft>
                <a:spcPct val="0"/>
              </a:spcAft>
              <a:defRPr sz="4000">
                <a:solidFill>
                  <a:srgbClr val="800000"/>
                </a:solidFill>
                <a:latin typeface="Impact" pitchFamily="34" charset="0"/>
              </a:defRPr>
            </a:lvl9pPr>
          </a:lstStyle>
          <a:p>
            <a:r>
              <a:rPr lang="en-US" sz="4400" kern="0" dirty="0">
                <a:effectLst>
                  <a:outerShdw blurRad="38100" dist="38100" dir="2700000" algn="tl">
                    <a:srgbClr val="000000">
                      <a:alpha val="43137"/>
                    </a:srgbClr>
                  </a:outerShdw>
                </a:effectLst>
              </a:rPr>
              <a:t>Rich Learning Environments</a:t>
            </a:r>
          </a:p>
        </p:txBody>
      </p:sp>
      <p:sp>
        <p:nvSpPr>
          <p:cNvPr id="5" name="Content Placeholder 2"/>
          <p:cNvSpPr txBox="1">
            <a:spLocks/>
          </p:cNvSpPr>
          <p:nvPr/>
        </p:nvSpPr>
        <p:spPr>
          <a:xfrm>
            <a:off x="228600" y="1447800"/>
            <a:ext cx="8229600" cy="452596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4000" kern="0" dirty="0">
                <a:solidFill>
                  <a:schemeClr val="tx2"/>
                </a:solidFill>
                <a:effectLst>
                  <a:outerShdw blurRad="38100" dist="38100" dir="2700000" algn="tl">
                    <a:srgbClr val="000000">
                      <a:alpha val="43137"/>
                    </a:srgbClr>
                  </a:outerShdw>
                </a:effectLst>
              </a:rPr>
              <a:t>Serve as gathering points</a:t>
            </a:r>
          </a:p>
          <a:p>
            <a:r>
              <a:rPr lang="en-US" sz="4000" kern="0" dirty="0">
                <a:solidFill>
                  <a:schemeClr val="tx2"/>
                </a:solidFill>
                <a:effectLst>
                  <a:outerShdw blurRad="38100" dist="38100" dir="2700000" algn="tl">
                    <a:srgbClr val="000000">
                      <a:alpha val="43137"/>
                    </a:srgbClr>
                  </a:outerShdw>
                </a:effectLst>
              </a:rPr>
              <a:t>Enabling a new generation of innovators</a:t>
            </a:r>
          </a:p>
          <a:p>
            <a:pPr lvl="1"/>
            <a:r>
              <a:rPr lang="en-US" sz="3600" kern="0" dirty="0">
                <a:solidFill>
                  <a:schemeClr val="tx2"/>
                </a:solidFill>
                <a:effectLst>
                  <a:outerShdw blurRad="38100" dist="38100" dir="2700000" algn="tl">
                    <a:srgbClr val="000000">
                      <a:alpha val="43137"/>
                    </a:srgbClr>
                  </a:outerShdw>
                </a:effectLst>
                <a:latin typeface="+mn-lt"/>
              </a:rPr>
              <a:t>Providing the tools needed</a:t>
            </a:r>
          </a:p>
          <a:p>
            <a:pPr lvl="1"/>
            <a:r>
              <a:rPr lang="en-US" sz="3600" kern="0" dirty="0">
                <a:solidFill>
                  <a:schemeClr val="tx2"/>
                </a:solidFill>
                <a:effectLst>
                  <a:outerShdw blurRad="38100" dist="38100" dir="2700000" algn="tl">
                    <a:srgbClr val="000000">
                      <a:alpha val="43137"/>
                    </a:srgbClr>
                  </a:outerShdw>
                </a:effectLst>
                <a:latin typeface="+mn-lt"/>
              </a:rPr>
              <a:t>Fabrication areas</a:t>
            </a:r>
          </a:p>
          <a:p>
            <a:pPr lvl="1"/>
            <a:r>
              <a:rPr lang="en-US" sz="3600" kern="0" dirty="0">
                <a:solidFill>
                  <a:schemeClr val="tx2"/>
                </a:solidFill>
                <a:effectLst>
                  <a:outerShdw blurRad="38100" dist="38100" dir="2700000" algn="tl">
                    <a:srgbClr val="000000">
                      <a:alpha val="43137"/>
                    </a:srgbClr>
                  </a:outerShdw>
                </a:effectLst>
                <a:latin typeface="+mn-lt"/>
              </a:rPr>
              <a:t>Presentation areas</a:t>
            </a:r>
          </a:p>
          <a:p>
            <a:pPr lvl="1"/>
            <a:endParaRPr lang="en-US" kern="0" dirty="0"/>
          </a:p>
        </p:txBody>
      </p:sp>
    </p:spTree>
    <p:extLst>
      <p:ext uri="{BB962C8B-B14F-4D97-AF65-F5344CB8AC3E}">
        <p14:creationId xmlns:p14="http://schemas.microsoft.com/office/powerpoint/2010/main" val="320580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betterworldbooks.com/158/Play-97815833333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26510"/>
            <a:ext cx="2229912" cy="320850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6200" y="990600"/>
            <a:ext cx="8610600" cy="2590800"/>
          </a:xfrm>
          <a:prstGeom prst="rect">
            <a:avLst/>
          </a:prstGeom>
        </p:spPr>
        <p:txBody>
          <a:bodyPr/>
          <a:lstStyle>
            <a:lvl1pPr algn="l" rtl="0" eaLnBrk="1" fontAlgn="base" hangingPunct="1">
              <a:spcBef>
                <a:spcPct val="0"/>
              </a:spcBef>
              <a:spcAft>
                <a:spcPct val="0"/>
              </a:spcAft>
              <a:defRPr sz="4000">
                <a:solidFill>
                  <a:schemeClr val="accent2">
                    <a:lumMod val="75000"/>
                  </a:schemeClr>
                </a:solidFill>
                <a:latin typeface="+mj-lt"/>
                <a:ea typeface="+mj-ea"/>
                <a:cs typeface="+mj-cs"/>
              </a:defRPr>
            </a:lvl1pPr>
            <a:lvl2pPr algn="l" rtl="0" eaLnBrk="1" fontAlgn="base" hangingPunct="1">
              <a:spcBef>
                <a:spcPct val="0"/>
              </a:spcBef>
              <a:spcAft>
                <a:spcPct val="0"/>
              </a:spcAft>
              <a:defRPr sz="4000">
                <a:solidFill>
                  <a:srgbClr val="800000"/>
                </a:solidFill>
                <a:latin typeface="Impact" pitchFamily="34" charset="0"/>
              </a:defRPr>
            </a:lvl2pPr>
            <a:lvl3pPr algn="l" rtl="0" eaLnBrk="1" fontAlgn="base" hangingPunct="1">
              <a:spcBef>
                <a:spcPct val="0"/>
              </a:spcBef>
              <a:spcAft>
                <a:spcPct val="0"/>
              </a:spcAft>
              <a:defRPr sz="4000">
                <a:solidFill>
                  <a:srgbClr val="800000"/>
                </a:solidFill>
                <a:latin typeface="Impact" pitchFamily="34" charset="0"/>
              </a:defRPr>
            </a:lvl3pPr>
            <a:lvl4pPr algn="l" rtl="0" eaLnBrk="1" fontAlgn="base" hangingPunct="1">
              <a:spcBef>
                <a:spcPct val="0"/>
              </a:spcBef>
              <a:spcAft>
                <a:spcPct val="0"/>
              </a:spcAft>
              <a:defRPr sz="4000">
                <a:solidFill>
                  <a:srgbClr val="800000"/>
                </a:solidFill>
                <a:latin typeface="Impact" pitchFamily="34" charset="0"/>
              </a:defRPr>
            </a:lvl4pPr>
            <a:lvl5pPr algn="l" rtl="0" eaLnBrk="1" fontAlgn="base" hangingPunct="1">
              <a:spcBef>
                <a:spcPct val="0"/>
              </a:spcBef>
              <a:spcAft>
                <a:spcPct val="0"/>
              </a:spcAft>
              <a:defRPr sz="4000">
                <a:solidFill>
                  <a:srgbClr val="800000"/>
                </a:solidFill>
                <a:latin typeface="Impact" pitchFamily="34" charset="0"/>
              </a:defRPr>
            </a:lvl5pPr>
            <a:lvl6pPr marL="457200" algn="l" rtl="0" eaLnBrk="1" fontAlgn="base" hangingPunct="1">
              <a:spcBef>
                <a:spcPct val="0"/>
              </a:spcBef>
              <a:spcAft>
                <a:spcPct val="0"/>
              </a:spcAft>
              <a:defRPr sz="4000">
                <a:solidFill>
                  <a:srgbClr val="800000"/>
                </a:solidFill>
                <a:latin typeface="Impact" pitchFamily="34" charset="0"/>
              </a:defRPr>
            </a:lvl6pPr>
            <a:lvl7pPr marL="914400" algn="l" rtl="0" eaLnBrk="1" fontAlgn="base" hangingPunct="1">
              <a:spcBef>
                <a:spcPct val="0"/>
              </a:spcBef>
              <a:spcAft>
                <a:spcPct val="0"/>
              </a:spcAft>
              <a:defRPr sz="4000">
                <a:solidFill>
                  <a:srgbClr val="800000"/>
                </a:solidFill>
                <a:latin typeface="Impact" pitchFamily="34" charset="0"/>
              </a:defRPr>
            </a:lvl7pPr>
            <a:lvl8pPr marL="1371600" algn="l" rtl="0" eaLnBrk="1" fontAlgn="base" hangingPunct="1">
              <a:spcBef>
                <a:spcPct val="0"/>
              </a:spcBef>
              <a:spcAft>
                <a:spcPct val="0"/>
              </a:spcAft>
              <a:defRPr sz="4000">
                <a:solidFill>
                  <a:srgbClr val="800000"/>
                </a:solidFill>
                <a:latin typeface="Impact" pitchFamily="34" charset="0"/>
              </a:defRPr>
            </a:lvl8pPr>
            <a:lvl9pPr marL="1828800" algn="l" rtl="0" eaLnBrk="1" fontAlgn="base" hangingPunct="1">
              <a:spcBef>
                <a:spcPct val="0"/>
              </a:spcBef>
              <a:spcAft>
                <a:spcPct val="0"/>
              </a:spcAft>
              <a:defRPr sz="4000">
                <a:solidFill>
                  <a:srgbClr val="800000"/>
                </a:solidFill>
                <a:latin typeface="Impact" pitchFamily="34" charset="0"/>
              </a:defRPr>
            </a:lvl9pPr>
          </a:lstStyle>
          <a:p>
            <a:r>
              <a:rPr lang="en-US" dirty="0">
                <a:effectLst>
                  <a:outerShdw blurRad="38100" dist="38100" dir="2700000" algn="tl">
                    <a:srgbClr val="000000">
                      <a:alpha val="43137"/>
                    </a:srgbClr>
                  </a:outerShdw>
                </a:effectLst>
              </a:rPr>
              <a:t>How it Shapes the Brain, Opens the Imagination and Invigorates the Soul </a:t>
            </a:r>
          </a:p>
          <a:p>
            <a:r>
              <a:rPr lang="en-US" dirty="0">
                <a:effectLst>
                  <a:outerShdw blurRad="38100" dist="38100" dir="2700000" algn="tl">
                    <a:srgbClr val="000000">
                      <a:alpha val="43137"/>
                    </a:srgbClr>
                  </a:outerShdw>
                </a:effectLst>
              </a:rPr>
              <a:t>by Dr. Stuart Brown</a:t>
            </a:r>
            <a:endParaRPr lang="en-US" kern="0" dirty="0">
              <a:solidFill>
                <a:schemeClr val="tx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3505200" y="2514600"/>
            <a:ext cx="4953000" cy="3565525"/>
          </a:xfrm>
          <a:prstGeom prst="rect">
            <a:avLst/>
          </a:prstGeom>
        </p:spPr>
        <p:txBody>
          <a:bodyPr>
            <a:noAutofit/>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FontTx/>
              <a:buNone/>
            </a:pPr>
            <a:endParaRPr lang="en-US" sz="1400" kern="0" dirty="0">
              <a:solidFill>
                <a:schemeClr val="tx1"/>
              </a:solidFill>
            </a:endParaRPr>
          </a:p>
        </p:txBody>
      </p:sp>
      <p:sp>
        <p:nvSpPr>
          <p:cNvPr id="2" name="Rectangle 1"/>
          <p:cNvSpPr/>
          <p:nvPr/>
        </p:nvSpPr>
        <p:spPr>
          <a:xfrm>
            <a:off x="152400" y="-133529"/>
            <a:ext cx="2129109" cy="1200329"/>
          </a:xfrm>
          <a:prstGeom prst="rect">
            <a:avLst/>
          </a:prstGeom>
        </p:spPr>
        <p:txBody>
          <a:bodyPr wrap="none">
            <a:spAutoFit/>
          </a:bodyPr>
          <a:lstStyle/>
          <a:p>
            <a:r>
              <a:rPr lang="en-US" sz="7200" dirty="0">
                <a:solidFill>
                  <a:schemeClr val="accent2">
                    <a:lumMod val="75000"/>
                  </a:schemeClr>
                </a:solidFill>
                <a:effectLst>
                  <a:outerShdw blurRad="38100" dist="38100" dir="2700000" algn="tl">
                    <a:srgbClr val="000000">
                      <a:alpha val="43137"/>
                    </a:srgbClr>
                  </a:outerShdw>
                </a:effectLst>
                <a:latin typeface="+mj-lt"/>
              </a:rPr>
              <a:t>Play: </a:t>
            </a:r>
            <a:endParaRPr lang="en-US" sz="7200" dirty="0">
              <a:solidFill>
                <a:schemeClr val="accent2">
                  <a:lumMod val="75000"/>
                </a:schemeClr>
              </a:solidFill>
              <a:latin typeface="+mj-lt"/>
            </a:endParaRPr>
          </a:p>
        </p:txBody>
      </p:sp>
    </p:spTree>
    <p:extLst>
      <p:ext uri="{BB962C8B-B14F-4D97-AF65-F5344CB8AC3E}">
        <p14:creationId xmlns:p14="http://schemas.microsoft.com/office/powerpoint/2010/main" val="296333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91600" cy="707886"/>
          </a:xfrm>
          <a:prstGeom prst="rect">
            <a:avLst/>
          </a:prstGeom>
        </p:spPr>
        <p:txBody>
          <a:bodyPr wrap="square">
            <a:spAutoFit/>
          </a:bodyPr>
          <a:lstStyle/>
          <a:p>
            <a:r>
              <a:rPr lang="en-US" sz="4000" dirty="0">
                <a:solidFill>
                  <a:schemeClr val="accent2">
                    <a:lumMod val="75000"/>
                  </a:schemeClr>
                </a:solidFill>
                <a:effectLst>
                  <a:outerShdw blurRad="38100" dist="38100" dir="2700000" algn="tl">
                    <a:srgbClr val="000000">
                      <a:alpha val="43137"/>
                    </a:srgbClr>
                  </a:outerShdw>
                </a:effectLst>
                <a:latin typeface="+mj-lt"/>
              </a:rPr>
              <a:t>We Don’t Want Everyone to be an Engineer!</a:t>
            </a:r>
          </a:p>
        </p:txBody>
      </p:sp>
      <p:sp>
        <p:nvSpPr>
          <p:cNvPr id="3" name="Rectangle 2"/>
          <p:cNvSpPr/>
          <p:nvPr/>
        </p:nvSpPr>
        <p:spPr>
          <a:xfrm>
            <a:off x="76200" y="1307842"/>
            <a:ext cx="7620000" cy="5016758"/>
          </a:xfrm>
          <a:prstGeom prst="rect">
            <a:avLst/>
          </a:prstGeom>
        </p:spPr>
        <p:txBody>
          <a:bodyPr wrap="square">
            <a:spAutoFit/>
          </a:bodyPr>
          <a:lstStyle/>
          <a:p>
            <a:r>
              <a:rPr lang="en-US" sz="3200" dirty="0">
                <a:solidFill>
                  <a:schemeClr val="tx2"/>
                </a:solidFill>
                <a:effectLst>
                  <a:outerShdw blurRad="38100" dist="38100" dir="2700000" algn="tl">
                    <a:srgbClr val="000000">
                      <a:alpha val="43137"/>
                    </a:srgbClr>
                  </a:outerShdw>
                </a:effectLst>
                <a:latin typeface="+mn-lt"/>
              </a:rPr>
              <a:t>But we do want students to:</a:t>
            </a:r>
          </a:p>
          <a:p>
            <a:pPr marL="285750" indent="-285750">
              <a:buFont typeface="Arial" panose="020B0604020202020204" pitchFamily="34" charset="0"/>
              <a:buChar char="•"/>
            </a:pPr>
            <a:r>
              <a:rPr lang="en-US" sz="3200" dirty="0">
                <a:solidFill>
                  <a:schemeClr val="tx2"/>
                </a:solidFill>
                <a:effectLst>
                  <a:outerShdw blurRad="38100" dist="38100" dir="2700000" algn="tl">
                    <a:srgbClr val="000000">
                      <a:alpha val="43137"/>
                    </a:srgbClr>
                  </a:outerShdw>
                </a:effectLst>
                <a:latin typeface="+mn-lt"/>
              </a:rPr>
              <a:t>Cross disciplines</a:t>
            </a:r>
          </a:p>
          <a:p>
            <a:pPr marL="285750" indent="-285750">
              <a:buFont typeface="Arial" panose="020B0604020202020204" pitchFamily="34" charset="0"/>
              <a:buChar char="•"/>
            </a:pPr>
            <a:r>
              <a:rPr lang="en-US" sz="3200" dirty="0">
                <a:solidFill>
                  <a:schemeClr val="tx2"/>
                </a:solidFill>
                <a:effectLst>
                  <a:outerShdw blurRad="38100" dist="38100" dir="2700000" algn="tl">
                    <a:srgbClr val="000000">
                      <a:alpha val="43137"/>
                    </a:srgbClr>
                  </a:outerShdw>
                </a:effectLst>
                <a:latin typeface="+mn-lt"/>
              </a:rPr>
              <a:t>Develop new skills</a:t>
            </a:r>
          </a:p>
          <a:p>
            <a:pPr marL="285750" indent="-285750">
              <a:buFont typeface="Arial" panose="020B0604020202020204" pitchFamily="34" charset="0"/>
              <a:buChar char="•"/>
            </a:pPr>
            <a:r>
              <a:rPr lang="en-US" sz="3200" dirty="0">
                <a:solidFill>
                  <a:schemeClr val="tx2"/>
                </a:solidFill>
                <a:effectLst>
                  <a:outerShdw blurRad="38100" dist="38100" dir="2700000" algn="tl">
                    <a:srgbClr val="000000">
                      <a:alpha val="43137"/>
                    </a:srgbClr>
                  </a:outerShdw>
                </a:effectLst>
                <a:latin typeface="+mn-lt"/>
              </a:rPr>
              <a:t>Build mental contexts</a:t>
            </a:r>
          </a:p>
          <a:p>
            <a:pPr marL="285750" indent="-285750">
              <a:buFont typeface="Arial" panose="020B0604020202020204" pitchFamily="34" charset="0"/>
              <a:buChar char="•"/>
            </a:pPr>
            <a:r>
              <a:rPr lang="en-US" sz="3200" dirty="0">
                <a:solidFill>
                  <a:schemeClr val="tx2"/>
                </a:solidFill>
                <a:effectLst>
                  <a:outerShdw blurRad="38100" dist="38100" dir="2700000" algn="tl">
                    <a:srgbClr val="000000">
                      <a:alpha val="43137"/>
                    </a:srgbClr>
                  </a:outerShdw>
                </a:effectLst>
                <a:latin typeface="+mn-lt"/>
              </a:rPr>
              <a:t>Take risks, failing sometimes</a:t>
            </a:r>
          </a:p>
          <a:p>
            <a:pPr marL="285750" indent="-285750">
              <a:buFont typeface="Arial" panose="020B0604020202020204" pitchFamily="34" charset="0"/>
              <a:buChar char="•"/>
            </a:pPr>
            <a:r>
              <a:rPr lang="en-US" sz="3200" dirty="0">
                <a:solidFill>
                  <a:schemeClr val="tx2"/>
                </a:solidFill>
                <a:effectLst>
                  <a:outerShdw blurRad="38100" dist="38100" dir="2700000" algn="tl">
                    <a:srgbClr val="000000">
                      <a:alpha val="43137"/>
                    </a:srgbClr>
                  </a:outerShdw>
                </a:effectLst>
                <a:latin typeface="+mn-lt"/>
              </a:rPr>
              <a:t>Accept challenges/solve problems</a:t>
            </a:r>
          </a:p>
          <a:p>
            <a:pPr marL="285750" indent="-285750">
              <a:buFont typeface="Arial" panose="020B0604020202020204" pitchFamily="34" charset="0"/>
              <a:buChar char="•"/>
            </a:pPr>
            <a:r>
              <a:rPr lang="en-US" sz="3200" dirty="0">
                <a:solidFill>
                  <a:schemeClr val="tx2"/>
                </a:solidFill>
                <a:effectLst>
                  <a:outerShdw blurRad="38100" dist="38100" dir="2700000" algn="tl">
                    <a:srgbClr val="000000">
                      <a:alpha val="43137"/>
                    </a:srgbClr>
                  </a:outerShdw>
                </a:effectLst>
                <a:latin typeface="+mn-lt"/>
              </a:rPr>
              <a:t>Deeply understand difficult concepts</a:t>
            </a:r>
          </a:p>
          <a:p>
            <a:pPr marL="285750" indent="-285750">
              <a:buFont typeface="Arial" panose="020B0604020202020204" pitchFamily="34" charset="0"/>
              <a:buChar char="•"/>
            </a:pPr>
            <a:r>
              <a:rPr lang="en-US" sz="3200" dirty="0">
                <a:solidFill>
                  <a:schemeClr val="tx2"/>
                </a:solidFill>
                <a:effectLst>
                  <a:outerShdw blurRad="38100" dist="38100" dir="2700000" algn="tl">
                    <a:srgbClr val="000000">
                      <a:alpha val="43137"/>
                    </a:srgbClr>
                  </a:outerShdw>
                </a:effectLst>
                <a:latin typeface="+mn-lt"/>
              </a:rPr>
              <a:t>Nourish building traits like creativity, curiosity, open-mindedness, persistence, social responsibility, and teamwork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1143000"/>
          </a:xfrm>
        </p:spPr>
        <p:txBody>
          <a:bodyPr/>
          <a:lstStyle/>
          <a:p>
            <a:r>
              <a:rPr lang="en-US" sz="5400" dirty="0">
                <a:effectLst>
                  <a:outerShdw blurRad="38100" dist="38100" dir="2700000" algn="tl">
                    <a:srgbClr val="000000">
                      <a:alpha val="43137"/>
                    </a:srgbClr>
                  </a:outerShdw>
                </a:effectLst>
              </a:rPr>
              <a:t>Choosing a Location</a:t>
            </a:r>
          </a:p>
        </p:txBody>
      </p:sp>
      <p:sp>
        <p:nvSpPr>
          <p:cNvPr id="7" name="Content Placeholder 2"/>
          <p:cNvSpPr>
            <a:spLocks noGrp="1"/>
          </p:cNvSpPr>
          <p:nvPr>
            <p:ph idx="1"/>
          </p:nvPr>
        </p:nvSpPr>
        <p:spPr>
          <a:xfrm>
            <a:off x="228600" y="1371600"/>
            <a:ext cx="8229600" cy="4525963"/>
          </a:xfrm>
        </p:spPr>
        <p:txBody>
          <a:bodyPr>
            <a:normAutofit lnSpcReduction="10000"/>
          </a:bodyPr>
          <a:lstStyle/>
          <a:p>
            <a:pPr marL="0" indent="0">
              <a:buNone/>
            </a:pPr>
            <a:r>
              <a:rPr lang="en-US" sz="4400" dirty="0">
                <a:solidFill>
                  <a:schemeClr val="tx2"/>
                </a:solidFill>
                <a:effectLst>
                  <a:outerShdw blurRad="38100" dist="38100" dir="2700000" algn="tl">
                    <a:srgbClr val="000000">
                      <a:alpha val="43137"/>
                    </a:srgbClr>
                  </a:outerShdw>
                </a:effectLst>
              </a:rPr>
              <a:t>Repurposing an existing space</a:t>
            </a:r>
          </a:p>
          <a:p>
            <a:pPr lvl="1">
              <a:buFont typeface="Arial" panose="020B0604020202020204" pitchFamily="34" charset="0"/>
              <a:buChar char="•"/>
            </a:pPr>
            <a:r>
              <a:rPr lang="en-US" dirty="0">
                <a:solidFill>
                  <a:schemeClr val="tx2"/>
                </a:solidFill>
                <a:effectLst>
                  <a:outerShdw blurRad="38100" dist="38100" dir="2700000" algn="tl">
                    <a:srgbClr val="000000">
                      <a:alpha val="43137"/>
                    </a:srgbClr>
                  </a:outerShdw>
                </a:effectLst>
                <a:latin typeface="+mn-lt"/>
              </a:rPr>
              <a:t>The computer lab: Take out some computer stations, buy a few tablets/laptops and invest the rest of the budget in fabrication tools</a:t>
            </a:r>
          </a:p>
          <a:p>
            <a:pPr lvl="1">
              <a:buFont typeface="Arial" panose="020B0604020202020204" pitchFamily="34" charset="0"/>
              <a:buChar char="•"/>
            </a:pPr>
            <a:r>
              <a:rPr lang="en-US" dirty="0">
                <a:solidFill>
                  <a:schemeClr val="tx2"/>
                </a:solidFill>
                <a:effectLst>
                  <a:outerShdw blurRad="38100" dist="38100" dir="2700000" algn="tl">
                    <a:srgbClr val="000000">
                      <a:alpha val="43137"/>
                    </a:srgbClr>
                  </a:outerShdw>
                </a:effectLst>
                <a:latin typeface="+mn-lt"/>
              </a:rPr>
              <a:t>The library: This is already a shared school resource, just add a fabrication area</a:t>
            </a:r>
          </a:p>
          <a:p>
            <a:pPr lvl="1">
              <a:buFont typeface="Arial" panose="020B0604020202020204" pitchFamily="34" charset="0"/>
              <a:buChar char="•"/>
            </a:pPr>
            <a:r>
              <a:rPr lang="en-US" dirty="0">
                <a:solidFill>
                  <a:schemeClr val="tx2"/>
                </a:solidFill>
                <a:effectLst>
                  <a:outerShdw blurRad="38100" dist="38100" dir="2700000" algn="tl">
                    <a:srgbClr val="000000">
                      <a:alpha val="43137"/>
                    </a:srgbClr>
                  </a:outerShdw>
                </a:effectLst>
                <a:latin typeface="+mn-lt"/>
              </a:rPr>
              <a:t>The stage: Use the space behind the stage as a STEM fabrication area</a:t>
            </a:r>
          </a:p>
          <a:p>
            <a:pPr lvl="1">
              <a:buFont typeface="Arial" panose="020B0604020202020204" pitchFamily="34" charset="0"/>
              <a:buChar char="•"/>
            </a:pPr>
            <a:r>
              <a:rPr lang="en-US" dirty="0">
                <a:solidFill>
                  <a:schemeClr val="tx2"/>
                </a:solidFill>
                <a:effectLst>
                  <a:outerShdw blurRad="38100" dist="38100" dir="2700000" algn="tl">
                    <a:srgbClr val="000000">
                      <a:alpha val="43137"/>
                    </a:srgbClr>
                  </a:outerShdw>
                </a:effectLst>
                <a:latin typeface="+mn-lt"/>
              </a:rPr>
              <a:t>Outdoors: A STEM fabrication lab can be constructed near the school garden</a:t>
            </a:r>
          </a:p>
        </p:txBody>
      </p:sp>
    </p:spTree>
    <p:extLst>
      <p:ext uri="{BB962C8B-B14F-4D97-AF65-F5344CB8AC3E}">
        <p14:creationId xmlns:p14="http://schemas.microsoft.com/office/powerpoint/2010/main" val="1924610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676400" y="5486400"/>
            <a:ext cx="5562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accent2">
                    <a:lumMod val="75000"/>
                  </a:schemeClr>
                </a:solidFill>
                <a:latin typeface="+mj-lt"/>
                <a:ea typeface="+mj-ea"/>
                <a:cs typeface="+mj-cs"/>
              </a:defRPr>
            </a:lvl1pPr>
            <a:lvl2pPr algn="l" rtl="0" eaLnBrk="1" fontAlgn="base" hangingPunct="1">
              <a:spcBef>
                <a:spcPct val="0"/>
              </a:spcBef>
              <a:spcAft>
                <a:spcPct val="0"/>
              </a:spcAft>
              <a:defRPr sz="4000">
                <a:solidFill>
                  <a:srgbClr val="800000"/>
                </a:solidFill>
                <a:latin typeface="Impact" pitchFamily="34" charset="0"/>
              </a:defRPr>
            </a:lvl2pPr>
            <a:lvl3pPr algn="l" rtl="0" eaLnBrk="1" fontAlgn="base" hangingPunct="1">
              <a:spcBef>
                <a:spcPct val="0"/>
              </a:spcBef>
              <a:spcAft>
                <a:spcPct val="0"/>
              </a:spcAft>
              <a:defRPr sz="4000">
                <a:solidFill>
                  <a:srgbClr val="800000"/>
                </a:solidFill>
                <a:latin typeface="Impact" pitchFamily="34" charset="0"/>
              </a:defRPr>
            </a:lvl3pPr>
            <a:lvl4pPr algn="l" rtl="0" eaLnBrk="1" fontAlgn="base" hangingPunct="1">
              <a:spcBef>
                <a:spcPct val="0"/>
              </a:spcBef>
              <a:spcAft>
                <a:spcPct val="0"/>
              </a:spcAft>
              <a:defRPr sz="4000">
                <a:solidFill>
                  <a:srgbClr val="800000"/>
                </a:solidFill>
                <a:latin typeface="Impact" pitchFamily="34" charset="0"/>
              </a:defRPr>
            </a:lvl4pPr>
            <a:lvl5pPr algn="l" rtl="0" eaLnBrk="1" fontAlgn="base" hangingPunct="1">
              <a:spcBef>
                <a:spcPct val="0"/>
              </a:spcBef>
              <a:spcAft>
                <a:spcPct val="0"/>
              </a:spcAft>
              <a:defRPr sz="4000">
                <a:solidFill>
                  <a:srgbClr val="800000"/>
                </a:solidFill>
                <a:latin typeface="Impact" pitchFamily="34" charset="0"/>
              </a:defRPr>
            </a:lvl5pPr>
            <a:lvl6pPr marL="457200" algn="l" rtl="0" eaLnBrk="1" fontAlgn="base" hangingPunct="1">
              <a:spcBef>
                <a:spcPct val="0"/>
              </a:spcBef>
              <a:spcAft>
                <a:spcPct val="0"/>
              </a:spcAft>
              <a:defRPr sz="4000">
                <a:solidFill>
                  <a:srgbClr val="800000"/>
                </a:solidFill>
                <a:latin typeface="Impact" pitchFamily="34" charset="0"/>
              </a:defRPr>
            </a:lvl6pPr>
            <a:lvl7pPr marL="914400" algn="l" rtl="0" eaLnBrk="1" fontAlgn="base" hangingPunct="1">
              <a:spcBef>
                <a:spcPct val="0"/>
              </a:spcBef>
              <a:spcAft>
                <a:spcPct val="0"/>
              </a:spcAft>
              <a:defRPr sz="4000">
                <a:solidFill>
                  <a:srgbClr val="800000"/>
                </a:solidFill>
                <a:latin typeface="Impact" pitchFamily="34" charset="0"/>
              </a:defRPr>
            </a:lvl7pPr>
            <a:lvl8pPr marL="1371600" algn="l" rtl="0" eaLnBrk="1" fontAlgn="base" hangingPunct="1">
              <a:spcBef>
                <a:spcPct val="0"/>
              </a:spcBef>
              <a:spcAft>
                <a:spcPct val="0"/>
              </a:spcAft>
              <a:defRPr sz="4000">
                <a:solidFill>
                  <a:srgbClr val="800000"/>
                </a:solidFill>
                <a:latin typeface="Impact" pitchFamily="34" charset="0"/>
              </a:defRPr>
            </a:lvl8pPr>
            <a:lvl9pPr marL="1828800" algn="l" rtl="0" eaLnBrk="1" fontAlgn="base" hangingPunct="1">
              <a:spcBef>
                <a:spcPct val="0"/>
              </a:spcBef>
              <a:spcAft>
                <a:spcPct val="0"/>
              </a:spcAft>
              <a:defRPr sz="4000">
                <a:solidFill>
                  <a:srgbClr val="800000"/>
                </a:solidFill>
                <a:latin typeface="Impact" pitchFamily="34" charset="0"/>
              </a:defRPr>
            </a:lvl9pPr>
          </a:lstStyle>
          <a:p>
            <a:r>
              <a:rPr lang="en-US" sz="4800" kern="0">
                <a:effectLst>
                  <a:outerShdw blurRad="38100" dist="38100" dir="2700000" algn="tl">
                    <a:srgbClr val="000000">
                      <a:alpha val="43137"/>
                    </a:srgbClr>
                  </a:outerShdw>
                </a:effectLst>
              </a:rPr>
              <a:t>21</a:t>
            </a:r>
            <a:r>
              <a:rPr lang="en-US" sz="4800" kern="0" baseline="30000">
                <a:effectLst>
                  <a:outerShdw blurRad="38100" dist="38100" dir="2700000" algn="tl">
                    <a:srgbClr val="000000">
                      <a:alpha val="43137"/>
                    </a:srgbClr>
                  </a:outerShdw>
                </a:effectLst>
              </a:rPr>
              <a:t>st</a:t>
            </a:r>
            <a:r>
              <a:rPr lang="en-US" sz="4800" kern="0">
                <a:effectLst>
                  <a:outerShdw blurRad="38100" dist="38100" dir="2700000" algn="tl">
                    <a:srgbClr val="000000">
                      <a:alpha val="43137"/>
                    </a:srgbClr>
                  </a:outerShdw>
                </a:effectLst>
              </a:rPr>
              <a:t> Century Learning</a:t>
            </a:r>
            <a:endParaRPr lang="en-US" sz="4800" kern="0" dirty="0">
              <a:effectLst>
                <a:outerShdw blurRad="38100" dist="38100" dir="2700000" algn="tl">
                  <a:srgbClr val="000000">
                    <a:alpha val="43137"/>
                  </a:srgbClr>
                </a:outerShdw>
              </a:effectLst>
            </a:endParaRPr>
          </a:p>
        </p:txBody>
      </p:sp>
      <p:sp>
        <p:nvSpPr>
          <p:cNvPr id="6" name="Content Placeholder 2"/>
          <p:cNvSpPr txBox="1">
            <a:spLocks/>
          </p:cNvSpPr>
          <p:nvPr/>
        </p:nvSpPr>
        <p:spPr>
          <a:xfrm>
            <a:off x="152400" y="152400"/>
            <a:ext cx="8839200" cy="452596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3200" kern="0" dirty="0">
                <a:solidFill>
                  <a:schemeClr val="tx2"/>
                </a:solidFill>
                <a:effectLst>
                  <a:outerShdw blurRad="38100" dist="38100" dir="2700000" algn="tl">
                    <a:srgbClr val="000000">
                      <a:alpha val="43137"/>
                    </a:srgbClr>
                  </a:outerShdw>
                </a:effectLst>
              </a:rPr>
              <a:t>A child in middle school today will be entering the prime of their careers in 2040</a:t>
            </a:r>
          </a:p>
          <a:p>
            <a:r>
              <a:rPr lang="en-US" sz="3200" kern="0" dirty="0">
                <a:solidFill>
                  <a:schemeClr val="tx2"/>
                </a:solidFill>
                <a:effectLst>
                  <a:outerShdw blurRad="38100" dist="38100" dir="2700000" algn="tl">
                    <a:srgbClr val="000000">
                      <a:alpha val="43137"/>
                    </a:srgbClr>
                  </a:outerShdw>
                </a:effectLst>
              </a:rPr>
              <a:t>We have no idea what the world will look like then</a:t>
            </a:r>
          </a:p>
          <a:p>
            <a:r>
              <a:rPr lang="en-US" sz="3200" kern="0" dirty="0">
                <a:solidFill>
                  <a:schemeClr val="tx2"/>
                </a:solidFill>
                <a:effectLst>
                  <a:outerShdw blurRad="38100" dist="38100" dir="2700000" algn="tl">
                    <a:srgbClr val="000000">
                      <a:alpha val="43137"/>
                    </a:srgbClr>
                  </a:outerShdw>
                </a:effectLst>
              </a:rPr>
              <a:t>Therefore, it is crucial that we impart these students with timeless skills like curiosity, creativity, and the ability to learn on one’s own</a:t>
            </a:r>
          </a:p>
        </p:txBody>
      </p:sp>
    </p:spTree>
    <p:extLst>
      <p:ext uri="{BB962C8B-B14F-4D97-AF65-F5344CB8AC3E}">
        <p14:creationId xmlns:p14="http://schemas.microsoft.com/office/powerpoint/2010/main" val="2407677639"/>
      </p:ext>
    </p:extLst>
  </p:cSld>
  <p:clrMapOvr>
    <a:masterClrMapping/>
  </p:clrMapOvr>
</p:sld>
</file>

<file path=ppt/theme/theme1.xml><?xml version="1.0" encoding="utf-8"?>
<a:theme xmlns:a="http://schemas.openxmlformats.org/drawingml/2006/main" name="TS01033679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6E9B0F-DB2C-430E-AF1F-C1E34A0C45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TS010336794</Template>
  <TotalTime>199</TotalTime>
  <Words>1608</Words>
  <Application>Microsoft Office PowerPoint</Application>
  <PresentationFormat>On-screen Show (4:3)</PresentationFormat>
  <Paragraphs>235</Paragraphs>
  <Slides>26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Impact</vt:lpstr>
      <vt:lpstr>TS010336794</vt:lpstr>
      <vt:lpstr>Strategies for  STEM Laboratory Development</vt:lpstr>
      <vt:lpstr>WHAT DO STEM LABS OFFER?</vt:lpstr>
      <vt:lpstr>SKILLS DEVELOPED IN A STEM LAB</vt:lpstr>
      <vt:lpstr>PowerPoint Presentation</vt:lpstr>
      <vt:lpstr>PowerPoint Presentation</vt:lpstr>
      <vt:lpstr>PowerPoint Presentation</vt:lpstr>
      <vt:lpstr>PowerPoint Presentation</vt:lpstr>
      <vt:lpstr>Choosing a Location</vt:lpstr>
      <vt:lpstr>PowerPoint Presentation</vt:lpstr>
      <vt:lpstr>Financial Resources</vt:lpstr>
      <vt:lpstr>PowerPoint Presentation</vt:lpstr>
      <vt:lpstr>PowerPoint Presentation</vt:lpstr>
      <vt:lpstr>PowerPoint Presentation</vt:lpstr>
      <vt:lpstr>PowerPoint Presentation</vt:lpstr>
      <vt:lpstr>Sample Tools </vt:lpstr>
      <vt:lpstr>Materials</vt:lpstr>
      <vt:lpstr>Properties of Materials </vt:lpstr>
      <vt:lpstr>Properties of Materials </vt:lpstr>
      <vt:lpstr>Consumables</vt:lpstr>
      <vt:lpstr>Role of the Teacher</vt:lpstr>
      <vt:lpstr>PowerPoint Presentation</vt:lpstr>
      <vt:lpstr>PowerPoint Presentation</vt:lpstr>
      <vt:lpstr>PowerPoint Presentation</vt:lpstr>
      <vt:lpstr>Common Fear/Barriers</vt:lpstr>
      <vt:lpstr>Resources</vt:lpstr>
      <vt:lpstr>WHAT DO STEM LABS OFFER?</vt:lpstr>
    </vt:vector>
  </TitlesOfParts>
  <Company>University of Arkansas - COEHP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STEM Laboratory Development</dc:title>
  <dc:creator>Vinson Carter</dc:creator>
  <cp:lastModifiedBy>Vinson R. Carter</cp:lastModifiedBy>
  <cp:revision>27</cp:revision>
  <cp:lastPrinted>2015-05-29T18:55:08Z</cp:lastPrinted>
  <dcterms:created xsi:type="dcterms:W3CDTF">2013-10-01T14:04:02Z</dcterms:created>
  <dcterms:modified xsi:type="dcterms:W3CDTF">2020-04-21T14:07:56Z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TC103367949990</vt:lpwstr>
  </property>
</Properties>
</file>