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handoutMasterIdLst>
    <p:handoutMasterId r:id="rId9"/>
  </p:handoutMasterIdLst>
  <p:sldIdLst>
    <p:sldId id="285" r:id="rId2"/>
    <p:sldId id="278" r:id="rId3"/>
    <p:sldId id="280" r:id="rId4"/>
    <p:sldId id="279" r:id="rId5"/>
    <p:sldId id="281" r:id="rId6"/>
    <p:sldId id="282" r:id="rId7"/>
  </p:sldIdLst>
  <p:sldSz cx="12192000" cy="6858000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67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1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3E122A71-F4EA-4804-B285-1AC57F4C3170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FCECC6B3-F792-4B48-BE9D-9E30E737B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0616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3E186DD8-0316-3E42-BAFF-640573AA89B8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7513" y="701675"/>
            <a:ext cx="6242050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3896DFAD-1B88-7046-989C-AA72C97DD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834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371601"/>
            <a:ext cx="104648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05200"/>
            <a:ext cx="85344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0F892-19EE-42FD-9308-E8BFE8DF5166}" type="datetimeFigureOut">
              <a:rPr lang="en-US" smtClean="0">
                <a:latin typeface="Arial"/>
              </a:rPr>
              <a:pPr/>
              <a:t>4/6/2020</a:t>
            </a:fld>
            <a:endParaRPr lang="en-US">
              <a:latin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827C-29BF-4018-80FC-3E19CB44D04F}" type="slidenum">
              <a:rPr lang="en-US" smtClean="0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914400" y="3398520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1708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0F892-19EE-42FD-9308-E8BFE8DF5166}" type="datetimeFigureOut">
              <a:rPr lang="en-US" smtClean="0">
                <a:latin typeface="Arial"/>
              </a:rPr>
              <a:pPr/>
              <a:t>4/6/2020</a:t>
            </a:fld>
            <a:endParaRPr lang="en-US">
              <a:latin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827C-29BF-4018-80FC-3E19CB44D04F}" type="slidenum">
              <a:rPr lang="en-US" smtClean="0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17549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609600"/>
            <a:ext cx="27432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80264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0F892-19EE-42FD-9308-E8BFE8DF5166}" type="datetimeFigureOut">
              <a:rPr lang="en-US" smtClean="0">
                <a:latin typeface="Arial"/>
              </a:rPr>
              <a:pPr/>
              <a:t>4/6/2020</a:t>
            </a:fld>
            <a:endParaRPr lang="en-US">
              <a:latin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827C-29BF-4018-80FC-3E19CB44D04F}" type="slidenum">
              <a:rPr lang="en-US" smtClean="0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87320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0F892-19EE-42FD-9308-E8BFE8DF5166}" type="datetimeFigureOut">
              <a:rPr lang="en-US" smtClean="0">
                <a:latin typeface="Arial"/>
              </a:rPr>
              <a:pPr/>
              <a:t>4/6/2020</a:t>
            </a:fld>
            <a:endParaRPr lang="en-US">
              <a:latin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827C-29BF-4018-80FC-3E19CB44D04F}" type="slidenum">
              <a:rPr lang="en-US" smtClean="0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94854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2362201"/>
            <a:ext cx="103632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626865"/>
            <a:ext cx="103632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0F892-19EE-42FD-9308-E8BFE8DF5166}" type="datetimeFigureOut">
              <a:rPr lang="en-US" smtClean="0">
                <a:latin typeface="Arial"/>
              </a:rPr>
              <a:pPr/>
              <a:t>4/6/2020</a:t>
            </a:fld>
            <a:endParaRPr lang="en-US">
              <a:latin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827C-29BF-4018-80FC-3E19CB44D04F}" type="slidenum">
              <a:rPr lang="en-US" smtClean="0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975360" y="4599432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55719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0F892-19EE-42FD-9308-E8BFE8DF5166}" type="datetimeFigureOut">
              <a:rPr lang="en-US" smtClean="0">
                <a:latin typeface="Arial"/>
              </a:rPr>
              <a:pPr/>
              <a:t>4/6/2020</a:t>
            </a:fld>
            <a:endParaRPr lang="en-US">
              <a:latin typeface="Aria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Aria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827C-29BF-4018-80FC-3E19CB44D04F}" type="slidenum">
              <a:rPr lang="en-US" smtClean="0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65633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984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984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0F892-19EE-42FD-9308-E8BFE8DF5166}" type="datetimeFigureOut">
              <a:rPr lang="en-US" smtClean="0">
                <a:latin typeface="Arial"/>
              </a:rPr>
              <a:pPr/>
              <a:t>4/6/2020</a:t>
            </a:fld>
            <a:endParaRPr lang="en-US">
              <a:latin typeface="Arial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Arial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827C-29BF-4018-80FC-3E19CB44D04F}" type="slidenum">
              <a:rPr lang="en-US" smtClean="0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3741949" y="4045691"/>
            <a:ext cx="4709160" cy="1059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9796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0F892-19EE-42FD-9308-E8BFE8DF5166}" type="datetimeFigureOut">
              <a:rPr lang="en-US" smtClean="0">
                <a:latin typeface="Arial"/>
              </a:rPr>
              <a:pPr/>
              <a:t>4/6/2020</a:t>
            </a:fld>
            <a:endParaRPr lang="en-US">
              <a:latin typeface="Arial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Aria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827C-29BF-4018-80FC-3E19CB44D04F}" type="slidenum">
              <a:rPr lang="en-US" smtClean="0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28823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0F892-19EE-42FD-9308-E8BFE8DF5166}" type="datetimeFigureOut">
              <a:rPr lang="en-US" smtClean="0">
                <a:latin typeface="Arial"/>
              </a:rPr>
              <a:pPr/>
              <a:t>4/6/2020</a:t>
            </a:fld>
            <a:endParaRPr lang="en-US">
              <a:latin typeface="Arial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827C-29BF-4018-80FC-3E19CB44D04F}" type="slidenum">
              <a:rPr lang="en-US" smtClean="0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67595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080"/>
            <a:ext cx="2852928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792080"/>
            <a:ext cx="7620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130553"/>
            <a:ext cx="2852928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0F892-19EE-42FD-9308-E8BFE8DF5166}" type="datetimeFigureOut">
              <a:rPr lang="en-US" smtClean="0">
                <a:latin typeface="Arial"/>
              </a:rPr>
              <a:pPr/>
              <a:t>4/6/2020</a:t>
            </a:fld>
            <a:endParaRPr lang="en-US">
              <a:latin typeface="Aria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Aria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827C-29BF-4018-80FC-3E19CB44D04F}" type="slidenum">
              <a:rPr lang="en-US" smtClean="0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912152" y="3579942"/>
            <a:ext cx="5577840" cy="211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8278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480"/>
            <a:ext cx="2856907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1480" y="838201"/>
            <a:ext cx="787252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33600"/>
            <a:ext cx="2852928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0F892-19EE-42FD-9308-E8BFE8DF5166}" type="datetimeFigureOut">
              <a:rPr lang="en-US" smtClean="0">
                <a:latin typeface="Arial"/>
              </a:rPr>
              <a:pPr/>
              <a:t>4/6/2020</a:t>
            </a:fld>
            <a:endParaRPr lang="en-US">
              <a:latin typeface="Aria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Aria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827C-29BF-4018-80FC-3E19CB44D04F}" type="slidenum">
              <a:rPr lang="en-US" smtClean="0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77410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12192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  <a:latin typeface="Arial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  <a:latin typeface="Arial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18288"/>
            <a:ext cx="3860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FF0F892-19EE-42FD-9308-E8BFE8DF5166}" type="datetimeFigureOut">
              <a:rPr lang="en-US" smtClean="0">
                <a:latin typeface="Arial"/>
              </a:rPr>
              <a:pPr/>
              <a:t>4/6/2020</a:t>
            </a:fld>
            <a:endParaRPr lang="en-US">
              <a:latin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18288"/>
            <a:ext cx="5486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>
              <a:latin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60000" y="18288"/>
            <a:ext cx="1422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9366827C-29BF-4018-80FC-3E19CB44D04F}" type="slidenum">
              <a:rPr lang="en-US" smtClean="0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0549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895600"/>
            <a:ext cx="8229600" cy="990600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/>
              <a:t>Technical/Procedural Problem Solving</a:t>
            </a:r>
            <a:br>
              <a:rPr lang="en-US" sz="5400" b="1" dirty="0"/>
            </a:br>
            <a:br>
              <a:rPr lang="en-US" sz="5400" b="1" dirty="0"/>
            </a:br>
            <a:r>
              <a:rPr lang="en-US" sz="5400" b="1" dirty="0"/>
              <a:t>Another Type of Problem Solving</a:t>
            </a:r>
            <a:br>
              <a:rPr lang="en-US" sz="5400" b="1" dirty="0"/>
            </a:br>
            <a:r>
              <a:rPr lang="en-US" sz="5400" b="1" dirty="0"/>
              <a:t>for STEM Learning</a:t>
            </a:r>
          </a:p>
        </p:txBody>
      </p:sp>
    </p:spTree>
    <p:extLst>
      <p:ext uri="{BB962C8B-B14F-4D97-AF65-F5344CB8AC3E}">
        <p14:creationId xmlns:p14="http://schemas.microsoft.com/office/powerpoint/2010/main" val="3559708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/>
              <a:t>Problem Solving Categories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Design</a:t>
            </a:r>
          </a:p>
          <a:p>
            <a:r>
              <a:rPr lang="en-US" sz="4400" dirty="0"/>
              <a:t>Trouble-shooting</a:t>
            </a:r>
          </a:p>
          <a:p>
            <a:r>
              <a:rPr lang="en-US" sz="4400" dirty="0"/>
              <a:t>Invention/Innovation</a:t>
            </a:r>
          </a:p>
          <a:p>
            <a:r>
              <a:rPr lang="en-US" sz="4400" dirty="0"/>
              <a:t>Research and Development</a:t>
            </a:r>
          </a:p>
          <a:p>
            <a:r>
              <a:rPr lang="en-US" sz="4400" dirty="0"/>
              <a:t>Experimentation</a:t>
            </a:r>
          </a:p>
          <a:p>
            <a:r>
              <a:rPr lang="en-US" sz="4400" dirty="0"/>
              <a:t>Technical/Procedural</a:t>
            </a:r>
          </a:p>
        </p:txBody>
      </p:sp>
    </p:spTree>
    <p:extLst>
      <p:ext uri="{BB962C8B-B14F-4D97-AF65-F5344CB8AC3E}">
        <p14:creationId xmlns:p14="http://schemas.microsoft.com/office/powerpoint/2010/main" val="1664094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5334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/>
              <a:t>So Far, We’ve Focused on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81200"/>
            <a:ext cx="11201400" cy="4876800"/>
          </a:xfrm>
        </p:spPr>
        <p:txBody>
          <a:bodyPr>
            <a:normAutofit/>
          </a:bodyPr>
          <a:lstStyle/>
          <a:p>
            <a:r>
              <a:rPr lang="en-US" sz="4000" dirty="0"/>
              <a:t>While </a:t>
            </a:r>
            <a:r>
              <a:rPr lang="en-US" sz="4000" b="1" dirty="0"/>
              <a:t>Design Problem Solving </a:t>
            </a:r>
            <a:r>
              <a:rPr lang="en-US" sz="4000" dirty="0"/>
              <a:t>is the primary method used in STEM, in some cases you will need to use other methods.</a:t>
            </a:r>
          </a:p>
          <a:p>
            <a:r>
              <a:rPr lang="en-US" sz="4000" dirty="0"/>
              <a:t>Now we are going to focus on </a:t>
            </a:r>
            <a:r>
              <a:rPr lang="en-US" sz="4000" b="1" dirty="0"/>
              <a:t>Technical/Procedural Problem Solving </a:t>
            </a:r>
          </a:p>
        </p:txBody>
      </p:sp>
    </p:spTree>
    <p:extLst>
      <p:ext uri="{BB962C8B-B14F-4D97-AF65-F5344CB8AC3E}">
        <p14:creationId xmlns:p14="http://schemas.microsoft.com/office/powerpoint/2010/main" val="1382546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457200"/>
            <a:ext cx="9144000" cy="990600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Technical/Procedural Problem Solving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 sz="3200" dirty="0"/>
              <a:t>Form of problem solving that requires a student to follow a set of technical directions to accomplish a task. For example, students might be required to build an electronic device following precise directions of a technical nature and then, when the device is complete, the students must complete a series of experiments.</a:t>
            </a:r>
          </a:p>
          <a:p>
            <a:pPr lvl="0"/>
            <a:r>
              <a:rPr lang="en-US" sz="3200" b="1" dirty="0"/>
              <a:t>T/P Problem Solving </a:t>
            </a:r>
            <a:r>
              <a:rPr lang="en-US" sz="3200" dirty="0"/>
              <a:t>is a lower level method of problem solving (Six Facets)</a:t>
            </a:r>
          </a:p>
        </p:txBody>
      </p:sp>
    </p:spTree>
    <p:extLst>
      <p:ext uri="{BB962C8B-B14F-4D97-AF65-F5344CB8AC3E}">
        <p14:creationId xmlns:p14="http://schemas.microsoft.com/office/powerpoint/2010/main" val="2068674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533400"/>
            <a:ext cx="91440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b="1" dirty="0"/>
              <a:t>T/P Problem Solving &amp; Six Facets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21099"/>
            <a:ext cx="11201400" cy="4876800"/>
          </a:xfrm>
        </p:spPr>
        <p:txBody>
          <a:bodyPr>
            <a:normAutofit/>
          </a:bodyPr>
          <a:lstStyle/>
          <a:p>
            <a:pPr lvl="0"/>
            <a:r>
              <a:rPr lang="en-US" sz="3600" dirty="0"/>
              <a:t>While </a:t>
            </a:r>
            <a:r>
              <a:rPr lang="en-US" sz="3600" b="1" dirty="0"/>
              <a:t>Design Problem Solving </a:t>
            </a:r>
            <a:r>
              <a:rPr lang="en-US" sz="3600" dirty="0"/>
              <a:t>is very effective in reaching the higher levels of the </a:t>
            </a:r>
            <a:r>
              <a:rPr lang="en-US" sz="3600" u="sng" dirty="0"/>
              <a:t>Six Facets </a:t>
            </a:r>
            <a:r>
              <a:rPr lang="en-US" sz="3600" dirty="0"/>
              <a:t>(Applications, Perspective, Empathy, &amp; Self-knowledge)</a:t>
            </a:r>
          </a:p>
          <a:p>
            <a:pPr lvl="0"/>
            <a:r>
              <a:rPr lang="en-US" sz="3600" b="1" dirty="0"/>
              <a:t>T/P Problem Solving </a:t>
            </a:r>
            <a:r>
              <a:rPr lang="en-US" sz="3600" dirty="0"/>
              <a:t>can be a useful tool for reaching the first two levels of the </a:t>
            </a:r>
            <a:r>
              <a:rPr lang="en-US" sz="3600" u="sng" dirty="0"/>
              <a:t>Six Facets </a:t>
            </a:r>
            <a:r>
              <a:rPr lang="en-US" sz="3600" dirty="0"/>
              <a:t>(Explanation &amp; Interpretation)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876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81000"/>
            <a:ext cx="8229600" cy="990600"/>
          </a:xfrm>
        </p:spPr>
        <p:txBody>
          <a:bodyPr/>
          <a:lstStyle/>
          <a:p>
            <a:r>
              <a:rPr lang="en-US" dirty="0"/>
              <a:t>Strategies for Solving T/P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11125200" cy="5257800"/>
          </a:xfrm>
        </p:spPr>
        <p:txBody>
          <a:bodyPr>
            <a:normAutofit/>
          </a:bodyPr>
          <a:lstStyle/>
          <a:p>
            <a:r>
              <a:rPr lang="en-US" sz="3200" dirty="0"/>
              <a:t>Typically don’t use the Design Loop</a:t>
            </a:r>
          </a:p>
          <a:p>
            <a:r>
              <a:rPr lang="en-US" sz="3200" dirty="0"/>
              <a:t>T/P Problems require the student to:</a:t>
            </a:r>
          </a:p>
          <a:p>
            <a:pPr lvl="1"/>
            <a:r>
              <a:rPr lang="en-US" sz="2800" dirty="0"/>
              <a:t>Seek relationships and work out solutions</a:t>
            </a:r>
          </a:p>
          <a:p>
            <a:pPr lvl="1"/>
            <a:r>
              <a:rPr lang="en-US" sz="2800" dirty="0"/>
              <a:t>Follow step-by-step technical directions</a:t>
            </a:r>
          </a:p>
          <a:p>
            <a:pPr lvl="1"/>
            <a:r>
              <a:rPr lang="en-US" sz="2800" dirty="0"/>
              <a:t>Read a schematic drawing</a:t>
            </a:r>
          </a:p>
          <a:p>
            <a:pPr lvl="1"/>
            <a:r>
              <a:rPr lang="en-US" sz="2800" dirty="0"/>
              <a:t>Write technical directions</a:t>
            </a:r>
          </a:p>
          <a:p>
            <a:pPr lvl="1"/>
            <a:r>
              <a:rPr lang="en-US" sz="2800" dirty="0"/>
              <a:t>Understanding the systemic order of technical devices</a:t>
            </a:r>
          </a:p>
          <a:p>
            <a:pPr lvl="1"/>
            <a:r>
              <a:rPr lang="en-US" sz="2800" dirty="0"/>
              <a:t>T/P Problems requires that the learner have some prior background in the subject matter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8947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1023</TotalTime>
  <Words>262</Words>
  <Application>Microsoft Office PowerPoint</Application>
  <PresentationFormat>Widescreen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Clarity</vt:lpstr>
      <vt:lpstr>Technical/Procedural Problem Solving  Another Type of Problem Solving for STEM Learning</vt:lpstr>
      <vt:lpstr>Problem Solving Categories</vt:lpstr>
      <vt:lpstr>So Far, We’ve Focused on Design</vt:lpstr>
      <vt:lpstr>Technical/Procedural Problem Solving</vt:lpstr>
      <vt:lpstr>T/P Problem Solving &amp; Six Facets</vt:lpstr>
      <vt:lpstr>Strategies for Solving T/P Problems</vt:lpstr>
    </vt:vector>
  </TitlesOfParts>
  <Company>University of Arkansas - COEHP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Delivering CCSS/NGSS Through Integrated STEM in Elementary</dc:title>
  <dc:creator>Lindsey M Swagerty</dc:creator>
  <cp:lastModifiedBy>Vinson R. Carter</cp:lastModifiedBy>
  <cp:revision>46</cp:revision>
  <cp:lastPrinted>2015-04-02T18:54:16Z</cp:lastPrinted>
  <dcterms:created xsi:type="dcterms:W3CDTF">2014-03-12T14:05:19Z</dcterms:created>
  <dcterms:modified xsi:type="dcterms:W3CDTF">2020-04-06T12:30:16Z</dcterms:modified>
</cp:coreProperties>
</file>