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1" r:id="rId3"/>
    <p:sldId id="279" r:id="rId4"/>
    <p:sldId id="301" r:id="rId5"/>
    <p:sldId id="275" r:id="rId6"/>
    <p:sldId id="276" r:id="rId7"/>
    <p:sldId id="304" r:id="rId8"/>
    <p:sldId id="306" r:id="rId9"/>
    <p:sldId id="277" r:id="rId10"/>
    <p:sldId id="312" r:id="rId11"/>
    <p:sldId id="278" r:id="rId12"/>
    <p:sldId id="280" r:id="rId13"/>
    <p:sldId id="281" r:id="rId14"/>
    <p:sldId id="282" r:id="rId15"/>
    <p:sldId id="311" r:id="rId16"/>
    <p:sldId id="258" r:id="rId17"/>
    <p:sldId id="313" r:id="rId18"/>
    <p:sldId id="310" r:id="rId19"/>
    <p:sldId id="314" r:id="rId20"/>
    <p:sldId id="316" r:id="rId21"/>
    <p:sldId id="317" r:id="rId22"/>
    <p:sldId id="318" r:id="rId23"/>
    <p:sldId id="319" r:id="rId24"/>
    <p:sldId id="321" r:id="rId25"/>
    <p:sldId id="322" r:id="rId26"/>
    <p:sldId id="323" r:id="rId27"/>
    <p:sldId id="324" r:id="rId28"/>
    <p:sldId id="325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AB8F-EFA2-4F46-91E7-14AB7CA0EF8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wiredscience/2012/02/why-being-sleepy-and-drunk-are-great-for-creativit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14" y="19579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Promoting Creativity in the Classroom</a:t>
            </a:r>
          </a:p>
        </p:txBody>
      </p:sp>
      <p:pic>
        <p:nvPicPr>
          <p:cNvPr id="5124" name="Picture 4" descr="https://jonathanawori.files.wordpress.com/2015/07/appl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21" y="1720578"/>
            <a:ext cx="7029585" cy="49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8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Divergent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549"/>
            <a:ext cx="10515600" cy="4351338"/>
          </a:xfrm>
        </p:spPr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Represents the potential for creative thinking and problem solving. It is not synonymous with actual creative behavior but has proven to be a good estimate of it. It is also useful as a construct or empirical research on creativity and in various applied settings</a:t>
            </a:r>
            <a:endParaRPr lang="en-US" dirty="0"/>
          </a:p>
        </p:txBody>
      </p:sp>
      <p:pic>
        <p:nvPicPr>
          <p:cNvPr id="4" name="Picture 8" descr="http://www.marcbowles.com/courses/adv_dip/module9/chapter9/images/amc9_ch9six1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145" y="3238574"/>
            <a:ext cx="4700298" cy="257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16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5468" y="4267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Creativity and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9809"/>
            <a:ext cx="10515600" cy="4351338"/>
          </a:xfrm>
        </p:spPr>
        <p:txBody>
          <a:bodyPr/>
          <a:lstStyle/>
          <a:p>
            <a:r>
              <a:rPr lang="en-US" dirty="0"/>
              <a:t>All children arrive at school with creative abilities</a:t>
            </a:r>
          </a:p>
          <a:p>
            <a:r>
              <a:rPr lang="en-US" dirty="0"/>
              <a:t>Schools are a thinly disguised conspiracy to quash creativity</a:t>
            </a:r>
          </a:p>
          <a:p>
            <a:r>
              <a:rPr lang="en-US" dirty="0"/>
              <a:t>Creativity is taught out of the student</a:t>
            </a:r>
          </a:p>
          <a:p>
            <a:r>
              <a:rPr lang="en-US" dirty="0"/>
              <a:t>To be creative, one must be willing to take a chance, and maybe be </a:t>
            </a:r>
            <a:r>
              <a:rPr lang="en-US" u="sng" dirty="0"/>
              <a:t>wrong</a:t>
            </a:r>
            <a:r>
              <a:rPr lang="en-US" dirty="0"/>
              <a:t>! </a:t>
            </a:r>
          </a:p>
          <a:p>
            <a:r>
              <a:rPr lang="en-US" dirty="0"/>
              <a:t>STEM teachers must be constantly in search of opportunities to </a:t>
            </a:r>
            <a:r>
              <a:rPr lang="en-US" u="sng" dirty="0"/>
              <a:t>cover the content </a:t>
            </a:r>
            <a:r>
              <a:rPr lang="en-US" dirty="0"/>
              <a:t>while allowing for student creativity—divergent thinking</a:t>
            </a:r>
          </a:p>
          <a:p>
            <a:pPr lvl="1"/>
            <a:r>
              <a:rPr lang="en-US" dirty="0"/>
              <a:t>It is not enough for a curriculum activity to be fun for the students, without covering important content</a:t>
            </a:r>
          </a:p>
        </p:txBody>
      </p:sp>
      <p:pic>
        <p:nvPicPr>
          <p:cNvPr id="4" name="Picture 2" descr="http://weknowmemes.com/wp-content/uploads/2012/11/dont-let-them-filter-your-creativ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4363" r="65" b="10004"/>
          <a:stretch/>
        </p:blipFill>
        <p:spPr bwMode="auto">
          <a:xfrm>
            <a:off x="8316687" y="287383"/>
            <a:ext cx="3727268" cy="22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8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A Lesson that has Creativity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at the Core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68125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Provides Chances to: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639" y="2126134"/>
            <a:ext cx="5315935" cy="415933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problems from many angles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 differing points of view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things apart/see how things work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Reason, analyze, and brainstorm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 ideas of others/self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a new twist to old idea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new uses for old ideas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Simplify solutions to old problems &amp; ideas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“gut feelings”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5724" y="2192037"/>
            <a:ext cx="5393724" cy="4352926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Rearrange components of old solution to create new one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 previous ideas to create new one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non-rational part of brains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Visualize and use mental imagery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Collaborate/learn from others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 basic ideas and concepts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risks and build self-confidence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more tolerant of the unknown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more open to new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2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365125"/>
            <a:ext cx="1131055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pperplate Gothic Light" panose="020E0507020206020404" pitchFamily="34" charset="0"/>
              </a:rPr>
              <a:t>Thoughts from </a:t>
            </a:r>
            <a:r>
              <a:rPr lang="en-US" sz="4000" b="1" i="1" dirty="0">
                <a:latin typeface="Copperplate Gothic Light" panose="020E0507020206020404" pitchFamily="34" charset="0"/>
              </a:rPr>
              <a:t>Re-imagine</a:t>
            </a:r>
            <a:r>
              <a:rPr lang="en-US" sz="4000" b="1" dirty="0">
                <a:latin typeface="Copperplate Gothic Light" panose="020E0507020206020404" pitchFamily="34" charset="0"/>
              </a:rPr>
              <a:t> by Tom Peters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Need to develop a school that believes:</a:t>
            </a:r>
          </a:p>
          <a:p>
            <a:pPr lvl="1"/>
            <a:r>
              <a:rPr lang="en-US" sz="3200" dirty="0"/>
              <a:t>Learning is natural</a:t>
            </a:r>
          </a:p>
          <a:p>
            <a:pPr lvl="1"/>
            <a:r>
              <a:rPr lang="en-US" sz="3200" dirty="0"/>
              <a:t>Love of learning is normal</a:t>
            </a:r>
          </a:p>
          <a:p>
            <a:pPr lvl="1"/>
            <a:r>
              <a:rPr lang="en-US" sz="3200" dirty="0"/>
              <a:t>Real learning is passionate learning</a:t>
            </a:r>
          </a:p>
          <a:p>
            <a:pPr lvl="1"/>
            <a:r>
              <a:rPr lang="en-US" sz="3200" dirty="0"/>
              <a:t>Questions are more important than answers</a:t>
            </a:r>
          </a:p>
          <a:p>
            <a:pPr lvl="1"/>
            <a:r>
              <a:rPr lang="en-US" sz="3200" dirty="0"/>
              <a:t>Creativity is more important than fact recognition</a:t>
            </a:r>
          </a:p>
          <a:p>
            <a:pPr lvl="1"/>
            <a:r>
              <a:rPr lang="en-US" sz="3200" dirty="0"/>
              <a:t>Individuality more important than conformity</a:t>
            </a:r>
          </a:p>
          <a:p>
            <a:pPr lvl="1"/>
            <a:r>
              <a:rPr lang="en-US" sz="3200" dirty="0"/>
              <a:t>Creative experiences build brain capacity</a:t>
            </a:r>
          </a:p>
        </p:txBody>
      </p:sp>
    </p:spTree>
    <p:extLst>
      <p:ext uri="{BB962C8B-B14F-4D97-AF65-F5344CB8AC3E}">
        <p14:creationId xmlns:p14="http://schemas.microsoft.com/office/powerpoint/2010/main" val="27138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55" y="935381"/>
            <a:ext cx="10515600" cy="2852737"/>
          </a:xfrm>
        </p:spPr>
        <p:txBody>
          <a:bodyPr>
            <a:noAutofit/>
          </a:bodyPr>
          <a:lstStyle/>
          <a:p>
            <a:r>
              <a:rPr lang="en-US" sz="4400" i="1" dirty="0"/>
              <a:t>“The most important developments in civilization have come through the creative process, but ironically, most people have not been taught to be creative.” Robert Fritz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26188" y="434851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latin typeface="+mn-lt"/>
              </a:rPr>
              <a:t>As teachers, we have one of the largest potential influences on children's willingness to take a risk and be creative.</a:t>
            </a:r>
            <a:br>
              <a:rPr lang="en-US" sz="4400">
                <a:latin typeface="+mn-lt"/>
              </a:rPr>
            </a:br>
            <a:br>
              <a:rPr lang="en-US" sz="4400">
                <a:latin typeface="+mn-lt"/>
              </a:rPr>
            </a:br>
            <a:r>
              <a:rPr lang="en-US" sz="4400">
                <a:latin typeface="+mn-lt"/>
              </a:rPr>
              <a:t>We can support or thwart that creativity.</a:t>
            </a:r>
            <a:br>
              <a:rPr lang="en-US" sz="440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5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-media-cache-ak0.pinimg.com/736x/02/6a/f3/026af32f458ee18a5ce1e300fa396e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2" y="106258"/>
            <a:ext cx="10895481" cy="66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1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Copperplate Gothic Light" panose="020E0507020206020404" pitchFamily="34" charset="0"/>
              </a:rPr>
              <a:t>Creativity Literature Review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ZA" altLang="en-US" dirty="0"/>
              <a:t>Creativity should not be confused with talent.</a:t>
            </a:r>
            <a:r>
              <a:rPr lang="en-US" altLang="en-US" dirty="0"/>
              <a:t> </a:t>
            </a:r>
          </a:p>
          <a:p>
            <a:r>
              <a:rPr lang="en-ZA" altLang="en-US" dirty="0"/>
              <a:t>Everyone therefore has the potential to be creative.</a:t>
            </a:r>
            <a:r>
              <a:rPr lang="en-US" altLang="en-US" dirty="0"/>
              <a:t> </a:t>
            </a:r>
          </a:p>
          <a:p>
            <a:r>
              <a:rPr lang="en-ZA" altLang="en-US" dirty="0"/>
              <a:t>The key component to stimulate creativity is motivation or ‘the inner spark’ (</a:t>
            </a:r>
            <a:r>
              <a:rPr lang="en-ZA" altLang="en-US" dirty="0" err="1"/>
              <a:t>Amabile</a:t>
            </a:r>
            <a:r>
              <a:rPr lang="en-ZA" altLang="en-US" dirty="0"/>
              <a:t>, 1996)</a:t>
            </a:r>
            <a:r>
              <a:rPr lang="en-US" altLang="en-US" dirty="0"/>
              <a:t> </a:t>
            </a:r>
          </a:p>
          <a:p>
            <a:r>
              <a:rPr lang="en-ZA" altLang="en-US" dirty="0"/>
              <a:t>There is however a misconception that ‘creativity’ is just the process of creating something new (Pink, 2005)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Experiential learning is constructivist learning, where learners are active learners, constructing their own knowledge, rather than observing the teacher demonstrate (</a:t>
            </a:r>
            <a:r>
              <a:rPr lang="en-US" altLang="en-US" dirty="0" err="1"/>
              <a:t>Itin</a:t>
            </a:r>
            <a:r>
              <a:rPr lang="en-US" altLang="en-US" dirty="0"/>
              <a:t>, 1999)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Because experiential learning is active learning, learners more readily understand what they are learning and thus retain the knowledge to a greater degree than when merely having information presented to them by another.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hands-on nature of experiential learning is highly motivating for learners.</a:t>
            </a:r>
          </a:p>
        </p:txBody>
      </p:sp>
    </p:spTree>
    <p:extLst>
      <p:ext uri="{BB962C8B-B14F-4D97-AF65-F5344CB8AC3E}">
        <p14:creationId xmlns:p14="http://schemas.microsoft.com/office/powerpoint/2010/main" val="401666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20" y="274509"/>
            <a:ext cx="11190631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Copperplate Gothic Light" panose="020E0507020206020404" pitchFamily="34" charset="0"/>
              </a:rPr>
              <a:t>Psychological Theories</a:t>
            </a:r>
            <a:br>
              <a:rPr lang="en-US" altLang="en-US" b="1" dirty="0">
                <a:latin typeface="Copperplate Gothic Light" panose="020E0507020206020404" pitchFamily="34" charset="0"/>
              </a:rPr>
            </a:br>
            <a:r>
              <a:rPr lang="en-US" altLang="en-US" b="1" dirty="0">
                <a:latin typeface="Copperplate Gothic Light" panose="020E0507020206020404" pitchFamily="34" charset="0"/>
              </a:rPr>
              <a:t>of Creativity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66" y="2174789"/>
            <a:ext cx="5330310" cy="40148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Psychoanalytic 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thought is the product of brain processing not accessible to conscious thought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Behavioral 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behavior results from environmental stimuli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Appropriate awards can lead to creative behavior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174789"/>
            <a:ext cx="5756189" cy="40148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Cognitive Approach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behavior stems from a capacity for making unusual and new mental associations of concepts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people create more “variations”</a:t>
            </a:r>
          </a:p>
          <a:p>
            <a:r>
              <a:rPr lang="en-US" altLang="en-US" dirty="0"/>
              <a:t>Self-Actualization</a:t>
            </a:r>
          </a:p>
          <a:p>
            <a:pPr lvl="1"/>
            <a:r>
              <a:rPr lang="en-US" altLang="en-US" dirty="0"/>
              <a:t>Able to perceive reality accurately</a:t>
            </a:r>
          </a:p>
          <a:p>
            <a:pPr lvl="1"/>
            <a:r>
              <a:rPr lang="en-US" altLang="en-US" dirty="0"/>
              <a:t>Compare cultures objectively</a:t>
            </a:r>
          </a:p>
          <a:p>
            <a:pPr lvl="1"/>
            <a:r>
              <a:rPr lang="en-US" altLang="en-US" dirty="0"/>
              <a:t>Can look at things in a fresh, naïve, simple way</a:t>
            </a:r>
          </a:p>
          <a:p>
            <a:pPr lvl="1"/>
            <a:r>
              <a:rPr lang="en-US" altLang="en-US" dirty="0"/>
              <a:t>Be happy and thus be creative!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5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jrimagination.com/storage/cartoon-creative-condition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9" y="1088496"/>
            <a:ext cx="66675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2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Perceptual Blocks to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Stereotyping – fit into some standard category</a:t>
            </a:r>
          </a:p>
          <a:p>
            <a:r>
              <a:rPr lang="en-US" altLang="en-US" dirty="0"/>
              <a:t>Tacit assumptions – impose artificial constraints</a:t>
            </a:r>
          </a:p>
          <a:p>
            <a:r>
              <a:rPr lang="en-US" altLang="en-US" dirty="0"/>
              <a:t>Saturation</a:t>
            </a:r>
          </a:p>
          <a:p>
            <a:pPr lvl="1"/>
            <a:r>
              <a:rPr lang="en-US" altLang="en-US" dirty="0"/>
              <a:t>Focus too quickly on “obvious” problem</a:t>
            </a:r>
          </a:p>
          <a:p>
            <a:pPr lvl="1"/>
            <a:r>
              <a:rPr lang="en-US" altLang="en-US" dirty="0"/>
              <a:t>Focusing too much on details</a:t>
            </a:r>
          </a:p>
          <a:p>
            <a:pPr lvl="1"/>
            <a:r>
              <a:rPr lang="en-US" altLang="en-US" dirty="0"/>
              <a:t>Getting overwhelmed with data</a:t>
            </a:r>
          </a:p>
          <a:p>
            <a:r>
              <a:rPr lang="en-US" altLang="en-US" dirty="0"/>
              <a:t>Inability to see problem from other viewpoints</a:t>
            </a:r>
          </a:p>
          <a:p>
            <a:pPr lvl="1"/>
            <a:r>
              <a:rPr lang="en-US" altLang="en-US" dirty="0"/>
              <a:t>Multiple objectives will be at play</a:t>
            </a:r>
          </a:p>
          <a:p>
            <a:pPr lvl="1"/>
            <a:r>
              <a:rPr lang="en-US" altLang="en-US" dirty="0"/>
              <a:t>Must understand other’s values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320037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ZA" b="1" dirty="0">
                <a:latin typeface="Copperplate Gothic Light" panose="020E0507020206020404" pitchFamily="34" charset="0"/>
              </a:rPr>
              <a:t>Teaching Creativity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38200" y="4611231"/>
            <a:ext cx="1061033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dirty="0">
                <a:latin typeface="+mn-lt"/>
              </a:rPr>
              <a:t>Now see if you can connect the dots with four consecutive straight lines, without taking your pencil off the paper</a:t>
            </a:r>
          </a:p>
          <a:p>
            <a:endParaRPr lang="en-ZA" alt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dirty="0">
                <a:latin typeface="+mn-lt"/>
              </a:rPr>
              <a:t>You have one minute to complete the task. 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10" y="2786321"/>
            <a:ext cx="1733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 piece of paper, draw nine dots like you see below:</a:t>
            </a:r>
          </a:p>
        </p:txBody>
      </p:sp>
    </p:spTree>
    <p:extLst>
      <p:ext uri="{BB962C8B-B14F-4D97-AF65-F5344CB8AC3E}">
        <p14:creationId xmlns:p14="http://schemas.microsoft.com/office/powerpoint/2010/main" val="334833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pperplate Gothic Light" panose="020E0507020206020404" pitchFamily="34" charset="0"/>
              </a:rPr>
              <a:t>Emotional Blocks to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Fear of taking a risk</a:t>
            </a:r>
          </a:p>
          <a:p>
            <a:pPr lvl="1"/>
            <a:r>
              <a:rPr lang="en-US" altLang="en-US" dirty="0"/>
              <a:t>Risk aversion is a key decision analysis concept</a:t>
            </a:r>
          </a:p>
          <a:p>
            <a:pPr lvl="1"/>
            <a:r>
              <a:rPr lang="en-US" altLang="en-US" dirty="0"/>
              <a:t>May be counterproductive to not offer “wild” ideas</a:t>
            </a:r>
          </a:p>
          <a:p>
            <a:r>
              <a:rPr lang="en-US" altLang="en-US" dirty="0"/>
              <a:t>Status quo bias</a:t>
            </a:r>
          </a:p>
          <a:p>
            <a:pPr lvl="1"/>
            <a:r>
              <a:rPr lang="en-US" altLang="en-US" dirty="0"/>
              <a:t>Various levels of bias to current state of affairs</a:t>
            </a:r>
          </a:p>
          <a:p>
            <a:pPr lvl="1"/>
            <a:r>
              <a:rPr lang="en-US" altLang="en-US" dirty="0"/>
              <a:t>Change can be hard to accept</a:t>
            </a:r>
          </a:p>
          <a:p>
            <a:r>
              <a:rPr lang="en-US" altLang="en-US" dirty="0"/>
              <a:t>Reality versus Fantasy</a:t>
            </a:r>
          </a:p>
          <a:p>
            <a:pPr lvl="1"/>
            <a:r>
              <a:rPr lang="en-US" altLang="en-US" dirty="0"/>
              <a:t>Some people only want realistic solutions</a:t>
            </a:r>
          </a:p>
          <a:p>
            <a:pPr lvl="1"/>
            <a:r>
              <a:rPr lang="en-US" altLang="en-US" dirty="0"/>
              <a:t>Such people are comfortable “in their box”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Judgment and Criticism</a:t>
            </a:r>
          </a:p>
          <a:p>
            <a:pPr lvl="1"/>
            <a:r>
              <a:rPr lang="en-US" altLang="en-US" dirty="0"/>
              <a:t>Do not apply your values too soon in creative process</a:t>
            </a:r>
          </a:p>
          <a:p>
            <a:pPr lvl="1"/>
            <a:r>
              <a:rPr lang="en-US" altLang="en-US" dirty="0"/>
              <a:t>Need to let ideas flow freely</a:t>
            </a:r>
          </a:p>
          <a:p>
            <a:r>
              <a:rPr lang="en-US" altLang="en-US" dirty="0"/>
              <a:t>Inability to Incubate</a:t>
            </a:r>
          </a:p>
          <a:p>
            <a:pPr lvl="1"/>
            <a:r>
              <a:rPr lang="en-US" altLang="en-US" dirty="0"/>
              <a:t>Not well understood</a:t>
            </a:r>
          </a:p>
          <a:p>
            <a:pPr lvl="1"/>
            <a:r>
              <a:rPr lang="en-US" altLang="en-US" dirty="0"/>
              <a:t>Accepted as a phase</a:t>
            </a:r>
          </a:p>
          <a:p>
            <a:pPr lvl="1"/>
            <a:r>
              <a:rPr lang="en-US" altLang="en-US" dirty="0"/>
              <a:t>Are we always given time to incubate an idea?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9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Cultural Blocks to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Taboos</a:t>
            </a:r>
          </a:p>
          <a:p>
            <a:pPr lvl="1"/>
            <a:r>
              <a:rPr lang="en-US" altLang="en-US" dirty="0"/>
              <a:t>Views of culturally accept behavior may block ideas</a:t>
            </a:r>
          </a:p>
          <a:p>
            <a:r>
              <a:rPr lang="en-US" altLang="en-US" dirty="0"/>
              <a:t>Humor</a:t>
            </a:r>
          </a:p>
          <a:p>
            <a:pPr lvl="1"/>
            <a:r>
              <a:rPr lang="en-US" altLang="en-US" dirty="0"/>
              <a:t>Setting too formal: Good ideas can be obtained in an informal setting</a:t>
            </a:r>
          </a:p>
          <a:p>
            <a:pPr lvl="1"/>
            <a:r>
              <a:rPr lang="en-US" altLang="en-US" dirty="0"/>
              <a:t>Informal setting with lots of joking can be effective</a:t>
            </a:r>
          </a:p>
          <a:p>
            <a:r>
              <a:rPr lang="en-US" altLang="en-US" dirty="0"/>
              <a:t>Reason and Logic prevails</a:t>
            </a:r>
          </a:p>
          <a:p>
            <a:pPr lvl="1"/>
            <a:r>
              <a:rPr lang="en-US" altLang="en-US" dirty="0"/>
              <a:t>Overly analytical thinking (even though it is important)</a:t>
            </a:r>
          </a:p>
          <a:p>
            <a:r>
              <a:rPr lang="en-US" altLang="en-US" dirty="0"/>
              <a:t>Tradition and change</a:t>
            </a:r>
          </a:p>
          <a:p>
            <a:pPr lvl="1"/>
            <a:r>
              <a:rPr lang="en-US" altLang="en-US" dirty="0"/>
              <a:t>Often a strong resistance to changes</a:t>
            </a:r>
          </a:p>
          <a:p>
            <a:pPr lvl="1"/>
            <a:r>
              <a:rPr lang="en-US" altLang="en-US" dirty="0"/>
              <a:t>The status quo got the decision maker where they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7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Environmental Blocks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to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9279"/>
            <a:ext cx="105156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Non-supportive environment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Environment that dissuades humor and playfulness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Classroom is overly structured and routine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Autocratic teacher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Teacher has all of the answers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Over focus on winning, competition and impressing teacher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Overly strict timelines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Often a tight suspense can lead to good results</a:t>
            </a:r>
          </a:p>
        </p:txBody>
      </p:sp>
    </p:spTree>
    <p:extLst>
      <p:ext uri="{BB962C8B-B14F-4D97-AF65-F5344CB8AC3E}">
        <p14:creationId xmlns:p14="http://schemas.microsoft.com/office/powerpoint/2010/main" val="9500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Brainstorming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Introduced in 1930s by Osborn</a:t>
            </a:r>
          </a:p>
          <a:p>
            <a:r>
              <a:rPr lang="en-US" altLang="en-US" dirty="0"/>
              <a:t>Based on idea of eliminating perceptual blocking filters</a:t>
            </a:r>
          </a:p>
          <a:p>
            <a:r>
              <a:rPr lang="en-US" altLang="en-US" dirty="0"/>
              <a:t>Two Principles:</a:t>
            </a:r>
          </a:p>
          <a:p>
            <a:pPr lvl="2"/>
            <a:r>
              <a:rPr lang="en-US" altLang="en-US" dirty="0"/>
              <a:t>Defer judgment</a:t>
            </a:r>
          </a:p>
          <a:p>
            <a:pPr lvl="2"/>
            <a:r>
              <a:rPr lang="en-US" altLang="en-US" dirty="0"/>
              <a:t>Quantity breeds quality</a:t>
            </a:r>
          </a:p>
          <a:p>
            <a:r>
              <a:rPr lang="en-US" altLang="en-US" dirty="0"/>
              <a:t>Four rules</a:t>
            </a:r>
          </a:p>
          <a:p>
            <a:pPr lvl="2"/>
            <a:r>
              <a:rPr lang="en-US" altLang="en-US" dirty="0"/>
              <a:t>Rule out criticism</a:t>
            </a:r>
          </a:p>
          <a:p>
            <a:pPr lvl="2"/>
            <a:r>
              <a:rPr lang="en-US" altLang="en-US" dirty="0"/>
              <a:t>Welcome freewheeling</a:t>
            </a:r>
          </a:p>
          <a:p>
            <a:pPr lvl="2"/>
            <a:r>
              <a:rPr lang="en-US" altLang="en-US" dirty="0"/>
              <a:t>Seek large quantities of ideas</a:t>
            </a:r>
          </a:p>
          <a:p>
            <a:pPr lvl="2"/>
            <a:r>
              <a:rPr lang="en-US" altLang="en-US" dirty="0"/>
              <a:t>Encourage combination and improvement of ideas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Works due to its synergistic effect</a:t>
            </a:r>
          </a:p>
          <a:p>
            <a:pPr lvl="1"/>
            <a:r>
              <a:rPr lang="en-US" altLang="en-US" dirty="0"/>
              <a:t>Among participants</a:t>
            </a:r>
          </a:p>
          <a:p>
            <a:pPr lvl="1"/>
            <a:r>
              <a:rPr lang="en-US" altLang="en-US" dirty="0"/>
              <a:t>Combining of ideas is not just additive</a:t>
            </a:r>
          </a:p>
          <a:p>
            <a:pPr lvl="1"/>
            <a:r>
              <a:rPr lang="en-US" altLang="en-US" dirty="0"/>
              <a:t>Combine ideas to get new ideas</a:t>
            </a:r>
          </a:p>
          <a:p>
            <a:r>
              <a:rPr lang="en-US" altLang="en-US" dirty="0"/>
              <a:t>Generally regarded as a group technique based on a specific objective</a:t>
            </a:r>
          </a:p>
          <a:p>
            <a:pPr lvl="1"/>
            <a:r>
              <a:rPr lang="en-US" altLang="en-US" dirty="0"/>
              <a:t>Specificity focuses the efforts</a:t>
            </a:r>
          </a:p>
          <a:p>
            <a:r>
              <a:rPr lang="en-US" altLang="en-US" dirty="0"/>
              <a:t>Useful in situations calling for idea generation rather than judgment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1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Checklists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50146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Very simple means of generating ideas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Ask and list answers to series of questions.  For instance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Are there other uses?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something be adapted?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something be modified?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components be re-arranged?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components be combined?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 substitution be made?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Osborn (1963) offered a series of idea spurring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Osborn’s Questions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for Checklists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Put to other uses?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New ways to use as is</a:t>
            </a:r>
          </a:p>
          <a:p>
            <a:pPr lvl="1"/>
            <a:r>
              <a:rPr lang="en-US" altLang="en-US" dirty="0"/>
              <a:t>Other uses if modified</a:t>
            </a:r>
          </a:p>
          <a:p>
            <a:r>
              <a:rPr lang="en-US" altLang="en-US" i="1" dirty="0"/>
              <a:t>Adapt?</a:t>
            </a:r>
          </a:p>
          <a:p>
            <a:pPr lvl="1"/>
            <a:r>
              <a:rPr lang="en-US" altLang="en-US" dirty="0"/>
              <a:t>What else is like this?</a:t>
            </a:r>
            <a:br>
              <a:rPr lang="en-US" altLang="en-US" dirty="0"/>
            </a:br>
            <a:r>
              <a:rPr lang="en-US" altLang="en-US" dirty="0"/>
              <a:t>What other idea does this suggest?</a:t>
            </a:r>
          </a:p>
          <a:p>
            <a:pPr lvl="1"/>
            <a:r>
              <a:rPr lang="en-US" altLang="en-US" dirty="0"/>
              <a:t>Does the past offer a parallel?</a:t>
            </a:r>
          </a:p>
          <a:p>
            <a:pPr lvl="1"/>
            <a:r>
              <a:rPr lang="en-US" altLang="en-US" dirty="0"/>
              <a:t>What could I copy?</a:t>
            </a:r>
          </a:p>
          <a:p>
            <a:pPr lvl="1"/>
            <a:r>
              <a:rPr lang="en-US" altLang="en-US" dirty="0"/>
              <a:t>Whom could I emulate?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Modify?</a:t>
            </a:r>
          </a:p>
          <a:p>
            <a:pPr lvl="1"/>
            <a:r>
              <a:rPr lang="en-US" altLang="en-US" dirty="0"/>
              <a:t>New twist?</a:t>
            </a:r>
          </a:p>
          <a:p>
            <a:pPr lvl="1"/>
            <a:r>
              <a:rPr lang="en-US" altLang="en-US" dirty="0"/>
              <a:t>Change meaning, color, motion, sound, odor, form shape?</a:t>
            </a:r>
          </a:p>
          <a:p>
            <a:pPr lvl="1"/>
            <a:r>
              <a:rPr lang="en-US" altLang="en-US" dirty="0"/>
              <a:t>Other changes?</a:t>
            </a:r>
          </a:p>
          <a:p>
            <a:r>
              <a:rPr lang="en-US" altLang="en-US" i="1" dirty="0"/>
              <a:t>Magnify?</a:t>
            </a:r>
          </a:p>
          <a:p>
            <a:pPr lvl="1"/>
            <a:r>
              <a:rPr lang="en-US" altLang="en-US" dirty="0"/>
              <a:t>What to add?</a:t>
            </a:r>
          </a:p>
          <a:p>
            <a:pPr lvl="1"/>
            <a:r>
              <a:rPr lang="en-US" altLang="en-US" dirty="0"/>
              <a:t>More time? Greater frequency? Stronger? Higher?</a:t>
            </a:r>
          </a:p>
          <a:p>
            <a:pPr lvl="1"/>
            <a:r>
              <a:rPr lang="en-US" altLang="en-US" dirty="0"/>
              <a:t>Longer? Thicker? Extra value? Plus ingredient?</a:t>
            </a:r>
          </a:p>
          <a:p>
            <a:pPr lvl="1"/>
            <a:r>
              <a:rPr lang="en-US" altLang="en-US" dirty="0"/>
              <a:t>Duplicate? Multiply? Exaggerate?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7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Osborn’s Questions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for Checklists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 dirty="0"/>
              <a:t>Minify?</a:t>
            </a:r>
          </a:p>
          <a:p>
            <a:pPr lvl="1"/>
            <a:r>
              <a:rPr lang="en-US" altLang="en-US" dirty="0"/>
              <a:t>What to subtract? Smaller? Condensed? </a:t>
            </a:r>
            <a:r>
              <a:rPr lang="en-US" altLang="en-US" dirty="0" err="1"/>
              <a:t>Minature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Lower? Shorter? Lighter? Omit? Streamline?</a:t>
            </a:r>
          </a:p>
          <a:p>
            <a:pPr lvl="1"/>
            <a:r>
              <a:rPr lang="en-US" altLang="en-US" dirty="0"/>
              <a:t>Split up? Understate?</a:t>
            </a:r>
          </a:p>
          <a:p>
            <a:r>
              <a:rPr lang="en-US" altLang="en-US" i="1" dirty="0"/>
              <a:t>Substitute?</a:t>
            </a:r>
          </a:p>
          <a:p>
            <a:pPr lvl="1"/>
            <a:r>
              <a:rPr lang="en-US" altLang="en-US" dirty="0"/>
              <a:t>Who else instead? What else instead? Other ingredient? Other material? Other process?</a:t>
            </a:r>
          </a:p>
          <a:p>
            <a:pPr lvl="1"/>
            <a:r>
              <a:rPr lang="en-US" altLang="en-US" dirty="0"/>
              <a:t>Other power? Other place? Other approach? Other tone of voice?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 dirty="0"/>
              <a:t>Rearrange</a:t>
            </a:r>
          </a:p>
          <a:p>
            <a:pPr lvl="1"/>
            <a:r>
              <a:rPr lang="en-US" altLang="en-US" dirty="0"/>
              <a:t>Interchange components? Other pattern? Other layout? Other sequence?</a:t>
            </a:r>
          </a:p>
          <a:p>
            <a:pPr lvl="1"/>
            <a:r>
              <a:rPr lang="en-US" altLang="en-US" dirty="0"/>
              <a:t>Transpose cause and effect? Change pace? Change schedule?</a:t>
            </a:r>
          </a:p>
          <a:p>
            <a:r>
              <a:rPr lang="en-US" altLang="en-US" i="1" dirty="0"/>
              <a:t>Reverse?</a:t>
            </a:r>
          </a:p>
          <a:p>
            <a:pPr lvl="1"/>
            <a:r>
              <a:rPr lang="en-US" altLang="en-US" dirty="0"/>
              <a:t>Transpose positive and negative? How about opposites?</a:t>
            </a:r>
          </a:p>
          <a:p>
            <a:pPr lvl="1"/>
            <a:r>
              <a:rPr lang="en-US" altLang="en-US" dirty="0"/>
              <a:t>Turn it backward? Turn it upside down? Reverse roles?</a:t>
            </a:r>
          </a:p>
          <a:p>
            <a:pPr lvl="1"/>
            <a:r>
              <a:rPr lang="en-US" altLang="en-US" dirty="0"/>
              <a:t>Change shoes? Turn tables? Turn other cheek?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7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What does Creativity Look Like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in the Classroom?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students are curious, question and challenge, and don’t always follow the rules.</a:t>
            </a:r>
          </a:p>
          <a:p>
            <a:r>
              <a:rPr lang="en-US" dirty="0"/>
              <a:t>They think laterally and make associations between things that are not usually connected.</a:t>
            </a:r>
          </a:p>
          <a:p>
            <a:r>
              <a:rPr lang="en-US" dirty="0"/>
              <a:t>They imagine, see possibilities, ask ‘what if?’, picture alternatives, and look at things from different view points.</a:t>
            </a:r>
          </a:p>
          <a:p>
            <a:r>
              <a:rPr lang="en-US" dirty="0"/>
              <a:t>They play with ideas, try alternatives and fresh approaches, keep open minds and modify their ideas to achieve creative results.</a:t>
            </a:r>
          </a:p>
          <a:p>
            <a:r>
              <a:rPr lang="en-US" dirty="0"/>
              <a:t>They reflect critically on ideas, actions and outcomes. They review progress, invite and use feedback, criticize constructively and make perceptive observations.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Teachers Who Encourage Creativity…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>
            <a:normAutofit fontScale="92500"/>
          </a:bodyPr>
          <a:lstStyle/>
          <a:p>
            <a:r>
              <a:rPr lang="en-US" dirty="0"/>
              <a:t>Give students extended, unhurried </a:t>
            </a:r>
            <a:r>
              <a:rPr lang="en-US" b="1" dirty="0"/>
              <a:t>time </a:t>
            </a:r>
            <a:r>
              <a:rPr lang="en-US" dirty="0"/>
              <a:t>to explore and do their best work. </a:t>
            </a:r>
          </a:p>
          <a:p>
            <a:r>
              <a:rPr lang="en-US" dirty="0"/>
              <a:t>Don’t interfere when students are productively engaged and motivated to complete tasks in which they are fully engaged.</a:t>
            </a:r>
          </a:p>
          <a:p>
            <a:r>
              <a:rPr lang="en-US" dirty="0"/>
              <a:t>Create an inviting and exciting </a:t>
            </a:r>
            <a:r>
              <a:rPr lang="en-US" b="1" dirty="0"/>
              <a:t>classroom environment</a:t>
            </a:r>
            <a:r>
              <a:rPr lang="en-US" dirty="0"/>
              <a:t>. </a:t>
            </a:r>
          </a:p>
          <a:p>
            <a:r>
              <a:rPr lang="en-US" dirty="0"/>
              <a:t>Provide students with space to leave unfinished work for later completion and quiet space for contemplation.</a:t>
            </a:r>
          </a:p>
          <a:p>
            <a:r>
              <a:rPr lang="en-US" dirty="0"/>
              <a:t>Provide an abundant supply of interesting and useful </a:t>
            </a:r>
            <a:r>
              <a:rPr lang="en-US" b="1" dirty="0"/>
              <a:t>materials </a:t>
            </a:r>
            <a:r>
              <a:rPr lang="en-US" dirty="0"/>
              <a:t>and </a:t>
            </a:r>
            <a:r>
              <a:rPr lang="en-US" b="1" dirty="0"/>
              <a:t>resources</a:t>
            </a:r>
            <a:r>
              <a:rPr lang="en-US" dirty="0"/>
              <a:t>.</a:t>
            </a:r>
          </a:p>
          <a:p>
            <a:r>
              <a:rPr lang="en-US" dirty="0"/>
              <a:t>Create a classroom </a:t>
            </a:r>
            <a:r>
              <a:rPr lang="en-US" b="1" dirty="0"/>
              <a:t>climate </a:t>
            </a:r>
            <a:r>
              <a:rPr lang="en-US" dirty="0"/>
              <a:t>where students feel mistakes are acceptable and risk-taking is encouraged. </a:t>
            </a:r>
          </a:p>
          <a:p>
            <a:r>
              <a:rPr lang="en-US" dirty="0"/>
              <a:t>Appropriate noise, mess and autonomy are accepted.</a:t>
            </a:r>
          </a:p>
        </p:txBody>
      </p:sp>
    </p:spTree>
    <p:extLst>
      <p:ext uri="{BB962C8B-B14F-4D97-AF65-F5344CB8AC3E}">
        <p14:creationId xmlns:p14="http://schemas.microsoft.com/office/powerpoint/2010/main" val="160622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vity-is-intelligence-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-1781"/>
            <a:ext cx="9276292" cy="68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1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64042" y="1825625"/>
            <a:ext cx="88515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Create: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at’)To bring into existence out of nothing; to originate; to make. The act of creating. Any original production of the human mind.</a:t>
            </a:r>
          </a:p>
        </p:txBody>
      </p:sp>
    </p:spTree>
    <p:extLst>
      <p:ext uri="{BB962C8B-B14F-4D97-AF65-F5344CB8AC3E}">
        <p14:creationId xmlns:p14="http://schemas.microsoft.com/office/powerpoint/2010/main" val="65085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546" y="996778"/>
            <a:ext cx="10593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 hunch is creativity trying to tell you something. Frank Capra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46" y="5395784"/>
            <a:ext cx="10659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Imagination is more important than knowledge. Albert Einstein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5578" y="196517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/>
              <a:t>Try it yourself: Come up with a fourth word that connects the first three</a:t>
            </a:r>
            <a:endParaRPr lang="en-US" sz="3200" dirty="0"/>
          </a:p>
          <a:p>
            <a:r>
              <a:rPr lang="en-US" sz="3200" dirty="0"/>
              <a:t>Time – Hair – Stretch</a:t>
            </a:r>
            <a:br>
              <a:rPr lang="en-US" sz="3200" dirty="0"/>
            </a:br>
            <a:r>
              <a:rPr lang="en-US" sz="3200" dirty="0"/>
              <a:t>Manners – Round – Tennis</a:t>
            </a:r>
            <a:br>
              <a:rPr lang="en-US" sz="3200" dirty="0"/>
            </a:br>
            <a:r>
              <a:rPr lang="en-US" sz="3200" dirty="0"/>
              <a:t>Ache – Hunter – Cabbage</a:t>
            </a:r>
          </a:p>
        </p:txBody>
      </p:sp>
    </p:spTree>
    <p:extLst>
      <p:ext uri="{BB962C8B-B14F-4D97-AF65-F5344CB8AC3E}">
        <p14:creationId xmlns:p14="http://schemas.microsoft.com/office/powerpoint/2010/main" val="288020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0941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5625"/>
            <a:ext cx="10515600" cy="48223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Students cannot be taught to be creative any more than seeds</a:t>
            </a:r>
            <a:br>
              <a:rPr lang="en-US" altLang="en-US" sz="3200" dirty="0"/>
            </a:br>
            <a:r>
              <a:rPr lang="en-US" altLang="en-US" sz="3200" dirty="0"/>
              <a:t>can be taught to grow.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However, we can prepare the optimum environment for seeds to grow: Likewise we can create the optimum environment for creativity to flourish.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/>
          </a:p>
          <a:p>
            <a:r>
              <a:rPr lang="en-US" sz="3200" dirty="0"/>
              <a:t>Here’s a riddle used in a recent study showing that </a:t>
            </a:r>
            <a:r>
              <a:rPr lang="en-US" sz="3200" dirty="0">
                <a:hlinkClick r:id="rId2"/>
              </a:rPr>
              <a:t>people are more creative when they’re tired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i="1" dirty="0"/>
              <a:t>A man has married 20 women in a small town. All of the women are still alive and none of them are divorced. The man has broken no laws. Who is the man? </a:t>
            </a:r>
            <a:endParaRPr lang="en-US" altLang="en-US" sz="32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95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1600200"/>
            <a:ext cx="8229600" cy="271642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sz="3200" dirty="0"/>
              <a:t>Creativity is no excuse for sloppy thinking.</a:t>
            </a:r>
          </a:p>
          <a:p>
            <a:r>
              <a:rPr lang="en-US" altLang="en-US" sz="3200" dirty="0"/>
              <a:t>Providing children with the best environment for creativity does not mean giving them absolute freedom without rules or guidance.</a:t>
            </a:r>
          </a:p>
        </p:txBody>
      </p:sp>
      <p:pic>
        <p:nvPicPr>
          <p:cNvPr id="1026" name="Picture 2" descr="candle_2_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29" y="4316627"/>
            <a:ext cx="3411409" cy="24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3027" y="4374462"/>
            <a:ext cx="3718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Affix the lit candle to the wall so that it will not drip wax onto the table below</a:t>
            </a:r>
          </a:p>
        </p:txBody>
      </p:sp>
    </p:spTree>
    <p:extLst>
      <p:ext uri="{BB962C8B-B14F-4D97-AF65-F5344CB8AC3E}">
        <p14:creationId xmlns:p14="http://schemas.microsoft.com/office/powerpoint/2010/main" val="176952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6/Gen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5" y="415696"/>
            <a:ext cx="5833333" cy="61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5589" y="1812495"/>
            <a:ext cx="3855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Candle Problem is a classic test of creative problem solving developed by psychologist Karl </a:t>
            </a:r>
            <a:r>
              <a:rPr lang="en-US" sz="3200" dirty="0" err="1"/>
              <a:t>Duncker</a:t>
            </a:r>
            <a:r>
              <a:rPr lang="en-US" sz="3200" dirty="0"/>
              <a:t> in 1945</a:t>
            </a:r>
          </a:p>
        </p:txBody>
      </p:sp>
    </p:spTree>
    <p:extLst>
      <p:ext uri="{BB962C8B-B14F-4D97-AF65-F5344CB8AC3E}">
        <p14:creationId xmlns:p14="http://schemas.microsoft.com/office/powerpoint/2010/main" val="200098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logs.adobe.com/conversations/files/2013/01/creativity-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" y="558800"/>
            <a:ext cx="12170712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r>
              <a:rPr lang="en-US" altLang="en-US" dirty="0"/>
              <a:t>Why encourage creativity?</a:t>
            </a:r>
          </a:p>
          <a:p>
            <a:r>
              <a:rPr lang="en-US" altLang="en-US" dirty="0"/>
              <a:t>The opposite of creativity is repression.</a:t>
            </a:r>
          </a:p>
          <a:p>
            <a:r>
              <a:rPr lang="en-US" altLang="en-US" dirty="0"/>
              <a:t>Thoughts are only ours when we have thought them ourselves.</a:t>
            </a:r>
          </a:p>
          <a:p>
            <a:r>
              <a:rPr lang="en-US" altLang="en-US" dirty="0"/>
              <a:t>Creativity will influence future prosperity.</a:t>
            </a:r>
          </a:p>
          <a:p>
            <a:r>
              <a:rPr lang="en-US" altLang="en-US" dirty="0"/>
              <a:t>The more students practice, the more creative they will be.</a:t>
            </a:r>
          </a:p>
          <a:p>
            <a:r>
              <a:rPr lang="en-US" altLang="en-US" dirty="0"/>
              <a:t>Allows for the practice of divergent thinking.</a:t>
            </a:r>
          </a:p>
          <a:p>
            <a:pPr lvl="1"/>
            <a:r>
              <a:rPr lang="en-US" altLang="en-US" dirty="0"/>
              <a:t>Most school assignments are convergent (have definitive limits – one answer).</a:t>
            </a:r>
          </a:p>
        </p:txBody>
      </p:sp>
    </p:spTree>
    <p:extLst>
      <p:ext uri="{BB962C8B-B14F-4D97-AF65-F5344CB8AC3E}">
        <p14:creationId xmlns:p14="http://schemas.microsoft.com/office/powerpoint/2010/main" val="16451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1820</Words>
  <Application>Microsoft Office PowerPoint</Application>
  <PresentationFormat>Widescreen</PresentationFormat>
  <Paragraphs>215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Copperplate Gothic Bold</vt:lpstr>
      <vt:lpstr>Copperplate Gothic Light</vt:lpstr>
      <vt:lpstr>Courier New</vt:lpstr>
      <vt:lpstr>Times New Roman</vt:lpstr>
      <vt:lpstr>Wingdings</vt:lpstr>
      <vt:lpstr>Office Theme</vt:lpstr>
      <vt:lpstr>Promoting Creativity in the Classroom</vt:lpstr>
      <vt:lpstr>Teaching Creativity</vt:lpstr>
      <vt:lpstr>PowerPoint Presentation</vt:lpstr>
      <vt:lpstr>PowerPoint Presentation</vt:lpstr>
      <vt:lpstr>Teaching creativity</vt:lpstr>
      <vt:lpstr>Teaching creativity</vt:lpstr>
      <vt:lpstr>PowerPoint Presentation</vt:lpstr>
      <vt:lpstr>PowerPoint Presentation</vt:lpstr>
      <vt:lpstr>Teaching creativity</vt:lpstr>
      <vt:lpstr>Divergent Thinking</vt:lpstr>
      <vt:lpstr>Creativity and Children</vt:lpstr>
      <vt:lpstr>A Lesson that has Creativity at the Core</vt:lpstr>
      <vt:lpstr>Thoughts from Re-imagine by Tom Peters</vt:lpstr>
      <vt:lpstr>“The most important developments in civilization have come through the creative process, but ironically, most people have not been taught to be creative.” Robert Fritz</vt:lpstr>
      <vt:lpstr>PowerPoint Presentation</vt:lpstr>
      <vt:lpstr>Creativity Literature Review</vt:lpstr>
      <vt:lpstr>Psychological Theories of Creativity</vt:lpstr>
      <vt:lpstr>PowerPoint Presentation</vt:lpstr>
      <vt:lpstr>Perceptual Blocks to Creativity</vt:lpstr>
      <vt:lpstr>Emotional Blocks to Creativity</vt:lpstr>
      <vt:lpstr>Cultural Blocks to Creativity</vt:lpstr>
      <vt:lpstr>Environmental Blocks to Creativity</vt:lpstr>
      <vt:lpstr>Brainstorming</vt:lpstr>
      <vt:lpstr>Checklists</vt:lpstr>
      <vt:lpstr>Osborn’s Questions for Checklists</vt:lpstr>
      <vt:lpstr>Osborn’s Questions for Checklists (continued)</vt:lpstr>
      <vt:lpstr>What does Creativity Look Like in the Classroom?</vt:lpstr>
      <vt:lpstr>Teachers Who Encourage Creativity…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R. Carter</cp:lastModifiedBy>
  <cp:revision>24</cp:revision>
  <dcterms:created xsi:type="dcterms:W3CDTF">2015-09-14T19:12:05Z</dcterms:created>
  <dcterms:modified xsi:type="dcterms:W3CDTF">2021-01-14T17:31:53Z</dcterms:modified>
</cp:coreProperties>
</file>