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 id="299" r:id="rId3"/>
    <p:sldId id="292" r:id="rId4"/>
    <p:sldId id="258" r:id="rId5"/>
    <p:sldId id="260" r:id="rId6"/>
    <p:sldId id="261" r:id="rId7"/>
    <p:sldId id="257" r:id="rId8"/>
    <p:sldId id="262" r:id="rId9"/>
    <p:sldId id="263" r:id="rId10"/>
    <p:sldId id="264" r:id="rId11"/>
    <p:sldId id="266" r:id="rId12"/>
    <p:sldId id="275" r:id="rId13"/>
    <p:sldId id="265" r:id="rId14"/>
    <p:sldId id="267" r:id="rId15"/>
    <p:sldId id="268" r:id="rId16"/>
    <p:sldId id="270" r:id="rId17"/>
    <p:sldId id="271" r:id="rId18"/>
    <p:sldId id="278" r:id="rId19"/>
    <p:sldId id="279" r:id="rId20"/>
    <p:sldId id="280" r:id="rId21"/>
    <p:sldId id="281" r:id="rId22"/>
    <p:sldId id="282" r:id="rId23"/>
    <p:sldId id="283" r:id="rId24"/>
    <p:sldId id="284" r:id="rId25"/>
    <p:sldId id="285" r:id="rId26"/>
    <p:sldId id="286" r:id="rId27"/>
    <p:sldId id="287" r:id="rId28"/>
    <p:sldId id="288" r:id="rId29"/>
    <p:sldId id="290" r:id="rId30"/>
    <p:sldId id="273" r:id="rId31"/>
    <p:sldId id="274" r:id="rId3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90929"/>
  </p:normalViewPr>
  <p:slideViewPr>
    <p:cSldViewPr>
      <p:cViewPr varScale="1">
        <p:scale>
          <a:sx n="104" d="100"/>
          <a:sy n="104" d="100"/>
        </p:scale>
        <p:origin x="142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9D89D24B-7E51-4CCA-B96E-A2465EB9F86F}"/>
              </a:ext>
            </a:extLst>
          </p:cNvPr>
          <p:cNvGrpSpPr>
            <a:grpSpLocks/>
          </p:cNvGrpSpPr>
          <p:nvPr/>
        </p:nvGrpSpPr>
        <p:grpSpPr bwMode="auto">
          <a:xfrm>
            <a:off x="0" y="0"/>
            <a:ext cx="6362700" cy="6858000"/>
            <a:chOff x="0" y="0"/>
            <a:chExt cx="4008" cy="4320"/>
          </a:xfrm>
        </p:grpSpPr>
        <p:pic>
          <p:nvPicPr>
            <p:cNvPr id="5" name="Picture 8" descr="Expbanna">
              <a:extLst>
                <a:ext uri="{FF2B5EF4-FFF2-40B4-BE49-F238E27FC236}">
                  <a16:creationId xmlns:a16="http://schemas.microsoft.com/office/drawing/2014/main" id="{109DB167-1806-4ECC-AF87-94D9FF865E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invGray">
            <a:xfrm>
              <a:off x="0" y="0"/>
              <a:ext cx="432"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EXPHORSA">
              <a:extLst>
                <a:ext uri="{FF2B5EF4-FFF2-40B4-BE49-F238E27FC236}">
                  <a16:creationId xmlns:a16="http://schemas.microsoft.com/office/drawing/2014/main" id="{59AEC9E9-04EB-42D0-9A7B-AD9ECFBF17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8" y="3600"/>
              <a:ext cx="1800" cy="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7" name="Picture 10" descr="EXPHORSA">
            <a:extLst>
              <a:ext uri="{FF2B5EF4-FFF2-40B4-BE49-F238E27FC236}">
                <a16:creationId xmlns:a16="http://schemas.microsoft.com/office/drawing/2014/main" id="{60DB4D3D-AE40-41FE-9F2C-2C479734C91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3657600"/>
            <a:ext cx="571500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6" name="Rectangle 2"/>
          <p:cNvSpPr>
            <a:spLocks noGrp="1" noChangeArrowheads="1"/>
          </p:cNvSpPr>
          <p:nvPr>
            <p:ph type="ctrTitle"/>
          </p:nvPr>
        </p:nvSpPr>
        <p:spPr>
          <a:xfrm>
            <a:off x="1752600" y="990600"/>
            <a:ext cx="6400800" cy="2514600"/>
          </a:xfrm>
          <a:ln w="76200" cmpd="tri"/>
        </p:spPr>
        <p:txBody>
          <a:bodyPr/>
          <a:lstStyle>
            <a:lvl1pPr algn="ctr">
              <a:defRPr/>
            </a:lvl1pPr>
          </a:lstStyle>
          <a:p>
            <a:r>
              <a:rPr lang="en-US"/>
              <a:t>Click to edit Master title style</a:t>
            </a:r>
          </a:p>
        </p:txBody>
      </p:sp>
      <p:sp>
        <p:nvSpPr>
          <p:cNvPr id="36867" name="Rectangle 3"/>
          <p:cNvSpPr>
            <a:spLocks noGrp="1" noChangeArrowheads="1"/>
          </p:cNvSpPr>
          <p:nvPr>
            <p:ph type="subTitle" idx="1"/>
          </p:nvPr>
        </p:nvSpPr>
        <p:spPr>
          <a:xfrm>
            <a:off x="1752600" y="3886200"/>
            <a:ext cx="6400800" cy="1752600"/>
          </a:xfrm>
          <a:ln w="6350"/>
        </p:spPr>
        <p:txBody>
          <a:bodyPr/>
          <a:lstStyle>
            <a:lvl1pPr marL="0" indent="0" algn="ctr">
              <a:buFontTx/>
              <a:buNone/>
              <a:defRPr/>
            </a:lvl1pPr>
          </a:lstStyle>
          <a:p>
            <a:r>
              <a:rPr lang="en-US"/>
              <a:t>Click to edit Master subtitle style</a:t>
            </a:r>
          </a:p>
        </p:txBody>
      </p:sp>
      <p:sp>
        <p:nvSpPr>
          <p:cNvPr id="8" name="Rectangle 4">
            <a:extLst>
              <a:ext uri="{FF2B5EF4-FFF2-40B4-BE49-F238E27FC236}">
                <a16:creationId xmlns:a16="http://schemas.microsoft.com/office/drawing/2014/main" id="{4775FF85-BED5-4ED5-A3DF-14B924589CFE}"/>
              </a:ext>
            </a:extLst>
          </p:cNvPr>
          <p:cNvSpPr>
            <a:spLocks noGrp="1" noChangeArrowheads="1"/>
          </p:cNvSpPr>
          <p:nvPr>
            <p:ph type="dt" sz="half" idx="10"/>
          </p:nvPr>
        </p:nvSpPr>
        <p:spPr>
          <a:xfrm>
            <a:off x="914400" y="6400800"/>
            <a:ext cx="1905000" cy="457200"/>
          </a:xfrm>
        </p:spPr>
        <p:txBody>
          <a:bodyPr anchorCtr="0"/>
          <a:lstStyle>
            <a:lvl1pPr>
              <a:defRPr/>
            </a:lvl1pPr>
          </a:lstStyle>
          <a:p>
            <a:pPr>
              <a:defRPr/>
            </a:pPr>
            <a:endParaRPr lang="en-US"/>
          </a:p>
        </p:txBody>
      </p:sp>
      <p:sp>
        <p:nvSpPr>
          <p:cNvPr id="9" name="Rectangle 5">
            <a:extLst>
              <a:ext uri="{FF2B5EF4-FFF2-40B4-BE49-F238E27FC236}">
                <a16:creationId xmlns:a16="http://schemas.microsoft.com/office/drawing/2014/main" id="{C5C4E94C-F8F1-41C3-9C7F-166217795E71}"/>
              </a:ext>
            </a:extLst>
          </p:cNvPr>
          <p:cNvSpPr>
            <a:spLocks noGrp="1" noChangeArrowheads="1"/>
          </p:cNvSpPr>
          <p:nvPr>
            <p:ph type="ftr" sz="quarter" idx="11"/>
          </p:nvPr>
        </p:nvSpPr>
        <p:spPr>
          <a:xfrm>
            <a:off x="3505200" y="6400800"/>
            <a:ext cx="2895600" cy="457200"/>
          </a:xfrm>
        </p:spPr>
        <p:txBody>
          <a:bodyPr anchorCtr="0"/>
          <a:lstStyle>
            <a:lvl1pPr>
              <a:defRPr/>
            </a:lvl1pPr>
          </a:lstStyle>
          <a:p>
            <a:pPr>
              <a:defRPr/>
            </a:pPr>
            <a:endParaRPr lang="en-US"/>
          </a:p>
        </p:txBody>
      </p:sp>
      <p:sp>
        <p:nvSpPr>
          <p:cNvPr id="10" name="Rectangle 6">
            <a:extLst>
              <a:ext uri="{FF2B5EF4-FFF2-40B4-BE49-F238E27FC236}">
                <a16:creationId xmlns:a16="http://schemas.microsoft.com/office/drawing/2014/main" id="{40A142AC-4C3E-40AF-9F56-2BBC814768FB}"/>
              </a:ext>
            </a:extLst>
          </p:cNvPr>
          <p:cNvSpPr>
            <a:spLocks noGrp="1" noChangeArrowheads="1"/>
          </p:cNvSpPr>
          <p:nvPr>
            <p:ph type="sldNum" sz="quarter" idx="12"/>
          </p:nvPr>
        </p:nvSpPr>
        <p:spPr/>
        <p:txBody>
          <a:bodyPr anchorCtr="0"/>
          <a:lstStyle>
            <a:lvl1pPr>
              <a:defRPr/>
            </a:lvl1pPr>
          </a:lstStyle>
          <a:p>
            <a:pPr>
              <a:defRPr/>
            </a:pPr>
            <a:fld id="{EBAD504B-3E4E-494C-AFCD-31DED4E1A06B}" type="slidenum">
              <a:rPr lang="en-US" altLang="en-US"/>
              <a:pPr>
                <a:defRPr/>
              </a:pPr>
              <a:t>‹#›</a:t>
            </a:fld>
            <a:endParaRPr lang="en-US" altLang="en-US"/>
          </a:p>
        </p:txBody>
      </p:sp>
    </p:spTree>
    <p:extLst>
      <p:ext uri="{BB962C8B-B14F-4D97-AF65-F5344CB8AC3E}">
        <p14:creationId xmlns:p14="http://schemas.microsoft.com/office/powerpoint/2010/main" val="444140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43E14E6-2D67-4B0D-944E-97DDFC10910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6385065-05F7-4399-BB89-0B55AC0865C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A1517CD-D3CA-4D0E-9C58-389EB56EE0F9}"/>
              </a:ext>
            </a:extLst>
          </p:cNvPr>
          <p:cNvSpPr>
            <a:spLocks noGrp="1" noChangeArrowheads="1"/>
          </p:cNvSpPr>
          <p:nvPr>
            <p:ph type="sldNum" sz="quarter" idx="12"/>
          </p:nvPr>
        </p:nvSpPr>
        <p:spPr>
          <a:ln/>
        </p:spPr>
        <p:txBody>
          <a:bodyPr/>
          <a:lstStyle>
            <a:lvl1pPr>
              <a:defRPr/>
            </a:lvl1pPr>
          </a:lstStyle>
          <a:p>
            <a:pPr>
              <a:defRPr/>
            </a:pPr>
            <a:fld id="{A9BCF9FE-4363-4567-8F49-EE27512D8FDD}" type="slidenum">
              <a:rPr lang="en-US" altLang="en-US"/>
              <a:pPr>
                <a:defRPr/>
              </a:pPr>
              <a:t>‹#›</a:t>
            </a:fld>
            <a:endParaRPr lang="en-US" altLang="en-US"/>
          </a:p>
        </p:txBody>
      </p:sp>
    </p:spTree>
    <p:extLst>
      <p:ext uri="{BB962C8B-B14F-4D97-AF65-F5344CB8AC3E}">
        <p14:creationId xmlns:p14="http://schemas.microsoft.com/office/powerpoint/2010/main" val="804614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100" y="381000"/>
            <a:ext cx="1943100" cy="54991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2038" y="381000"/>
            <a:ext cx="5681662" cy="54991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D10A001-1DD4-4062-942E-E9A04CE0E57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5629FEA-0FB9-4D94-885D-BE40E30F5B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5D68D49-8597-46AB-B613-4DC22EFDECF3}"/>
              </a:ext>
            </a:extLst>
          </p:cNvPr>
          <p:cNvSpPr>
            <a:spLocks noGrp="1" noChangeArrowheads="1"/>
          </p:cNvSpPr>
          <p:nvPr>
            <p:ph type="sldNum" sz="quarter" idx="12"/>
          </p:nvPr>
        </p:nvSpPr>
        <p:spPr>
          <a:ln/>
        </p:spPr>
        <p:txBody>
          <a:bodyPr/>
          <a:lstStyle>
            <a:lvl1pPr>
              <a:defRPr/>
            </a:lvl1pPr>
          </a:lstStyle>
          <a:p>
            <a:pPr>
              <a:defRPr/>
            </a:pPr>
            <a:fld id="{84E16668-ECA2-45B4-A4CE-9AF84E7BF94C}" type="slidenum">
              <a:rPr lang="en-US" altLang="en-US"/>
              <a:pPr>
                <a:defRPr/>
              </a:pPr>
              <a:t>‹#›</a:t>
            </a:fld>
            <a:endParaRPr lang="en-US" altLang="en-US"/>
          </a:p>
        </p:txBody>
      </p:sp>
    </p:spTree>
    <p:extLst>
      <p:ext uri="{BB962C8B-B14F-4D97-AF65-F5344CB8AC3E}">
        <p14:creationId xmlns:p14="http://schemas.microsoft.com/office/powerpoint/2010/main" val="1617321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95B53F2-8A3F-4F76-84A4-A313AE6E122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67AB729-5D26-4779-9E73-D339EA374A1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A2E46E7-AEAA-4F31-BD54-103DC4387804}"/>
              </a:ext>
            </a:extLst>
          </p:cNvPr>
          <p:cNvSpPr>
            <a:spLocks noGrp="1" noChangeArrowheads="1"/>
          </p:cNvSpPr>
          <p:nvPr>
            <p:ph type="sldNum" sz="quarter" idx="12"/>
          </p:nvPr>
        </p:nvSpPr>
        <p:spPr>
          <a:ln/>
        </p:spPr>
        <p:txBody>
          <a:bodyPr/>
          <a:lstStyle>
            <a:lvl1pPr>
              <a:defRPr/>
            </a:lvl1pPr>
          </a:lstStyle>
          <a:p>
            <a:pPr>
              <a:defRPr/>
            </a:pPr>
            <a:fld id="{4566499E-59D6-439B-9B92-92D13C191CDE}" type="slidenum">
              <a:rPr lang="en-US" altLang="en-US"/>
              <a:pPr>
                <a:defRPr/>
              </a:pPr>
              <a:t>‹#›</a:t>
            </a:fld>
            <a:endParaRPr lang="en-US" altLang="en-US"/>
          </a:p>
        </p:txBody>
      </p:sp>
    </p:spTree>
    <p:extLst>
      <p:ext uri="{BB962C8B-B14F-4D97-AF65-F5344CB8AC3E}">
        <p14:creationId xmlns:p14="http://schemas.microsoft.com/office/powerpoint/2010/main" val="2109551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9065C4C-F692-46F4-B8EC-C2931BD52A6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AB33E73-2FB4-4AA1-A785-46FC00EE875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15400FE-CE88-4BE6-BCD4-811A6AAF4259}"/>
              </a:ext>
            </a:extLst>
          </p:cNvPr>
          <p:cNvSpPr>
            <a:spLocks noGrp="1" noChangeArrowheads="1"/>
          </p:cNvSpPr>
          <p:nvPr>
            <p:ph type="sldNum" sz="quarter" idx="12"/>
          </p:nvPr>
        </p:nvSpPr>
        <p:spPr>
          <a:ln/>
        </p:spPr>
        <p:txBody>
          <a:bodyPr/>
          <a:lstStyle>
            <a:lvl1pPr>
              <a:defRPr/>
            </a:lvl1pPr>
          </a:lstStyle>
          <a:p>
            <a:pPr>
              <a:defRPr/>
            </a:pPr>
            <a:fld id="{025E4038-A5FB-445B-9C96-E48208E7CF46}" type="slidenum">
              <a:rPr lang="en-US" altLang="en-US"/>
              <a:pPr>
                <a:defRPr/>
              </a:pPr>
              <a:t>‹#›</a:t>
            </a:fld>
            <a:endParaRPr lang="en-US" altLang="en-US"/>
          </a:p>
        </p:txBody>
      </p:sp>
    </p:spTree>
    <p:extLst>
      <p:ext uri="{BB962C8B-B14F-4D97-AF65-F5344CB8AC3E}">
        <p14:creationId xmlns:p14="http://schemas.microsoft.com/office/powerpoint/2010/main" val="228550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2038" y="1766888"/>
            <a:ext cx="3808412" cy="41132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22850" y="1766888"/>
            <a:ext cx="3808413" cy="41132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F8A17DE-F5B9-4430-8C9E-42C60D8FBBF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8D0DD5E-19F9-48E7-BCA4-C821DA998E5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786E846-C9F5-42B8-8722-DE81A2998958}"/>
              </a:ext>
            </a:extLst>
          </p:cNvPr>
          <p:cNvSpPr>
            <a:spLocks noGrp="1" noChangeArrowheads="1"/>
          </p:cNvSpPr>
          <p:nvPr>
            <p:ph type="sldNum" sz="quarter" idx="12"/>
          </p:nvPr>
        </p:nvSpPr>
        <p:spPr>
          <a:ln/>
        </p:spPr>
        <p:txBody>
          <a:bodyPr/>
          <a:lstStyle>
            <a:lvl1pPr>
              <a:defRPr/>
            </a:lvl1pPr>
          </a:lstStyle>
          <a:p>
            <a:pPr>
              <a:defRPr/>
            </a:pPr>
            <a:fld id="{BAB2984C-115D-4381-93AB-18B75F97B5D1}" type="slidenum">
              <a:rPr lang="en-US" altLang="en-US"/>
              <a:pPr>
                <a:defRPr/>
              </a:pPr>
              <a:t>‹#›</a:t>
            </a:fld>
            <a:endParaRPr lang="en-US" altLang="en-US"/>
          </a:p>
        </p:txBody>
      </p:sp>
    </p:spTree>
    <p:extLst>
      <p:ext uri="{BB962C8B-B14F-4D97-AF65-F5344CB8AC3E}">
        <p14:creationId xmlns:p14="http://schemas.microsoft.com/office/powerpoint/2010/main" val="295046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4D746FB3-299E-4174-A811-DBDD37D99A4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9E47A1B4-B88D-47EB-A1D7-CD9E0583C50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AFDC4139-789D-43EE-BB70-DA2F72E203FB}"/>
              </a:ext>
            </a:extLst>
          </p:cNvPr>
          <p:cNvSpPr>
            <a:spLocks noGrp="1" noChangeArrowheads="1"/>
          </p:cNvSpPr>
          <p:nvPr>
            <p:ph type="sldNum" sz="quarter" idx="12"/>
          </p:nvPr>
        </p:nvSpPr>
        <p:spPr>
          <a:ln/>
        </p:spPr>
        <p:txBody>
          <a:bodyPr/>
          <a:lstStyle>
            <a:lvl1pPr>
              <a:defRPr/>
            </a:lvl1pPr>
          </a:lstStyle>
          <a:p>
            <a:pPr>
              <a:defRPr/>
            </a:pPr>
            <a:fld id="{C6678F05-9283-4B38-86C0-EAC6E219BF8D}" type="slidenum">
              <a:rPr lang="en-US" altLang="en-US"/>
              <a:pPr>
                <a:defRPr/>
              </a:pPr>
              <a:t>‹#›</a:t>
            </a:fld>
            <a:endParaRPr lang="en-US" altLang="en-US"/>
          </a:p>
        </p:txBody>
      </p:sp>
    </p:spTree>
    <p:extLst>
      <p:ext uri="{BB962C8B-B14F-4D97-AF65-F5344CB8AC3E}">
        <p14:creationId xmlns:p14="http://schemas.microsoft.com/office/powerpoint/2010/main" val="735828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B6E2469F-2AC4-41D0-9F6B-2E69F50FC7E7}"/>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FFFA51CE-77FC-475E-ABA4-09F387BAD04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EC90BF54-F722-4ED0-AB55-EB069D26E5BB}"/>
              </a:ext>
            </a:extLst>
          </p:cNvPr>
          <p:cNvSpPr>
            <a:spLocks noGrp="1" noChangeArrowheads="1"/>
          </p:cNvSpPr>
          <p:nvPr>
            <p:ph type="sldNum" sz="quarter" idx="12"/>
          </p:nvPr>
        </p:nvSpPr>
        <p:spPr>
          <a:ln/>
        </p:spPr>
        <p:txBody>
          <a:bodyPr/>
          <a:lstStyle>
            <a:lvl1pPr>
              <a:defRPr/>
            </a:lvl1pPr>
          </a:lstStyle>
          <a:p>
            <a:pPr>
              <a:defRPr/>
            </a:pPr>
            <a:fld id="{6807A8F4-1424-4AF4-931B-861DF8E60170}" type="slidenum">
              <a:rPr lang="en-US" altLang="en-US"/>
              <a:pPr>
                <a:defRPr/>
              </a:pPr>
              <a:t>‹#›</a:t>
            </a:fld>
            <a:endParaRPr lang="en-US" altLang="en-US"/>
          </a:p>
        </p:txBody>
      </p:sp>
    </p:spTree>
    <p:extLst>
      <p:ext uri="{BB962C8B-B14F-4D97-AF65-F5344CB8AC3E}">
        <p14:creationId xmlns:p14="http://schemas.microsoft.com/office/powerpoint/2010/main" val="3835652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3679265-C24C-4118-A536-B990C2133EFE}"/>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E1BA9DC3-578E-450D-A7C3-02B3832CE5D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F8B5D9A4-EC06-4B65-A14A-B51963D0835D}"/>
              </a:ext>
            </a:extLst>
          </p:cNvPr>
          <p:cNvSpPr>
            <a:spLocks noGrp="1" noChangeArrowheads="1"/>
          </p:cNvSpPr>
          <p:nvPr>
            <p:ph type="sldNum" sz="quarter" idx="12"/>
          </p:nvPr>
        </p:nvSpPr>
        <p:spPr>
          <a:ln/>
        </p:spPr>
        <p:txBody>
          <a:bodyPr/>
          <a:lstStyle>
            <a:lvl1pPr>
              <a:defRPr/>
            </a:lvl1pPr>
          </a:lstStyle>
          <a:p>
            <a:pPr>
              <a:defRPr/>
            </a:pPr>
            <a:fld id="{14A46305-EA32-41B2-A60E-2B4CF0FBF499}" type="slidenum">
              <a:rPr lang="en-US" altLang="en-US"/>
              <a:pPr>
                <a:defRPr/>
              </a:pPr>
              <a:t>‹#›</a:t>
            </a:fld>
            <a:endParaRPr lang="en-US" altLang="en-US"/>
          </a:p>
        </p:txBody>
      </p:sp>
    </p:spTree>
    <p:extLst>
      <p:ext uri="{BB962C8B-B14F-4D97-AF65-F5344CB8AC3E}">
        <p14:creationId xmlns:p14="http://schemas.microsoft.com/office/powerpoint/2010/main" val="3236595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E939A83-6BEB-47E1-9A0E-CBFBEEA2BE1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2A6C0EA-0C5F-45F8-BAE2-C44A9205FEB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2D31704-C9CA-4927-8B4C-A43928D73B9B}"/>
              </a:ext>
            </a:extLst>
          </p:cNvPr>
          <p:cNvSpPr>
            <a:spLocks noGrp="1" noChangeArrowheads="1"/>
          </p:cNvSpPr>
          <p:nvPr>
            <p:ph type="sldNum" sz="quarter" idx="12"/>
          </p:nvPr>
        </p:nvSpPr>
        <p:spPr>
          <a:ln/>
        </p:spPr>
        <p:txBody>
          <a:bodyPr/>
          <a:lstStyle>
            <a:lvl1pPr>
              <a:defRPr/>
            </a:lvl1pPr>
          </a:lstStyle>
          <a:p>
            <a:pPr>
              <a:defRPr/>
            </a:pPr>
            <a:fld id="{6FB06E4F-1AF8-424D-92ED-1FC45ACCD081}" type="slidenum">
              <a:rPr lang="en-US" altLang="en-US"/>
              <a:pPr>
                <a:defRPr/>
              </a:pPr>
              <a:t>‹#›</a:t>
            </a:fld>
            <a:endParaRPr lang="en-US" altLang="en-US"/>
          </a:p>
        </p:txBody>
      </p:sp>
    </p:spTree>
    <p:extLst>
      <p:ext uri="{BB962C8B-B14F-4D97-AF65-F5344CB8AC3E}">
        <p14:creationId xmlns:p14="http://schemas.microsoft.com/office/powerpoint/2010/main" val="2477759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D95354D-DAA8-4AEB-A9F0-2162D787655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1EF976D-3EF4-4E4B-B2FA-36486F01DBA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CD88E5E2-D31C-45BD-9C5B-0233C222EB56}"/>
              </a:ext>
            </a:extLst>
          </p:cNvPr>
          <p:cNvSpPr>
            <a:spLocks noGrp="1" noChangeArrowheads="1"/>
          </p:cNvSpPr>
          <p:nvPr>
            <p:ph type="sldNum" sz="quarter" idx="12"/>
          </p:nvPr>
        </p:nvSpPr>
        <p:spPr>
          <a:ln/>
        </p:spPr>
        <p:txBody>
          <a:bodyPr/>
          <a:lstStyle>
            <a:lvl1pPr>
              <a:defRPr/>
            </a:lvl1pPr>
          </a:lstStyle>
          <a:p>
            <a:pPr>
              <a:defRPr/>
            </a:pPr>
            <a:fld id="{346FF3AC-02B9-49AF-8170-45BDA439C25F}" type="slidenum">
              <a:rPr lang="en-US" altLang="en-US"/>
              <a:pPr>
                <a:defRPr/>
              </a:pPr>
              <a:t>‹#›</a:t>
            </a:fld>
            <a:endParaRPr lang="en-US" altLang="en-US"/>
          </a:p>
        </p:txBody>
      </p:sp>
    </p:spTree>
    <p:extLst>
      <p:ext uri="{BB962C8B-B14F-4D97-AF65-F5344CB8AC3E}">
        <p14:creationId xmlns:p14="http://schemas.microsoft.com/office/powerpoint/2010/main" val="528067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pic>
        <p:nvPicPr>
          <p:cNvPr id="1026" name="Picture 2" descr="Expbanna">
            <a:extLst>
              <a:ext uri="{FF2B5EF4-FFF2-40B4-BE49-F238E27FC236}">
                <a16:creationId xmlns:a16="http://schemas.microsoft.com/office/drawing/2014/main" id="{4864089C-1A27-4ECB-8DC5-334637C79C5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invGray">
          <a:xfrm>
            <a:off x="0" y="0"/>
            <a:ext cx="685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a:extLst>
              <a:ext uri="{FF2B5EF4-FFF2-40B4-BE49-F238E27FC236}">
                <a16:creationId xmlns:a16="http://schemas.microsoft.com/office/drawing/2014/main" id="{E8F268E6-70E8-43E8-89DF-F22C81272348}"/>
              </a:ext>
            </a:extLst>
          </p:cNvPr>
          <p:cNvSpPr>
            <a:spLocks noGrp="1" noChangeArrowheads="1"/>
          </p:cNvSpPr>
          <p:nvPr>
            <p:ph type="title"/>
          </p:nvPr>
        </p:nvSpPr>
        <p:spPr bwMode="auto">
          <a:xfrm>
            <a:off x="1066800" y="3810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35844" name="Rectangle 4">
            <a:extLst>
              <a:ext uri="{FF2B5EF4-FFF2-40B4-BE49-F238E27FC236}">
                <a16:creationId xmlns:a16="http://schemas.microsoft.com/office/drawing/2014/main" id="{625EDAA2-E956-4A10-B684-949CCC90E7E2}"/>
              </a:ext>
            </a:extLst>
          </p:cNvPr>
          <p:cNvSpPr>
            <a:spLocks noGrp="1" noChangeArrowheads="1"/>
          </p:cNvSpPr>
          <p:nvPr>
            <p:ph type="dt" sz="half" idx="2"/>
          </p:nvPr>
        </p:nvSpPr>
        <p:spPr bwMode="auto">
          <a:xfrm>
            <a:off x="838200" y="6400800"/>
            <a:ext cx="19050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l" eaLnBrk="1" hangingPunct="1">
              <a:spcBef>
                <a:spcPct val="0"/>
              </a:spcBef>
              <a:defRPr sz="1400">
                <a:solidFill>
                  <a:schemeClr val="tx2"/>
                </a:solidFill>
                <a:latin typeface="Arial" charset="0"/>
              </a:defRPr>
            </a:lvl1pPr>
          </a:lstStyle>
          <a:p>
            <a:pPr>
              <a:defRPr/>
            </a:pPr>
            <a:endParaRPr lang="en-US"/>
          </a:p>
        </p:txBody>
      </p:sp>
      <p:sp>
        <p:nvSpPr>
          <p:cNvPr id="35845" name="Rectangle 5">
            <a:extLst>
              <a:ext uri="{FF2B5EF4-FFF2-40B4-BE49-F238E27FC236}">
                <a16:creationId xmlns:a16="http://schemas.microsoft.com/office/drawing/2014/main" id="{C65851B8-EA0C-4D9B-A70F-BFA123E28FC7}"/>
              </a:ext>
            </a:extLst>
          </p:cNvPr>
          <p:cNvSpPr>
            <a:spLocks noGrp="1" noChangeArrowheads="1"/>
          </p:cNvSpPr>
          <p:nvPr>
            <p:ph type="ftr" sz="quarter" idx="3"/>
          </p:nvPr>
        </p:nvSpPr>
        <p:spPr bwMode="auto">
          <a:xfrm>
            <a:off x="3429000" y="6400800"/>
            <a:ext cx="28956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ctr" eaLnBrk="1" hangingPunct="1">
              <a:spcBef>
                <a:spcPct val="0"/>
              </a:spcBef>
              <a:defRPr sz="1400">
                <a:solidFill>
                  <a:schemeClr val="tx2"/>
                </a:solidFill>
                <a:latin typeface="Arial" charset="0"/>
              </a:defRPr>
            </a:lvl1pPr>
          </a:lstStyle>
          <a:p>
            <a:pPr>
              <a:defRPr/>
            </a:pPr>
            <a:endParaRPr lang="en-US"/>
          </a:p>
        </p:txBody>
      </p:sp>
      <p:sp>
        <p:nvSpPr>
          <p:cNvPr id="35846" name="Rectangle 6">
            <a:extLst>
              <a:ext uri="{FF2B5EF4-FFF2-40B4-BE49-F238E27FC236}">
                <a16:creationId xmlns:a16="http://schemas.microsoft.com/office/drawing/2014/main" id="{F864194D-DE76-42A2-A7A1-F802E365000C}"/>
              </a:ext>
            </a:extLst>
          </p:cNvPr>
          <p:cNvSpPr>
            <a:spLocks noGrp="1" noChangeArrowheads="1"/>
          </p:cNvSpPr>
          <p:nvPr>
            <p:ph type="sldNum" sz="quarter" idx="4"/>
          </p:nvPr>
        </p:nvSpPr>
        <p:spPr bwMode="auto">
          <a:xfrm>
            <a:off x="7010400" y="6400800"/>
            <a:ext cx="1905000" cy="45720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r" eaLnBrk="1" hangingPunct="1">
              <a:spcBef>
                <a:spcPct val="0"/>
              </a:spcBef>
              <a:defRPr sz="1400">
                <a:solidFill>
                  <a:schemeClr val="tx2"/>
                </a:solidFill>
                <a:latin typeface="Arial" panose="020B0604020202020204" pitchFamily="34" charset="0"/>
              </a:defRPr>
            </a:lvl1pPr>
          </a:lstStyle>
          <a:p>
            <a:pPr>
              <a:defRPr/>
            </a:pPr>
            <a:fld id="{D3879439-ED6E-4980-9271-AC54A0DEB63F}" type="slidenum">
              <a:rPr lang="en-US" altLang="en-US"/>
              <a:pPr>
                <a:defRPr/>
              </a:pPr>
              <a:t>‹#›</a:t>
            </a:fld>
            <a:endParaRPr lang="en-US" altLang="en-US"/>
          </a:p>
        </p:txBody>
      </p:sp>
      <p:pic>
        <p:nvPicPr>
          <p:cNvPr id="1031" name="Picture 7" descr="EXPHORSA">
            <a:extLst>
              <a:ext uri="{FF2B5EF4-FFF2-40B4-BE49-F238E27FC236}">
                <a16:creationId xmlns:a16="http://schemas.microsoft.com/office/drawing/2014/main" id="{0FCC25EE-8E30-4A16-A007-0F74A4C1DF3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066800" y="1574800"/>
            <a:ext cx="7772400" cy="13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8">
            <a:extLst>
              <a:ext uri="{FF2B5EF4-FFF2-40B4-BE49-F238E27FC236}">
                <a16:creationId xmlns:a16="http://schemas.microsoft.com/office/drawing/2014/main" id="{D36C6256-437A-4395-B5C9-587E338C40C7}"/>
              </a:ext>
            </a:extLst>
          </p:cNvPr>
          <p:cNvSpPr>
            <a:spLocks noGrp="1" noChangeArrowheads="1"/>
          </p:cNvSpPr>
          <p:nvPr>
            <p:ph type="body" idx="1"/>
          </p:nvPr>
        </p:nvSpPr>
        <p:spPr bwMode="auto">
          <a:xfrm>
            <a:off x="1062038" y="1766888"/>
            <a:ext cx="7769225" cy="4113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770"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8" charset="0"/>
        </a:defRPr>
      </a:lvl2pPr>
      <a:lvl3pPr algn="l" rtl="0" eaLnBrk="0" fontAlgn="base" hangingPunct="0">
        <a:spcBef>
          <a:spcPct val="0"/>
        </a:spcBef>
        <a:spcAft>
          <a:spcPct val="0"/>
        </a:spcAft>
        <a:defRPr sz="4400">
          <a:solidFill>
            <a:schemeClr val="tx2"/>
          </a:solidFill>
          <a:latin typeface="Times New Roman" pitchFamily="18" charset="0"/>
        </a:defRPr>
      </a:lvl3pPr>
      <a:lvl4pPr algn="l" rtl="0" eaLnBrk="0" fontAlgn="base" hangingPunct="0">
        <a:spcBef>
          <a:spcPct val="0"/>
        </a:spcBef>
        <a:spcAft>
          <a:spcPct val="0"/>
        </a:spcAft>
        <a:defRPr sz="4400">
          <a:solidFill>
            <a:schemeClr val="tx2"/>
          </a:solidFill>
          <a:latin typeface="Times New Roman" pitchFamily="18" charset="0"/>
        </a:defRPr>
      </a:lvl4pPr>
      <a:lvl5pPr algn="l" rtl="0" eaLnBrk="0" fontAlgn="base" hangingPunct="0">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Blip>
          <a:blip r:embed="rId16"/>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Font typeface="Wingdings" panose="05000000000000000000" pitchFamily="2" charset="2"/>
        <a:buBlip>
          <a:blip r:embed="rId17"/>
        </a:buBlip>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mn-lt"/>
        </a:defRPr>
      </a:lvl4pPr>
      <a:lvl5pPr marL="2057400" indent="-228600" algn="l" rtl="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mn-lt"/>
        </a:defRPr>
      </a:lvl5pPr>
      <a:lvl6pPr marL="2514600" indent="-228600" algn="l" rtl="0" fontAlgn="base">
        <a:spcBef>
          <a:spcPct val="20000"/>
        </a:spcBef>
        <a:spcAft>
          <a:spcPct val="0"/>
        </a:spcAft>
        <a:buClr>
          <a:schemeClr val="tx2"/>
        </a:buClr>
        <a:buFont typeface="Wingdings" pitchFamily="2" charset="2"/>
        <a:buChar char="s"/>
        <a:defRPr sz="2000">
          <a:solidFill>
            <a:schemeClr val="tx1"/>
          </a:solidFill>
          <a:latin typeface="+mn-lt"/>
        </a:defRPr>
      </a:lvl6pPr>
      <a:lvl7pPr marL="2971800" indent="-228600" algn="l" rtl="0" fontAlgn="base">
        <a:spcBef>
          <a:spcPct val="20000"/>
        </a:spcBef>
        <a:spcAft>
          <a:spcPct val="0"/>
        </a:spcAft>
        <a:buClr>
          <a:schemeClr val="tx2"/>
        </a:buClr>
        <a:buFont typeface="Wingdings" pitchFamily="2" charset="2"/>
        <a:buChar char="s"/>
        <a:defRPr sz="2000">
          <a:solidFill>
            <a:schemeClr val="tx1"/>
          </a:solidFill>
          <a:latin typeface="+mn-lt"/>
        </a:defRPr>
      </a:lvl7pPr>
      <a:lvl8pPr marL="3429000" indent="-228600" algn="l" rtl="0" fontAlgn="base">
        <a:spcBef>
          <a:spcPct val="20000"/>
        </a:spcBef>
        <a:spcAft>
          <a:spcPct val="0"/>
        </a:spcAft>
        <a:buClr>
          <a:schemeClr val="tx2"/>
        </a:buClr>
        <a:buFont typeface="Wingdings" pitchFamily="2" charset="2"/>
        <a:buChar char="s"/>
        <a:defRPr sz="2000">
          <a:solidFill>
            <a:schemeClr val="tx1"/>
          </a:solidFill>
          <a:latin typeface="+mn-lt"/>
        </a:defRPr>
      </a:lvl8pPr>
      <a:lvl9pPr marL="3886200" indent="-228600" algn="l" rtl="0" fontAlgn="base">
        <a:spcBef>
          <a:spcPct val="20000"/>
        </a:spcBef>
        <a:spcAft>
          <a:spcPct val="0"/>
        </a:spcAft>
        <a:buClr>
          <a:schemeClr val="tx2"/>
        </a:buClr>
        <a:buFont typeface="Wingdings" pitchFamily="2" charset="2"/>
        <a:buChar char="s"/>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76698359-AC25-47E7-9598-FF993C5EF178}"/>
              </a:ext>
            </a:extLst>
          </p:cNvPr>
          <p:cNvSpPr>
            <a:spLocks noGrp="1" noChangeArrowheads="1"/>
          </p:cNvSpPr>
          <p:nvPr>
            <p:ph type="ctrTitle"/>
          </p:nvPr>
        </p:nvSpPr>
        <p:spPr>
          <a:xfrm>
            <a:off x="685800" y="685800"/>
            <a:ext cx="8458200" cy="1524000"/>
          </a:xfrm>
          <a:ln w="9525" cmpd="sng"/>
          <a:extLst>
            <a:ext uri="{91240B29-F687-4F45-9708-019B960494DF}">
              <a14:hiddenLine xmlns:a14="http://schemas.microsoft.com/office/drawing/2010/main" w="76200" cmpd="tri">
                <a:solidFill>
                  <a:srgbClr val="000000"/>
                </a:solidFill>
                <a:miter lim="800000"/>
                <a:headEnd/>
                <a:tailEnd/>
              </a14:hiddenLine>
            </a:ext>
          </a:extLst>
        </p:spPr>
        <p:txBody>
          <a:bodyPr/>
          <a:lstStyle/>
          <a:p>
            <a:pPr eaLnBrk="1" hangingPunct="1"/>
            <a:r>
              <a:rPr lang="en-US" altLang="en-US" sz="5400">
                <a:solidFill>
                  <a:schemeClr val="hlink"/>
                </a:solidFill>
                <a:latin typeface="Berlin Sans FB Demi" panose="020E0802020502020306" pitchFamily="34" charset="0"/>
              </a:rPr>
              <a:t>Scope and Sequence</a:t>
            </a:r>
          </a:p>
        </p:txBody>
      </p:sp>
      <p:sp>
        <p:nvSpPr>
          <p:cNvPr id="3075" name="Rectangle 3">
            <a:extLst>
              <a:ext uri="{FF2B5EF4-FFF2-40B4-BE49-F238E27FC236}">
                <a16:creationId xmlns:a16="http://schemas.microsoft.com/office/drawing/2014/main" id="{C03AE3E8-AD1B-43D4-86B5-8A294B360A40}"/>
              </a:ext>
            </a:extLst>
          </p:cNvPr>
          <p:cNvSpPr>
            <a:spLocks noGrp="1" noChangeArrowheads="1"/>
          </p:cNvSpPr>
          <p:nvPr>
            <p:ph type="subTitle" idx="1"/>
          </p:nvPr>
        </p:nvSpPr>
        <p:spPr>
          <a:xfrm>
            <a:off x="1295400" y="4038600"/>
            <a:ext cx="7239000" cy="1752600"/>
          </a:xfrm>
          <a:ln w="9525"/>
          <a:extLst>
            <a:ext uri="{91240B29-F687-4F45-9708-019B960494DF}">
              <a14:hiddenLine xmlns:a14="http://schemas.microsoft.com/office/drawing/2010/main" w="6350">
                <a:solidFill>
                  <a:srgbClr val="000000"/>
                </a:solidFill>
                <a:miter lim="800000"/>
                <a:headEnd/>
                <a:tailEnd/>
              </a14:hiddenLine>
            </a:ext>
          </a:extLst>
        </p:spPr>
        <p:txBody>
          <a:bodyPr/>
          <a:lstStyle/>
          <a:p>
            <a:pPr eaLnBrk="1" hangingPunct="1"/>
            <a:r>
              <a:rPr lang="en-US" altLang="en-US" sz="3600">
                <a:latin typeface="Berlin Sans FB Demi" panose="020E0802020502020306" pitchFamily="34" charset="0"/>
              </a:rPr>
              <a:t>A Backward Approach to </a:t>
            </a:r>
          </a:p>
          <a:p>
            <a:pPr eaLnBrk="1" hangingPunct="1"/>
            <a:r>
              <a:rPr lang="en-US" altLang="en-US" sz="3600">
                <a:latin typeface="Berlin Sans FB Demi" panose="020E0802020502020306" pitchFamily="34" charset="0"/>
              </a:rPr>
              <a:t>Scope &amp; Sequence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9BEE14B0-38E2-47B0-8A85-98D5BE533281}"/>
              </a:ext>
            </a:extLst>
          </p:cNvPr>
          <p:cNvSpPr>
            <a:spLocks noGrp="1" noChangeArrowheads="1"/>
          </p:cNvSpPr>
          <p:nvPr>
            <p:ph type="title"/>
          </p:nvPr>
        </p:nvSpPr>
        <p:spPr>
          <a:xfrm>
            <a:off x="838200" y="457200"/>
            <a:ext cx="8001000" cy="1143000"/>
          </a:xfrm>
        </p:spPr>
        <p:txBody>
          <a:bodyPr/>
          <a:lstStyle/>
          <a:p>
            <a:pPr algn="ctr" eaLnBrk="1" hangingPunct="1"/>
            <a:r>
              <a:rPr lang="en-US" altLang="en-US" sz="5400">
                <a:solidFill>
                  <a:schemeClr val="hlink"/>
                </a:solidFill>
                <a:latin typeface="Berlin Sans FB Demi" panose="020E0802020502020306" pitchFamily="34" charset="0"/>
              </a:rPr>
              <a:t>Resistance to the </a:t>
            </a:r>
            <a:br>
              <a:rPr lang="en-US" altLang="en-US" sz="5400">
                <a:solidFill>
                  <a:schemeClr val="hlink"/>
                </a:solidFill>
                <a:latin typeface="Berlin Sans FB Demi" panose="020E0802020502020306" pitchFamily="34" charset="0"/>
              </a:rPr>
            </a:br>
            <a:r>
              <a:rPr lang="en-US" altLang="en-US" sz="5400" u="sng">
                <a:solidFill>
                  <a:schemeClr val="hlink"/>
                </a:solidFill>
                <a:latin typeface="Berlin Sans FB Demi" panose="020E0802020502020306" pitchFamily="34" charset="0"/>
              </a:rPr>
              <a:t>Applied</a:t>
            </a:r>
            <a:r>
              <a:rPr lang="en-US" altLang="en-US" sz="5400">
                <a:solidFill>
                  <a:schemeClr val="hlink"/>
                </a:solidFill>
                <a:latin typeface="Berlin Sans FB Demi" panose="020E0802020502020306" pitchFamily="34" charset="0"/>
              </a:rPr>
              <a:t> Curriculum</a:t>
            </a:r>
          </a:p>
        </p:txBody>
      </p:sp>
      <p:sp>
        <p:nvSpPr>
          <p:cNvPr id="19459" name="Rectangle 3">
            <a:extLst>
              <a:ext uri="{FF2B5EF4-FFF2-40B4-BE49-F238E27FC236}">
                <a16:creationId xmlns:a16="http://schemas.microsoft.com/office/drawing/2014/main" id="{D8B35570-AF20-459C-AD63-432230E4D6AD}"/>
              </a:ext>
            </a:extLst>
          </p:cNvPr>
          <p:cNvSpPr>
            <a:spLocks noGrp="1" noChangeArrowheads="1"/>
          </p:cNvSpPr>
          <p:nvPr>
            <p:ph type="body" idx="1"/>
          </p:nvPr>
        </p:nvSpPr>
        <p:spPr>
          <a:xfrm>
            <a:off x="1066800" y="2133600"/>
            <a:ext cx="7769225" cy="4418013"/>
          </a:xfrm>
        </p:spPr>
        <p:txBody>
          <a:bodyPr/>
          <a:lstStyle/>
          <a:p>
            <a:pPr eaLnBrk="1" hangingPunct="1">
              <a:lnSpc>
                <a:spcPct val="90000"/>
              </a:lnSpc>
            </a:pPr>
            <a:r>
              <a:rPr lang="en-US" altLang="en-US" sz="3600">
                <a:latin typeface="Berlin Sans FB Demi" panose="020E0802020502020306" pitchFamily="34" charset="0"/>
              </a:rPr>
              <a:t>Although the idea of “getting your knowledge and using it quickly” makes sense, many educators resist it!</a:t>
            </a:r>
          </a:p>
          <a:p>
            <a:pPr eaLnBrk="1" hangingPunct="1">
              <a:lnSpc>
                <a:spcPct val="90000"/>
              </a:lnSpc>
            </a:pPr>
            <a:r>
              <a:rPr lang="en-US" altLang="en-US" sz="3600">
                <a:latin typeface="Berlin Sans FB Demi" panose="020E0802020502020306" pitchFamily="34" charset="0"/>
              </a:rPr>
              <a:t>Arguments:</a:t>
            </a:r>
          </a:p>
          <a:p>
            <a:pPr lvl="1" eaLnBrk="1" hangingPunct="1">
              <a:lnSpc>
                <a:spcPct val="90000"/>
              </a:lnSpc>
            </a:pPr>
            <a:r>
              <a:rPr lang="en-US" altLang="en-US" sz="3200">
                <a:latin typeface="Berlin Sans FB Demi" panose="020E0802020502020306" pitchFamily="34" charset="0"/>
              </a:rPr>
              <a:t>Students need to learn the basics first</a:t>
            </a:r>
          </a:p>
          <a:p>
            <a:pPr lvl="1" eaLnBrk="1" hangingPunct="1">
              <a:lnSpc>
                <a:spcPct val="90000"/>
              </a:lnSpc>
            </a:pPr>
            <a:r>
              <a:rPr lang="en-US" altLang="en-US" sz="3200">
                <a:latin typeface="Berlin Sans FB Demi" panose="020E0802020502020306" pitchFamily="34" charset="0"/>
              </a:rPr>
              <a:t>Students aren’t ready for complexity</a:t>
            </a:r>
          </a:p>
          <a:p>
            <a:pPr lvl="1" eaLnBrk="1" hangingPunct="1">
              <a:lnSpc>
                <a:spcPct val="90000"/>
              </a:lnSpc>
            </a:pPr>
            <a:r>
              <a:rPr lang="en-US" altLang="en-US" sz="3200">
                <a:latin typeface="Berlin Sans FB Demi" panose="020E0802020502020306" pitchFamily="34" charset="0"/>
              </a:rPr>
              <a:t>Students might fail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BCB46A68-087E-4B3C-8212-5785B0BA5697}"/>
              </a:ext>
            </a:extLst>
          </p:cNvPr>
          <p:cNvSpPr>
            <a:spLocks noGrp="1" noChangeArrowheads="1"/>
          </p:cNvSpPr>
          <p:nvPr>
            <p:ph type="ctrTitle"/>
          </p:nvPr>
        </p:nvSpPr>
        <p:spPr>
          <a:xfrm>
            <a:off x="914400" y="1981200"/>
            <a:ext cx="7315200" cy="2743200"/>
          </a:xfrm>
          <a:ln w="9525" cmpd="sng"/>
          <a:extLst>
            <a:ext uri="{91240B29-F687-4F45-9708-019B960494DF}">
              <a14:hiddenLine xmlns:a14="http://schemas.microsoft.com/office/drawing/2010/main" w="76200" cmpd="tri">
                <a:solidFill>
                  <a:srgbClr val="000000"/>
                </a:solidFill>
                <a:miter lim="800000"/>
                <a:headEnd/>
                <a:tailEnd/>
              </a14:hiddenLine>
            </a:ext>
          </a:extLst>
        </p:spPr>
        <p:txBody>
          <a:bodyPr/>
          <a:lstStyle/>
          <a:p>
            <a:pPr eaLnBrk="1" hangingPunct="1"/>
            <a:r>
              <a:rPr lang="en-US" altLang="en-US" sz="6000">
                <a:latin typeface="Berlin Sans FB Demi" panose="020E0802020502020306" pitchFamily="34" charset="0"/>
              </a:rPr>
              <a:t>I hear, I forget</a:t>
            </a:r>
            <a:br>
              <a:rPr lang="en-US" altLang="en-US" sz="6000">
                <a:latin typeface="Berlin Sans FB Demi" panose="020E0802020502020306" pitchFamily="34" charset="0"/>
              </a:rPr>
            </a:br>
            <a:r>
              <a:rPr lang="en-US" altLang="en-US" sz="6000">
                <a:latin typeface="Berlin Sans FB Demi" panose="020E0802020502020306" pitchFamily="34" charset="0"/>
              </a:rPr>
              <a:t>I see, I remember</a:t>
            </a:r>
            <a:br>
              <a:rPr lang="en-US" altLang="en-US" sz="6000">
                <a:latin typeface="Berlin Sans FB Demi" panose="020E0802020502020306" pitchFamily="34" charset="0"/>
              </a:rPr>
            </a:br>
            <a:r>
              <a:rPr lang="en-US" altLang="en-US" sz="6000">
                <a:latin typeface="Berlin Sans FB Demi" panose="020E0802020502020306" pitchFamily="34" charset="0"/>
              </a:rPr>
              <a:t>I do, I understand</a:t>
            </a:r>
          </a:p>
        </p:txBody>
      </p:sp>
      <p:sp>
        <p:nvSpPr>
          <p:cNvPr id="20483" name="Text Box 4">
            <a:extLst>
              <a:ext uri="{FF2B5EF4-FFF2-40B4-BE49-F238E27FC236}">
                <a16:creationId xmlns:a16="http://schemas.microsoft.com/office/drawing/2014/main" id="{29572DBF-0CC6-4A20-ACC4-4D19BAB47604}"/>
              </a:ext>
            </a:extLst>
          </p:cNvPr>
          <p:cNvSpPr txBox="1">
            <a:spLocks noChangeArrowheads="1"/>
          </p:cNvSpPr>
          <p:nvPr/>
        </p:nvSpPr>
        <p:spPr bwMode="auto">
          <a:xfrm>
            <a:off x="4724400" y="4800600"/>
            <a:ext cx="3048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3200">
                <a:solidFill>
                  <a:schemeClr val="tx1"/>
                </a:solidFill>
                <a:latin typeface="Times New Roman" panose="02020603050405020304" pitchFamily="18" charset="0"/>
              </a:defRPr>
            </a:lvl1pPr>
            <a:lvl2pPr marL="742950" indent="-285750">
              <a:spcBef>
                <a:spcPct val="20000"/>
              </a:spcBef>
              <a:buClr>
                <a:schemeClr val="accent2"/>
              </a:buClr>
              <a:buFont typeface="Wingdings" panose="05000000000000000000" pitchFamily="2" charset="2"/>
              <a:buBlip>
                <a:blip r:embed="rId3"/>
              </a:buBlip>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4pPr>
            <a:lvl5pPr marL="20574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400"/>
              <a:t>Chinese Proverb</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0258C9F4-9B4D-4F4B-82ED-47AE951488E0}"/>
              </a:ext>
            </a:extLst>
          </p:cNvPr>
          <p:cNvSpPr>
            <a:spLocks noGrp="1" noChangeArrowheads="1"/>
          </p:cNvSpPr>
          <p:nvPr>
            <p:ph type="title"/>
          </p:nvPr>
        </p:nvSpPr>
        <p:spPr>
          <a:xfrm>
            <a:off x="685800" y="381000"/>
            <a:ext cx="8458200" cy="1143000"/>
          </a:xfrm>
        </p:spPr>
        <p:txBody>
          <a:bodyPr/>
          <a:lstStyle/>
          <a:p>
            <a:pPr algn="ctr" eaLnBrk="1" hangingPunct="1"/>
            <a:r>
              <a:rPr lang="en-US" altLang="en-US" sz="5400">
                <a:solidFill>
                  <a:schemeClr val="hlink"/>
                </a:solidFill>
                <a:latin typeface="Berlin Sans FB Demi" panose="020E0802020502020306" pitchFamily="34" charset="0"/>
              </a:rPr>
              <a:t>Postpone the Formal Stuff!</a:t>
            </a:r>
          </a:p>
        </p:txBody>
      </p:sp>
      <p:sp>
        <p:nvSpPr>
          <p:cNvPr id="21507" name="Rectangle 3">
            <a:extLst>
              <a:ext uri="{FF2B5EF4-FFF2-40B4-BE49-F238E27FC236}">
                <a16:creationId xmlns:a16="http://schemas.microsoft.com/office/drawing/2014/main" id="{9E4F34E1-0D8D-4502-B86E-C161EE4B0205}"/>
              </a:ext>
            </a:extLst>
          </p:cNvPr>
          <p:cNvSpPr>
            <a:spLocks noGrp="1" noChangeArrowheads="1"/>
          </p:cNvSpPr>
          <p:nvPr>
            <p:ph type="body" idx="1"/>
          </p:nvPr>
        </p:nvSpPr>
        <p:spPr>
          <a:xfrm>
            <a:off x="990600" y="2209800"/>
            <a:ext cx="7769225" cy="4113213"/>
          </a:xfrm>
        </p:spPr>
        <p:txBody>
          <a:bodyPr/>
          <a:lstStyle/>
          <a:p>
            <a:pPr eaLnBrk="1" hangingPunct="1">
              <a:lnSpc>
                <a:spcPct val="90000"/>
              </a:lnSpc>
            </a:pPr>
            <a:r>
              <a:rPr lang="en-US" altLang="en-US" sz="3600">
                <a:latin typeface="Berlin Sans FB Demi" panose="020E0802020502020306" pitchFamily="34" charset="0"/>
              </a:rPr>
              <a:t>Postpone formal until attempts to perform (an possibly failure) have occurred!</a:t>
            </a:r>
          </a:p>
          <a:p>
            <a:pPr eaLnBrk="1" hangingPunct="1">
              <a:lnSpc>
                <a:spcPct val="90000"/>
              </a:lnSpc>
            </a:pPr>
            <a:r>
              <a:rPr lang="en-US" altLang="en-US" sz="3600">
                <a:latin typeface="Berlin Sans FB Demi" panose="020E0802020502020306" pitchFamily="34" charset="0"/>
              </a:rPr>
              <a:t>Understanding a </a:t>
            </a:r>
            <a:r>
              <a:rPr lang="en-US" altLang="en-US" sz="3600" u="sng">
                <a:latin typeface="Berlin Sans FB Demi" panose="020E0802020502020306" pitchFamily="34" charset="0"/>
              </a:rPr>
              <a:t>known or established</a:t>
            </a:r>
            <a:r>
              <a:rPr lang="en-US" altLang="en-US" sz="3600">
                <a:latin typeface="Berlin Sans FB Demi" panose="020E0802020502020306" pitchFamily="34" charset="0"/>
              </a:rPr>
              <a:t> idea must be made more like discovering a new idea</a:t>
            </a:r>
          </a:p>
          <a:p>
            <a:pPr lvl="1" eaLnBrk="1" hangingPunct="1">
              <a:lnSpc>
                <a:spcPct val="90000"/>
              </a:lnSpc>
            </a:pPr>
            <a:r>
              <a:rPr lang="en-US" altLang="en-US" sz="3600">
                <a:latin typeface="Berlin Sans FB Demi" panose="020E0802020502020306" pitchFamily="34" charset="0"/>
              </a:rPr>
              <a:t>Rather than simply having it explained by an adult!</a:t>
            </a:r>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2F1E176C-7DBD-47C2-B9C0-7ED6AD739543}"/>
              </a:ext>
            </a:extLst>
          </p:cNvPr>
          <p:cNvSpPr>
            <a:spLocks noGrp="1" noChangeArrowheads="1"/>
          </p:cNvSpPr>
          <p:nvPr>
            <p:ph type="title"/>
          </p:nvPr>
        </p:nvSpPr>
        <p:spPr>
          <a:xfrm>
            <a:off x="685800" y="0"/>
            <a:ext cx="8458200" cy="1676400"/>
          </a:xfrm>
        </p:spPr>
        <p:txBody>
          <a:bodyPr/>
          <a:lstStyle/>
          <a:p>
            <a:pPr algn="ctr" eaLnBrk="1" hangingPunct="1"/>
            <a:r>
              <a:rPr lang="en-US" altLang="en-US">
                <a:solidFill>
                  <a:schemeClr val="hlink"/>
                </a:solidFill>
                <a:latin typeface="Berlin Sans FB Demi" panose="020E0802020502020306" pitchFamily="34" charset="0"/>
              </a:rPr>
              <a:t>Back to the </a:t>
            </a:r>
            <a:r>
              <a:rPr lang="en-US" altLang="en-US" u="sng">
                <a:solidFill>
                  <a:schemeClr val="hlink"/>
                </a:solidFill>
                <a:latin typeface="Berlin Sans FB Demi" panose="020E0802020502020306" pitchFamily="34" charset="0"/>
              </a:rPr>
              <a:t>Coach</a:t>
            </a:r>
            <a:br>
              <a:rPr lang="en-US" altLang="en-US">
                <a:solidFill>
                  <a:schemeClr val="hlink"/>
                </a:solidFill>
                <a:latin typeface="Berlin Sans FB Demi" panose="020E0802020502020306" pitchFamily="34" charset="0"/>
              </a:rPr>
            </a:br>
            <a:r>
              <a:rPr lang="en-US" altLang="en-US">
                <a:solidFill>
                  <a:schemeClr val="hlink"/>
                </a:solidFill>
                <a:latin typeface="Berlin Sans FB Demi" panose="020E0802020502020306" pitchFamily="34" charset="0"/>
              </a:rPr>
              <a:t>Example of </a:t>
            </a:r>
            <a:r>
              <a:rPr lang="en-US" altLang="en-US" u="sng">
                <a:solidFill>
                  <a:schemeClr val="hlink"/>
                </a:solidFill>
                <a:latin typeface="Berlin Sans FB Demi" panose="020E0802020502020306" pitchFamily="34" charset="0"/>
              </a:rPr>
              <a:t>Applied</a:t>
            </a:r>
            <a:r>
              <a:rPr lang="en-US" altLang="en-US">
                <a:solidFill>
                  <a:schemeClr val="hlink"/>
                </a:solidFill>
                <a:latin typeface="Berlin Sans FB Demi" panose="020E0802020502020306" pitchFamily="34" charset="0"/>
              </a:rPr>
              <a:t> Curriculum</a:t>
            </a:r>
          </a:p>
        </p:txBody>
      </p:sp>
      <p:sp>
        <p:nvSpPr>
          <p:cNvPr id="22531" name="Rectangle 3">
            <a:extLst>
              <a:ext uri="{FF2B5EF4-FFF2-40B4-BE49-F238E27FC236}">
                <a16:creationId xmlns:a16="http://schemas.microsoft.com/office/drawing/2014/main" id="{41C5522A-8874-4A24-A32C-7B36690450CA}"/>
              </a:ext>
            </a:extLst>
          </p:cNvPr>
          <p:cNvSpPr>
            <a:spLocks noGrp="1" noChangeArrowheads="1"/>
          </p:cNvSpPr>
          <p:nvPr>
            <p:ph type="body" idx="1"/>
          </p:nvPr>
        </p:nvSpPr>
        <p:spPr>
          <a:xfrm>
            <a:off x="990600" y="2209800"/>
            <a:ext cx="7769225" cy="4113213"/>
          </a:xfrm>
        </p:spPr>
        <p:txBody>
          <a:bodyPr/>
          <a:lstStyle/>
          <a:p>
            <a:pPr eaLnBrk="1" hangingPunct="1"/>
            <a:r>
              <a:rPr lang="en-US" altLang="en-US" sz="3600">
                <a:latin typeface="Berlin Sans FB Demi" panose="020E0802020502020306" pitchFamily="34" charset="0"/>
              </a:rPr>
              <a:t>Coaches invariably revisit the basics with each new player, no matter how expert the player</a:t>
            </a:r>
          </a:p>
          <a:p>
            <a:pPr lvl="1" eaLnBrk="1" hangingPunct="1"/>
            <a:r>
              <a:rPr lang="en-US" altLang="en-US" sz="3600">
                <a:latin typeface="Berlin Sans FB Demi" panose="020E0802020502020306" pitchFamily="34" charset="0"/>
              </a:rPr>
              <a:t>How to blockout</a:t>
            </a:r>
          </a:p>
          <a:p>
            <a:pPr lvl="1" eaLnBrk="1" hangingPunct="1"/>
            <a:r>
              <a:rPr lang="en-US" altLang="en-US" sz="3600">
                <a:latin typeface="Berlin Sans FB Demi" panose="020E0802020502020306" pitchFamily="34" charset="0"/>
              </a:rPr>
              <a:t>How to pass &amp; shoot</a:t>
            </a:r>
          </a:p>
          <a:p>
            <a:pPr lvl="1" eaLnBrk="1" hangingPunct="1"/>
            <a:r>
              <a:rPr lang="en-US" altLang="en-US" sz="3600">
                <a:latin typeface="Berlin Sans FB Demi" panose="020E0802020502020306" pitchFamily="34" charset="0"/>
              </a:rPr>
              <a:t>How to read the defense</a:t>
            </a:r>
          </a:p>
          <a:p>
            <a:pPr lvl="1" eaLnBrk="1" hangingPunct="1"/>
            <a:r>
              <a:rPr lang="en-US" altLang="en-US" sz="3600">
                <a:latin typeface="Berlin Sans FB Demi" panose="020E0802020502020306" pitchFamily="34" charset="0"/>
              </a:rPr>
              <a:t>How to run the offense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22FBB6A6-6FA2-460C-BEA6-C6DF5DC76A53}"/>
              </a:ext>
            </a:extLst>
          </p:cNvPr>
          <p:cNvSpPr>
            <a:spLocks noGrp="1" noChangeArrowheads="1"/>
          </p:cNvSpPr>
          <p:nvPr>
            <p:ph type="title"/>
          </p:nvPr>
        </p:nvSpPr>
        <p:spPr/>
        <p:txBody>
          <a:bodyPr/>
          <a:lstStyle/>
          <a:p>
            <a:pPr eaLnBrk="1" hangingPunct="1"/>
            <a:r>
              <a:rPr lang="en-US" altLang="en-US" sz="5400">
                <a:solidFill>
                  <a:schemeClr val="hlink"/>
                </a:solidFill>
                <a:latin typeface="Berlin Sans FB Demi" panose="020E0802020502020306" pitchFamily="34" charset="0"/>
              </a:rPr>
              <a:t>Good Coaches Also…</a:t>
            </a:r>
          </a:p>
        </p:txBody>
      </p:sp>
      <p:sp>
        <p:nvSpPr>
          <p:cNvPr id="23555" name="Rectangle 3">
            <a:extLst>
              <a:ext uri="{FF2B5EF4-FFF2-40B4-BE49-F238E27FC236}">
                <a16:creationId xmlns:a16="http://schemas.microsoft.com/office/drawing/2014/main" id="{889B0646-A2DE-4B42-9CD2-90D4ABAEABD2}"/>
              </a:ext>
            </a:extLst>
          </p:cNvPr>
          <p:cNvSpPr>
            <a:spLocks noGrp="1" noChangeArrowheads="1"/>
          </p:cNvSpPr>
          <p:nvPr>
            <p:ph type="body" idx="1"/>
          </p:nvPr>
        </p:nvSpPr>
        <p:spPr/>
        <p:txBody>
          <a:bodyPr/>
          <a:lstStyle/>
          <a:p>
            <a:pPr eaLnBrk="1" hangingPunct="1">
              <a:lnSpc>
                <a:spcPct val="90000"/>
              </a:lnSpc>
            </a:pPr>
            <a:r>
              <a:rPr lang="en-US" altLang="en-US" sz="3600">
                <a:latin typeface="Berlin Sans FB Demi" panose="020E0802020502020306" pitchFamily="34" charset="0"/>
              </a:rPr>
              <a:t>Use two kinds of learning</a:t>
            </a:r>
          </a:p>
          <a:p>
            <a:pPr lvl="1" eaLnBrk="1" hangingPunct="1">
              <a:lnSpc>
                <a:spcPct val="90000"/>
              </a:lnSpc>
            </a:pPr>
            <a:r>
              <a:rPr lang="en-US" altLang="en-US" sz="3600">
                <a:latin typeface="Berlin Sans FB Demi" panose="020E0802020502020306" pitchFamily="34" charset="0"/>
              </a:rPr>
              <a:t>Practice new skills in simplified form</a:t>
            </a:r>
          </a:p>
          <a:p>
            <a:pPr lvl="1" eaLnBrk="1" hangingPunct="1">
              <a:lnSpc>
                <a:spcPct val="90000"/>
              </a:lnSpc>
            </a:pPr>
            <a:r>
              <a:rPr lang="en-US" altLang="en-US" sz="3600">
                <a:latin typeface="Berlin Sans FB Demi" panose="020E0802020502020306" pitchFamily="34" charset="0"/>
              </a:rPr>
              <a:t>Practice using known skills in more complex performances</a:t>
            </a:r>
          </a:p>
          <a:p>
            <a:pPr lvl="2" eaLnBrk="1" hangingPunct="1">
              <a:lnSpc>
                <a:spcPct val="90000"/>
              </a:lnSpc>
            </a:pPr>
            <a:r>
              <a:rPr lang="en-US" altLang="en-US" sz="3200">
                <a:latin typeface="Berlin Sans FB Demi" panose="020E0802020502020306" pitchFamily="34" charset="0"/>
              </a:rPr>
              <a:t>Students receive feedback during and after each performance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F6A0A3F8-2C37-40B4-BCF7-A70139490649}"/>
              </a:ext>
            </a:extLst>
          </p:cNvPr>
          <p:cNvSpPr>
            <a:spLocks noGrp="1" noChangeArrowheads="1"/>
          </p:cNvSpPr>
          <p:nvPr>
            <p:ph type="title"/>
          </p:nvPr>
        </p:nvSpPr>
        <p:spPr/>
        <p:txBody>
          <a:bodyPr/>
          <a:lstStyle/>
          <a:p>
            <a:pPr eaLnBrk="1" hangingPunct="1"/>
            <a:r>
              <a:rPr lang="en-US" altLang="en-US">
                <a:solidFill>
                  <a:schemeClr val="hlink"/>
                </a:solidFill>
                <a:latin typeface="Berlin Sans FB Demi" panose="020E0802020502020306" pitchFamily="34" charset="0"/>
              </a:rPr>
              <a:t>Applied Curriculum Sequence</a:t>
            </a:r>
          </a:p>
        </p:txBody>
      </p:sp>
      <p:sp>
        <p:nvSpPr>
          <p:cNvPr id="24579" name="Rectangle 3">
            <a:extLst>
              <a:ext uri="{FF2B5EF4-FFF2-40B4-BE49-F238E27FC236}">
                <a16:creationId xmlns:a16="http://schemas.microsoft.com/office/drawing/2014/main" id="{3C4E5514-B9F2-4430-9E1A-FB67DB15849C}"/>
              </a:ext>
            </a:extLst>
          </p:cNvPr>
          <p:cNvSpPr>
            <a:spLocks noGrp="1" noChangeArrowheads="1"/>
          </p:cNvSpPr>
          <p:nvPr>
            <p:ph type="body" idx="1"/>
          </p:nvPr>
        </p:nvSpPr>
        <p:spPr>
          <a:xfrm>
            <a:off x="1062038" y="1766888"/>
            <a:ext cx="7853362" cy="4113212"/>
          </a:xfrm>
        </p:spPr>
        <p:txBody>
          <a:bodyPr/>
          <a:lstStyle/>
          <a:p>
            <a:pPr eaLnBrk="1" hangingPunct="1"/>
            <a:r>
              <a:rPr lang="en-US" altLang="en-US" sz="3600">
                <a:latin typeface="Berlin Sans FB Demi" panose="020E0802020502020306" pitchFamily="34" charset="0"/>
              </a:rPr>
              <a:t>Discrete learning to whole performance</a:t>
            </a:r>
          </a:p>
          <a:p>
            <a:pPr lvl="1" eaLnBrk="1" hangingPunct="1"/>
            <a:r>
              <a:rPr lang="en-US" altLang="en-US" sz="3600">
                <a:latin typeface="Berlin Sans FB Demi" panose="020E0802020502020306" pitchFamily="34" charset="0"/>
              </a:rPr>
              <a:t>From part </a:t>
            </a:r>
          </a:p>
          <a:p>
            <a:pPr lvl="1" eaLnBrk="1" hangingPunct="1"/>
            <a:r>
              <a:rPr lang="en-US" altLang="en-US" sz="3600">
                <a:latin typeface="Berlin Sans FB Demi" panose="020E0802020502020306" pitchFamily="34" charset="0"/>
              </a:rPr>
              <a:t>To whole</a:t>
            </a:r>
          </a:p>
          <a:p>
            <a:pPr lvl="1" eaLnBrk="1" hangingPunct="1"/>
            <a:r>
              <a:rPr lang="en-US" altLang="en-US" sz="3600">
                <a:latin typeface="Berlin Sans FB Demi" panose="020E0802020502020306" pitchFamily="34" charset="0"/>
              </a:rPr>
              <a:t>To part</a:t>
            </a:r>
          </a:p>
          <a:p>
            <a:pPr lvl="1" eaLnBrk="1" hangingPunct="1"/>
            <a:r>
              <a:rPr lang="en-US" altLang="en-US" sz="3600">
                <a:latin typeface="Berlin Sans FB Demi" panose="020E0802020502020306" pitchFamily="34" charset="0"/>
              </a:rPr>
              <a:t>To whole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7020639-DE4B-424F-A60B-E193EB7D1464}"/>
              </a:ext>
            </a:extLst>
          </p:cNvPr>
          <p:cNvSpPr>
            <a:spLocks noGrp="1" noChangeArrowheads="1"/>
          </p:cNvSpPr>
          <p:nvPr>
            <p:ph type="title"/>
          </p:nvPr>
        </p:nvSpPr>
        <p:spPr>
          <a:xfrm>
            <a:off x="990600" y="228600"/>
            <a:ext cx="7772400" cy="1143000"/>
          </a:xfrm>
        </p:spPr>
        <p:txBody>
          <a:bodyPr/>
          <a:lstStyle/>
          <a:p>
            <a:pPr algn="ctr" eaLnBrk="1" hangingPunct="1"/>
            <a:r>
              <a:rPr lang="en-US" altLang="en-US" sz="4800">
                <a:solidFill>
                  <a:schemeClr val="hlink"/>
                </a:solidFill>
                <a:latin typeface="Berlin Sans FB Demi" panose="020E0802020502020306" pitchFamily="34" charset="0"/>
              </a:rPr>
              <a:t>Basketball as an Example</a:t>
            </a:r>
          </a:p>
        </p:txBody>
      </p:sp>
      <p:sp>
        <p:nvSpPr>
          <p:cNvPr id="25603" name="Rectangle 3">
            <a:extLst>
              <a:ext uri="{FF2B5EF4-FFF2-40B4-BE49-F238E27FC236}">
                <a16:creationId xmlns:a16="http://schemas.microsoft.com/office/drawing/2014/main" id="{71C6286F-E8FA-4B82-B91F-5564F732C652}"/>
              </a:ext>
            </a:extLst>
          </p:cNvPr>
          <p:cNvSpPr>
            <a:spLocks noGrp="1" noChangeArrowheads="1"/>
          </p:cNvSpPr>
          <p:nvPr>
            <p:ph type="body" idx="1"/>
          </p:nvPr>
        </p:nvSpPr>
        <p:spPr/>
        <p:txBody>
          <a:bodyPr/>
          <a:lstStyle/>
          <a:p>
            <a:pPr eaLnBrk="1" hangingPunct="1">
              <a:lnSpc>
                <a:spcPct val="90000"/>
              </a:lnSpc>
            </a:pPr>
            <a:r>
              <a:rPr lang="en-US" altLang="en-US" sz="3600">
                <a:latin typeface="Berlin Sans FB Demi" panose="020E0802020502020306" pitchFamily="34" charset="0"/>
              </a:rPr>
              <a:t>Practice Shooting</a:t>
            </a:r>
          </a:p>
          <a:p>
            <a:pPr eaLnBrk="1" hangingPunct="1">
              <a:lnSpc>
                <a:spcPct val="90000"/>
              </a:lnSpc>
            </a:pPr>
            <a:r>
              <a:rPr lang="en-US" altLang="en-US" sz="3600">
                <a:latin typeface="Berlin Sans FB Demi" panose="020E0802020502020306" pitchFamily="34" charset="0"/>
              </a:rPr>
              <a:t>Practice dribbling</a:t>
            </a:r>
          </a:p>
          <a:p>
            <a:pPr eaLnBrk="1" hangingPunct="1">
              <a:lnSpc>
                <a:spcPct val="90000"/>
              </a:lnSpc>
            </a:pPr>
            <a:r>
              <a:rPr lang="en-US" altLang="en-US" sz="3600">
                <a:latin typeface="Berlin Sans FB Demi" panose="020E0802020502020306" pitchFamily="34" charset="0"/>
              </a:rPr>
              <a:t>Work on drills to combine dribbling and shooting</a:t>
            </a:r>
          </a:p>
          <a:p>
            <a:pPr eaLnBrk="1" hangingPunct="1">
              <a:lnSpc>
                <a:spcPct val="90000"/>
              </a:lnSpc>
            </a:pPr>
            <a:r>
              <a:rPr lang="en-US" altLang="en-US" sz="3600">
                <a:latin typeface="Berlin Sans FB Demi" panose="020E0802020502020306" pitchFamily="34" charset="0"/>
              </a:rPr>
              <a:t>Controlled scrimmage to place learning in context</a:t>
            </a:r>
          </a:p>
          <a:p>
            <a:pPr eaLnBrk="1" hangingPunct="1">
              <a:lnSpc>
                <a:spcPct val="90000"/>
              </a:lnSpc>
            </a:pPr>
            <a:r>
              <a:rPr lang="en-US" altLang="en-US" sz="3600">
                <a:latin typeface="Berlin Sans FB Demi" panose="020E0802020502020306" pitchFamily="34" charset="0"/>
              </a:rPr>
              <a:t>Use drills to work on shortcomings, bad habits, forgotten lessons identified in scrimmage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CE92389C-2F9F-45DB-9244-B0B27B4B3178}"/>
              </a:ext>
            </a:extLst>
          </p:cNvPr>
          <p:cNvSpPr>
            <a:spLocks noGrp="1" noChangeArrowheads="1"/>
          </p:cNvSpPr>
          <p:nvPr>
            <p:ph type="title"/>
          </p:nvPr>
        </p:nvSpPr>
        <p:spPr/>
        <p:txBody>
          <a:bodyPr/>
          <a:lstStyle/>
          <a:p>
            <a:pPr algn="ctr" eaLnBrk="1" hangingPunct="1"/>
            <a:r>
              <a:rPr lang="en-US" altLang="en-US" sz="4800">
                <a:solidFill>
                  <a:schemeClr val="hlink"/>
                </a:solidFill>
                <a:latin typeface="Berlin Sans FB Demi" panose="020E0802020502020306" pitchFamily="34" charset="0"/>
              </a:rPr>
              <a:t>The Applied Curriculum Structure</a:t>
            </a:r>
          </a:p>
        </p:txBody>
      </p:sp>
      <p:sp>
        <p:nvSpPr>
          <p:cNvPr id="26627" name="Rectangle 3">
            <a:extLst>
              <a:ext uri="{FF2B5EF4-FFF2-40B4-BE49-F238E27FC236}">
                <a16:creationId xmlns:a16="http://schemas.microsoft.com/office/drawing/2014/main" id="{7A88E601-BD92-4B6F-8568-83256A1BD66F}"/>
              </a:ext>
            </a:extLst>
          </p:cNvPr>
          <p:cNvSpPr>
            <a:spLocks noGrp="1" noChangeArrowheads="1"/>
          </p:cNvSpPr>
          <p:nvPr>
            <p:ph type="body" idx="1"/>
          </p:nvPr>
        </p:nvSpPr>
        <p:spPr/>
        <p:txBody>
          <a:bodyPr/>
          <a:lstStyle/>
          <a:p>
            <a:pPr eaLnBrk="1" hangingPunct="1"/>
            <a:r>
              <a:rPr lang="en-US" altLang="en-US" sz="3600">
                <a:latin typeface="Berlin Sans FB Demi" panose="020E0802020502020306" pitchFamily="34" charset="0"/>
              </a:rPr>
              <a:t>Model</a:t>
            </a:r>
          </a:p>
          <a:p>
            <a:pPr eaLnBrk="1" hangingPunct="1"/>
            <a:r>
              <a:rPr lang="en-US" altLang="en-US" sz="3600">
                <a:latin typeface="Berlin Sans FB Demi" panose="020E0802020502020306" pitchFamily="34" charset="0"/>
              </a:rPr>
              <a:t>Practice</a:t>
            </a:r>
          </a:p>
          <a:p>
            <a:pPr eaLnBrk="1" hangingPunct="1"/>
            <a:r>
              <a:rPr lang="en-US" altLang="en-US" sz="3600">
                <a:latin typeface="Berlin Sans FB Demi" panose="020E0802020502020306" pitchFamily="34" charset="0"/>
              </a:rPr>
              <a:t>Feedback</a:t>
            </a:r>
          </a:p>
          <a:p>
            <a:pPr eaLnBrk="1" hangingPunct="1"/>
            <a:r>
              <a:rPr lang="en-US" altLang="en-US" sz="3600">
                <a:latin typeface="Berlin Sans FB Demi" panose="020E0802020502020306" pitchFamily="34" charset="0"/>
              </a:rPr>
              <a:t>Practice</a:t>
            </a:r>
          </a:p>
          <a:p>
            <a:pPr eaLnBrk="1" hangingPunct="1"/>
            <a:r>
              <a:rPr lang="en-US" altLang="en-US" sz="3600">
                <a:latin typeface="Berlin Sans FB Demi" panose="020E0802020502020306" pitchFamily="34" charset="0"/>
              </a:rPr>
              <a:t>Perform</a:t>
            </a:r>
          </a:p>
          <a:p>
            <a:pPr eaLnBrk="1" hangingPunct="1"/>
            <a:r>
              <a:rPr lang="en-US" altLang="en-US" sz="3600">
                <a:latin typeface="Berlin Sans FB Demi" panose="020E0802020502020306" pitchFamily="34" charset="0"/>
              </a:rPr>
              <a:t>Feedback</a:t>
            </a:r>
          </a:p>
          <a:p>
            <a:pPr eaLnBrk="1" hangingPunct="1">
              <a:buFontTx/>
              <a:buNone/>
            </a:pPr>
            <a:r>
              <a:rPr lang="en-US" altLang="en-US" sz="3600">
                <a:latin typeface="Berlin Sans FB Demi" panose="020E0802020502020306" pitchFamily="34" charset="0"/>
              </a:rPr>
              <a:t>(Repeat loop above)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BE766A7-A2CA-40AA-BC53-FB53D4C49B38}"/>
              </a:ext>
            </a:extLst>
          </p:cNvPr>
          <p:cNvSpPr>
            <a:spLocks noGrp="1" noChangeArrowheads="1"/>
          </p:cNvSpPr>
          <p:nvPr>
            <p:ph type="title"/>
          </p:nvPr>
        </p:nvSpPr>
        <p:spPr>
          <a:xfrm>
            <a:off x="990600" y="228600"/>
            <a:ext cx="7772400" cy="1143000"/>
          </a:xfrm>
        </p:spPr>
        <p:txBody>
          <a:bodyPr/>
          <a:lstStyle/>
          <a:p>
            <a:pPr algn="ctr" eaLnBrk="1" hangingPunct="1">
              <a:defRPr/>
            </a:pPr>
            <a:r>
              <a:rPr lang="en-US" dirty="0">
                <a:solidFill>
                  <a:schemeClr val="tx2">
                    <a:lumMod val="90000"/>
                    <a:lumOff val="10000"/>
                  </a:schemeClr>
                </a:solidFill>
                <a:latin typeface="Berlin Sans FB Demi" pitchFamily="34" charset="0"/>
              </a:rPr>
              <a:t>The </a:t>
            </a:r>
            <a:r>
              <a:rPr lang="en-US" b="1" i="1" u="sng" dirty="0">
                <a:solidFill>
                  <a:schemeClr val="tx2">
                    <a:lumMod val="90000"/>
                    <a:lumOff val="10000"/>
                  </a:schemeClr>
                </a:solidFill>
                <a:latin typeface="Berlin Sans FB Demi" pitchFamily="34" charset="0"/>
              </a:rPr>
              <a:t>Literature-based</a:t>
            </a:r>
            <a:r>
              <a:rPr lang="en-US" dirty="0">
                <a:solidFill>
                  <a:schemeClr val="tx2">
                    <a:lumMod val="90000"/>
                    <a:lumOff val="10000"/>
                  </a:schemeClr>
                </a:solidFill>
                <a:latin typeface="Berlin Sans FB Demi" pitchFamily="34" charset="0"/>
              </a:rPr>
              <a:t> Curriculum</a:t>
            </a:r>
          </a:p>
        </p:txBody>
      </p:sp>
      <p:sp>
        <p:nvSpPr>
          <p:cNvPr id="27651" name="Rectangle 3">
            <a:extLst>
              <a:ext uri="{FF2B5EF4-FFF2-40B4-BE49-F238E27FC236}">
                <a16:creationId xmlns:a16="http://schemas.microsoft.com/office/drawing/2014/main" id="{7EFFC0E4-ACBB-48F8-A9D6-9DDFCA4FE607}"/>
              </a:ext>
            </a:extLst>
          </p:cNvPr>
          <p:cNvSpPr>
            <a:spLocks noGrp="1" noChangeArrowheads="1"/>
          </p:cNvSpPr>
          <p:nvPr>
            <p:ph type="body" idx="1"/>
          </p:nvPr>
        </p:nvSpPr>
        <p:spPr>
          <a:xfrm>
            <a:off x="990600" y="1676400"/>
            <a:ext cx="7772400" cy="4876800"/>
          </a:xfrm>
        </p:spPr>
        <p:txBody>
          <a:bodyPr/>
          <a:lstStyle/>
          <a:p>
            <a:pPr eaLnBrk="1" hangingPunct="1"/>
            <a:r>
              <a:rPr lang="en-US" altLang="en-US" sz="3600"/>
              <a:t>Consider curriculum as </a:t>
            </a:r>
            <a:r>
              <a:rPr lang="en-US" altLang="en-US" sz="3600" u="sng"/>
              <a:t>a story</a:t>
            </a:r>
          </a:p>
          <a:p>
            <a:pPr eaLnBrk="1" hangingPunct="1"/>
            <a:r>
              <a:rPr lang="en-US" altLang="en-US" sz="3600"/>
              <a:t>Stories rarely lay out all facts and ideas in a step-by-step fashion</a:t>
            </a:r>
          </a:p>
          <a:p>
            <a:pPr eaLnBrk="1" hangingPunct="1"/>
            <a:r>
              <a:rPr lang="en-US" altLang="en-US" sz="3600"/>
              <a:t>Although they are sometimes illogical and incomplete, </a:t>
            </a:r>
          </a:p>
          <a:p>
            <a:pPr lvl="1" eaLnBrk="1" hangingPunct="1"/>
            <a:r>
              <a:rPr lang="en-US" altLang="en-US" sz="3200"/>
              <a:t>Stories are much more likely to engage the reader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E0D0BEBF-44D2-406D-BDA0-B4262D3A1D99}"/>
              </a:ext>
            </a:extLst>
          </p:cNvPr>
          <p:cNvSpPr>
            <a:spLocks noGrp="1" noChangeArrowheads="1"/>
          </p:cNvSpPr>
          <p:nvPr>
            <p:ph type="title"/>
          </p:nvPr>
        </p:nvSpPr>
        <p:spPr>
          <a:xfrm>
            <a:off x="914400" y="152400"/>
            <a:ext cx="7772400" cy="1143000"/>
          </a:xfrm>
        </p:spPr>
        <p:txBody>
          <a:bodyPr/>
          <a:lstStyle/>
          <a:p>
            <a:pPr algn="ctr" eaLnBrk="1" hangingPunct="1">
              <a:defRPr/>
            </a:pPr>
            <a:r>
              <a:rPr lang="en-US" dirty="0">
                <a:solidFill>
                  <a:schemeClr val="tx2">
                    <a:lumMod val="90000"/>
                    <a:lumOff val="10000"/>
                  </a:schemeClr>
                </a:solidFill>
                <a:latin typeface="Berlin Sans FB Demi" pitchFamily="34" charset="0"/>
              </a:rPr>
              <a:t>The Power of a Story</a:t>
            </a:r>
          </a:p>
        </p:txBody>
      </p:sp>
      <p:sp>
        <p:nvSpPr>
          <p:cNvPr id="28675" name="Rectangle 3">
            <a:extLst>
              <a:ext uri="{FF2B5EF4-FFF2-40B4-BE49-F238E27FC236}">
                <a16:creationId xmlns:a16="http://schemas.microsoft.com/office/drawing/2014/main" id="{A394C20B-7A7A-4415-A329-B9E7D7E339E8}"/>
              </a:ext>
            </a:extLst>
          </p:cNvPr>
          <p:cNvSpPr>
            <a:spLocks noGrp="1" noChangeArrowheads="1"/>
          </p:cNvSpPr>
          <p:nvPr>
            <p:ph type="body" idx="1"/>
          </p:nvPr>
        </p:nvSpPr>
        <p:spPr/>
        <p:txBody>
          <a:bodyPr/>
          <a:lstStyle/>
          <a:p>
            <a:pPr eaLnBrk="1" hangingPunct="1"/>
            <a:r>
              <a:rPr lang="en-US" altLang="en-US" sz="3600"/>
              <a:t>We </a:t>
            </a:r>
            <a:r>
              <a:rPr lang="en-US" altLang="en-US" sz="3600" i="1" u="sng"/>
              <a:t>do not</a:t>
            </a:r>
            <a:r>
              <a:rPr lang="en-US" altLang="en-US" sz="3600"/>
              <a:t> easily remember what other people have said if they do not tell it in the form of a story</a:t>
            </a:r>
          </a:p>
          <a:p>
            <a:pPr lvl="1" eaLnBrk="1" hangingPunct="1"/>
            <a:r>
              <a:rPr lang="en-US" altLang="en-US" u="sng"/>
              <a:t>During learning</a:t>
            </a:r>
            <a:r>
              <a:rPr lang="en-US" altLang="en-US"/>
              <a:t>: We hear in the form of a story things that we have personally experienced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Content Placeholder 3">
            <a:extLst>
              <a:ext uri="{FF2B5EF4-FFF2-40B4-BE49-F238E27FC236}">
                <a16:creationId xmlns:a16="http://schemas.microsoft.com/office/drawing/2014/main" id="{A160D366-6621-4E24-9E50-052EE2A367B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370013" y="2114550"/>
            <a:ext cx="6346825" cy="3406775"/>
          </a:xfrm>
        </p:spPr>
      </p:pic>
      <p:sp>
        <p:nvSpPr>
          <p:cNvPr id="11267" name="Title 1">
            <a:extLst>
              <a:ext uri="{FF2B5EF4-FFF2-40B4-BE49-F238E27FC236}">
                <a16:creationId xmlns:a16="http://schemas.microsoft.com/office/drawing/2014/main" id="{C4985014-C813-4C4C-A6D0-7CF7FA003E67}"/>
              </a:ext>
            </a:extLst>
          </p:cNvPr>
          <p:cNvSpPr>
            <a:spLocks noGrp="1" noChangeArrowheads="1"/>
          </p:cNvSpPr>
          <p:nvPr>
            <p:ph type="title"/>
          </p:nvPr>
        </p:nvSpPr>
        <p:spPr/>
        <p:txBody>
          <a:bodyPr/>
          <a:lstStyle/>
          <a:p>
            <a:r>
              <a:rPr lang="en-US" altLang="en-US"/>
              <a:t>Backwards Design Process</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5D32AD8D-B28F-456F-BE13-0B3EC612F13A}"/>
              </a:ext>
            </a:extLst>
          </p:cNvPr>
          <p:cNvSpPr>
            <a:spLocks noGrp="1" noChangeArrowheads="1"/>
          </p:cNvSpPr>
          <p:nvPr>
            <p:ph type="title"/>
          </p:nvPr>
        </p:nvSpPr>
        <p:spPr>
          <a:xfrm>
            <a:off x="914400" y="152400"/>
            <a:ext cx="7772400" cy="1143000"/>
          </a:xfrm>
        </p:spPr>
        <p:txBody>
          <a:bodyPr/>
          <a:lstStyle/>
          <a:p>
            <a:pPr algn="ctr" eaLnBrk="1" hangingPunct="1">
              <a:defRPr/>
            </a:pPr>
            <a:r>
              <a:rPr lang="en-US" dirty="0">
                <a:solidFill>
                  <a:schemeClr val="tx2">
                    <a:lumMod val="90000"/>
                    <a:lumOff val="10000"/>
                  </a:schemeClr>
                </a:solidFill>
                <a:latin typeface="Berlin Sans FB Demi" pitchFamily="34" charset="0"/>
              </a:rPr>
              <a:t>A STEM Example</a:t>
            </a:r>
          </a:p>
        </p:txBody>
      </p:sp>
      <p:sp>
        <p:nvSpPr>
          <p:cNvPr id="29699" name="Rectangle 3">
            <a:extLst>
              <a:ext uri="{FF2B5EF4-FFF2-40B4-BE49-F238E27FC236}">
                <a16:creationId xmlns:a16="http://schemas.microsoft.com/office/drawing/2014/main" id="{9511DED8-18FD-4974-8C76-5919C34CD73A}"/>
              </a:ext>
            </a:extLst>
          </p:cNvPr>
          <p:cNvSpPr>
            <a:spLocks noGrp="1" noChangeArrowheads="1"/>
          </p:cNvSpPr>
          <p:nvPr>
            <p:ph type="body" idx="1"/>
          </p:nvPr>
        </p:nvSpPr>
        <p:spPr>
          <a:xfrm>
            <a:off x="1066800" y="1676400"/>
            <a:ext cx="7772400" cy="5181600"/>
          </a:xfrm>
        </p:spPr>
        <p:txBody>
          <a:bodyPr/>
          <a:lstStyle/>
          <a:p>
            <a:pPr eaLnBrk="1" hangingPunct="1">
              <a:lnSpc>
                <a:spcPct val="90000"/>
              </a:lnSpc>
            </a:pPr>
            <a:r>
              <a:rPr lang="en-US" altLang="en-US" sz="3600"/>
              <a:t>Problem-based learning is a </a:t>
            </a:r>
            <a:r>
              <a:rPr lang="en-US" altLang="en-US" sz="3600" i="1" u="sng"/>
              <a:t>literature-based</a:t>
            </a:r>
            <a:r>
              <a:rPr lang="en-US" altLang="en-US" sz="3600" i="1"/>
              <a:t> </a:t>
            </a:r>
            <a:r>
              <a:rPr lang="en-US" altLang="en-US" sz="3600"/>
              <a:t>curriculum</a:t>
            </a:r>
          </a:p>
          <a:p>
            <a:pPr eaLnBrk="1" hangingPunct="1">
              <a:lnSpc>
                <a:spcPct val="90000"/>
              </a:lnSpc>
            </a:pPr>
            <a:r>
              <a:rPr lang="en-US" altLang="en-US" sz="3600"/>
              <a:t>Students are thrust into problem situations immediately</a:t>
            </a:r>
          </a:p>
          <a:p>
            <a:pPr lvl="1" eaLnBrk="1" hangingPunct="1">
              <a:lnSpc>
                <a:spcPct val="90000"/>
              </a:lnSpc>
            </a:pPr>
            <a:r>
              <a:rPr lang="en-US" altLang="en-US"/>
              <a:t>Much like a reader is thrust into the middle of a story, from which they must find their way out</a:t>
            </a:r>
          </a:p>
          <a:p>
            <a:pPr eaLnBrk="1" hangingPunct="1">
              <a:lnSpc>
                <a:spcPct val="90000"/>
              </a:lnSpc>
            </a:pPr>
            <a:r>
              <a:rPr lang="en-US" altLang="en-US" sz="3600"/>
              <a:t>In PBL, students meet an ill-structured problem before they receive any instructions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6C454F58-9FF1-439F-81E7-761B342E0FA1}"/>
              </a:ext>
            </a:extLst>
          </p:cNvPr>
          <p:cNvSpPr>
            <a:spLocks noGrp="1" noChangeArrowheads="1"/>
          </p:cNvSpPr>
          <p:nvPr>
            <p:ph type="title"/>
          </p:nvPr>
        </p:nvSpPr>
        <p:spPr/>
        <p:txBody>
          <a:bodyPr/>
          <a:lstStyle/>
          <a:p>
            <a:pPr algn="ctr" eaLnBrk="1" hangingPunct="1">
              <a:defRPr/>
            </a:pPr>
            <a:r>
              <a:rPr lang="en-US" b="1" i="1" u="sng" dirty="0">
                <a:solidFill>
                  <a:schemeClr val="tx2">
                    <a:lumMod val="90000"/>
                    <a:lumOff val="10000"/>
                  </a:schemeClr>
                </a:solidFill>
                <a:latin typeface="Berlin Sans FB Demi" pitchFamily="34" charset="0"/>
              </a:rPr>
              <a:t>Literature-based</a:t>
            </a:r>
            <a:r>
              <a:rPr lang="en-US" dirty="0">
                <a:solidFill>
                  <a:schemeClr val="tx2">
                    <a:lumMod val="90000"/>
                    <a:lumOff val="10000"/>
                  </a:schemeClr>
                </a:solidFill>
                <a:latin typeface="Berlin Sans FB Demi" pitchFamily="34" charset="0"/>
              </a:rPr>
              <a:t> Curricular Design (continued)</a:t>
            </a:r>
          </a:p>
        </p:txBody>
      </p:sp>
      <p:sp>
        <p:nvSpPr>
          <p:cNvPr id="30723" name="Rectangle 3">
            <a:extLst>
              <a:ext uri="{FF2B5EF4-FFF2-40B4-BE49-F238E27FC236}">
                <a16:creationId xmlns:a16="http://schemas.microsoft.com/office/drawing/2014/main" id="{DF3B0968-0B44-495A-958E-A5DB60FE48AE}"/>
              </a:ext>
            </a:extLst>
          </p:cNvPr>
          <p:cNvSpPr>
            <a:spLocks noGrp="1" noChangeArrowheads="1"/>
          </p:cNvSpPr>
          <p:nvPr>
            <p:ph type="body" idx="1"/>
          </p:nvPr>
        </p:nvSpPr>
        <p:spPr>
          <a:xfrm>
            <a:off x="1066800" y="1920875"/>
            <a:ext cx="7772400" cy="4953000"/>
          </a:xfrm>
        </p:spPr>
        <p:txBody>
          <a:bodyPr/>
          <a:lstStyle/>
          <a:p>
            <a:pPr eaLnBrk="1" hangingPunct="1">
              <a:lnSpc>
                <a:spcPct val="90000"/>
              </a:lnSpc>
            </a:pPr>
            <a:r>
              <a:rPr lang="en-US" altLang="en-US" sz="3600"/>
              <a:t>People don’t need the whole subject laid out to master a challenge</a:t>
            </a:r>
          </a:p>
          <a:p>
            <a:pPr eaLnBrk="1" hangingPunct="1">
              <a:lnSpc>
                <a:spcPct val="90000"/>
              </a:lnSpc>
            </a:pPr>
            <a:r>
              <a:rPr lang="en-US" altLang="en-US" sz="3600"/>
              <a:t>A step-by-step series of lessons explaining each piece of the automobile and its function prior to ever touching the car is not the best way to understand how to drive it, how it works or how to fix it!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B942920-5385-4311-A6E9-815E8982703B}"/>
              </a:ext>
            </a:extLst>
          </p:cNvPr>
          <p:cNvSpPr>
            <a:spLocks noGrp="1" noChangeArrowheads="1"/>
          </p:cNvSpPr>
          <p:nvPr>
            <p:ph type="title"/>
          </p:nvPr>
        </p:nvSpPr>
        <p:spPr>
          <a:xfrm>
            <a:off x="1066800" y="609600"/>
            <a:ext cx="7772400" cy="1143000"/>
          </a:xfrm>
        </p:spPr>
        <p:txBody>
          <a:bodyPr/>
          <a:lstStyle/>
          <a:p>
            <a:pPr algn="ctr" eaLnBrk="1" hangingPunct="1">
              <a:defRPr/>
            </a:pPr>
            <a:r>
              <a:rPr lang="en-US" b="1" i="1" u="sng" dirty="0">
                <a:solidFill>
                  <a:schemeClr val="tx2">
                    <a:lumMod val="90000"/>
                    <a:lumOff val="10000"/>
                  </a:schemeClr>
                </a:solidFill>
                <a:latin typeface="Berlin Sans FB Demi" pitchFamily="34" charset="0"/>
              </a:rPr>
              <a:t>Literature-</a:t>
            </a:r>
            <a:r>
              <a:rPr lang="en-US" b="1" i="1" u="sng" dirty="0" err="1">
                <a:solidFill>
                  <a:schemeClr val="tx2">
                    <a:lumMod val="90000"/>
                    <a:lumOff val="10000"/>
                  </a:schemeClr>
                </a:solidFill>
                <a:latin typeface="Berlin Sans FB Demi" pitchFamily="34" charset="0"/>
              </a:rPr>
              <a:t>baserd</a:t>
            </a:r>
            <a:r>
              <a:rPr lang="en-US" dirty="0">
                <a:solidFill>
                  <a:schemeClr val="tx2">
                    <a:lumMod val="90000"/>
                    <a:lumOff val="10000"/>
                  </a:schemeClr>
                </a:solidFill>
                <a:latin typeface="Berlin Sans FB Demi" pitchFamily="34" charset="0"/>
              </a:rPr>
              <a:t> Curricular Design (continued)</a:t>
            </a:r>
          </a:p>
        </p:txBody>
      </p:sp>
      <p:sp>
        <p:nvSpPr>
          <p:cNvPr id="31747" name="Rectangle 3">
            <a:extLst>
              <a:ext uri="{FF2B5EF4-FFF2-40B4-BE49-F238E27FC236}">
                <a16:creationId xmlns:a16="http://schemas.microsoft.com/office/drawing/2014/main" id="{447389FF-2452-4BC3-AA0C-BDF56542D508}"/>
              </a:ext>
            </a:extLst>
          </p:cNvPr>
          <p:cNvSpPr>
            <a:spLocks noGrp="1" noChangeArrowheads="1"/>
          </p:cNvSpPr>
          <p:nvPr>
            <p:ph type="body" idx="1"/>
          </p:nvPr>
        </p:nvSpPr>
        <p:spPr>
          <a:xfrm>
            <a:off x="1066800" y="2057400"/>
            <a:ext cx="7772400" cy="4114800"/>
          </a:xfrm>
        </p:spPr>
        <p:txBody>
          <a:bodyPr/>
          <a:lstStyle/>
          <a:p>
            <a:pPr eaLnBrk="1" hangingPunct="1"/>
            <a:r>
              <a:rPr lang="en-US" altLang="en-US" sz="3600"/>
              <a:t>Much important teaching occurs after, not before, students attempt to perform—when students are ready to hear and grasp its value.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0625B12E-7843-4903-A455-5022F8B69170}"/>
              </a:ext>
            </a:extLst>
          </p:cNvPr>
          <p:cNvSpPr>
            <a:spLocks noGrp="1" noChangeArrowheads="1"/>
          </p:cNvSpPr>
          <p:nvPr>
            <p:ph type="title"/>
          </p:nvPr>
        </p:nvSpPr>
        <p:spPr>
          <a:xfrm>
            <a:off x="990600" y="381000"/>
            <a:ext cx="7772400" cy="1143000"/>
          </a:xfrm>
        </p:spPr>
        <p:txBody>
          <a:bodyPr/>
          <a:lstStyle/>
          <a:p>
            <a:pPr algn="ctr" eaLnBrk="1" hangingPunct="1">
              <a:defRPr/>
            </a:pPr>
            <a:r>
              <a:rPr lang="en-US" b="1" i="1" u="sng" dirty="0">
                <a:solidFill>
                  <a:schemeClr val="tx2">
                    <a:lumMod val="90000"/>
                    <a:lumOff val="10000"/>
                  </a:schemeClr>
                </a:solidFill>
                <a:latin typeface="Berlin Sans FB Demi" pitchFamily="34" charset="0"/>
              </a:rPr>
              <a:t>Literature-based</a:t>
            </a:r>
            <a:r>
              <a:rPr lang="en-US" dirty="0">
                <a:solidFill>
                  <a:schemeClr val="tx2">
                    <a:lumMod val="90000"/>
                    <a:lumOff val="10000"/>
                  </a:schemeClr>
                </a:solidFill>
                <a:latin typeface="Berlin Sans FB Demi" pitchFamily="34" charset="0"/>
              </a:rPr>
              <a:t> Curricular Design (continued)</a:t>
            </a:r>
          </a:p>
        </p:txBody>
      </p:sp>
      <p:sp>
        <p:nvSpPr>
          <p:cNvPr id="32771" name="Rectangle 3">
            <a:extLst>
              <a:ext uri="{FF2B5EF4-FFF2-40B4-BE49-F238E27FC236}">
                <a16:creationId xmlns:a16="http://schemas.microsoft.com/office/drawing/2014/main" id="{3268DE7C-2857-4D38-A503-E8C33D2255C3}"/>
              </a:ext>
            </a:extLst>
          </p:cNvPr>
          <p:cNvSpPr>
            <a:spLocks noGrp="1" noChangeArrowheads="1"/>
          </p:cNvSpPr>
          <p:nvPr>
            <p:ph type="body" idx="1"/>
          </p:nvPr>
        </p:nvSpPr>
        <p:spPr>
          <a:xfrm>
            <a:off x="1143000" y="2514600"/>
            <a:ext cx="7772400" cy="4114800"/>
          </a:xfrm>
        </p:spPr>
        <p:txBody>
          <a:bodyPr/>
          <a:lstStyle/>
          <a:p>
            <a:pPr eaLnBrk="1" hangingPunct="1">
              <a:lnSpc>
                <a:spcPct val="90000"/>
              </a:lnSpc>
            </a:pPr>
            <a:r>
              <a:rPr lang="en-US" altLang="en-US" sz="3600"/>
              <a:t>The presence of a mystery, dilemma, oddity is essential</a:t>
            </a:r>
          </a:p>
          <a:p>
            <a:pPr lvl="1" eaLnBrk="1" hangingPunct="1">
              <a:lnSpc>
                <a:spcPct val="90000"/>
              </a:lnSpc>
            </a:pPr>
            <a:r>
              <a:rPr lang="en-US" altLang="en-US" sz="3600"/>
              <a:t>The most basic feature of all compelling stories (or problems)</a:t>
            </a:r>
          </a:p>
          <a:p>
            <a:pPr lvl="1" eaLnBrk="1" hangingPunct="1">
              <a:lnSpc>
                <a:spcPct val="90000"/>
              </a:lnSpc>
            </a:pPr>
            <a:r>
              <a:rPr lang="en-US" altLang="en-US" sz="3600"/>
              <a:t>We are placed into an environment that has to figured out or understood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CC5F29C8-3610-4580-A044-CD17DFA44F24}"/>
              </a:ext>
            </a:extLst>
          </p:cNvPr>
          <p:cNvSpPr>
            <a:spLocks noGrp="1" noChangeArrowheads="1"/>
          </p:cNvSpPr>
          <p:nvPr>
            <p:ph type="title"/>
          </p:nvPr>
        </p:nvSpPr>
        <p:spPr>
          <a:xfrm>
            <a:off x="1066800" y="304800"/>
            <a:ext cx="7772400" cy="1143000"/>
          </a:xfrm>
        </p:spPr>
        <p:txBody>
          <a:bodyPr/>
          <a:lstStyle/>
          <a:p>
            <a:pPr algn="ctr" eaLnBrk="1" hangingPunct="1">
              <a:defRPr/>
            </a:pPr>
            <a:r>
              <a:rPr lang="en-US" b="1" i="1" u="sng" dirty="0">
                <a:solidFill>
                  <a:schemeClr val="tx2">
                    <a:lumMod val="90000"/>
                    <a:lumOff val="10000"/>
                  </a:schemeClr>
                </a:solidFill>
                <a:latin typeface="Berlin Sans FB Demi" pitchFamily="34" charset="0"/>
              </a:rPr>
              <a:t>Literature-based</a:t>
            </a:r>
            <a:r>
              <a:rPr lang="en-US" dirty="0">
                <a:solidFill>
                  <a:schemeClr val="tx2">
                    <a:lumMod val="90000"/>
                    <a:lumOff val="10000"/>
                  </a:schemeClr>
                </a:solidFill>
                <a:latin typeface="Berlin Sans FB Demi" pitchFamily="34" charset="0"/>
              </a:rPr>
              <a:t> Curricular Design (continued)</a:t>
            </a:r>
          </a:p>
        </p:txBody>
      </p:sp>
      <p:sp>
        <p:nvSpPr>
          <p:cNvPr id="33795" name="Rectangle 3">
            <a:extLst>
              <a:ext uri="{FF2B5EF4-FFF2-40B4-BE49-F238E27FC236}">
                <a16:creationId xmlns:a16="http://schemas.microsoft.com/office/drawing/2014/main" id="{84D5DD6D-6B98-4975-A73D-C48CA3F932F6}"/>
              </a:ext>
            </a:extLst>
          </p:cNvPr>
          <p:cNvSpPr>
            <a:spLocks noGrp="1" noChangeArrowheads="1"/>
          </p:cNvSpPr>
          <p:nvPr>
            <p:ph type="body" idx="1"/>
          </p:nvPr>
        </p:nvSpPr>
        <p:spPr>
          <a:xfrm>
            <a:off x="1066800" y="2209800"/>
            <a:ext cx="7772400" cy="4114800"/>
          </a:xfrm>
        </p:spPr>
        <p:txBody>
          <a:bodyPr/>
          <a:lstStyle/>
          <a:p>
            <a:pPr eaLnBrk="1" hangingPunct="1">
              <a:buFont typeface="Wingdings" panose="05000000000000000000" pitchFamily="2" charset="2"/>
              <a:buNone/>
            </a:pPr>
            <a:r>
              <a:rPr lang="en-US" altLang="en-US" sz="3600" u="sng"/>
              <a:t>Storytellers are great teachers</a:t>
            </a:r>
          </a:p>
          <a:p>
            <a:pPr eaLnBrk="1" hangingPunct="1">
              <a:buFontTx/>
              <a:buChar char="•"/>
            </a:pPr>
            <a:r>
              <a:rPr lang="en-US" altLang="en-US" sz="3600"/>
              <a:t>Instead of presenting a straightforward sequence of events, the storyteller deliberately raises questions and delays answering them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046A34E-3066-48CC-8260-B51E2B209400}"/>
              </a:ext>
            </a:extLst>
          </p:cNvPr>
          <p:cNvSpPr>
            <a:spLocks noGrp="1" noChangeArrowheads="1"/>
          </p:cNvSpPr>
          <p:nvPr>
            <p:ph type="title"/>
          </p:nvPr>
        </p:nvSpPr>
        <p:spPr>
          <a:xfrm>
            <a:off x="990600" y="228600"/>
            <a:ext cx="7772400" cy="1143000"/>
          </a:xfrm>
        </p:spPr>
        <p:txBody>
          <a:bodyPr/>
          <a:lstStyle/>
          <a:p>
            <a:pPr algn="ctr" eaLnBrk="1" hangingPunct="1">
              <a:defRPr/>
            </a:pPr>
            <a:r>
              <a:rPr lang="en-US" b="1" i="1" u="sng" dirty="0">
                <a:solidFill>
                  <a:schemeClr val="tx2">
                    <a:lumMod val="90000"/>
                    <a:lumOff val="10000"/>
                  </a:schemeClr>
                </a:solidFill>
                <a:latin typeface="Berlin Sans FB Demi" pitchFamily="34" charset="0"/>
              </a:rPr>
              <a:t>Literature-based</a:t>
            </a:r>
            <a:r>
              <a:rPr lang="en-US" dirty="0">
                <a:solidFill>
                  <a:schemeClr val="tx2">
                    <a:lumMod val="90000"/>
                    <a:lumOff val="10000"/>
                  </a:schemeClr>
                </a:solidFill>
                <a:latin typeface="Berlin Sans FB Demi" pitchFamily="34" charset="0"/>
              </a:rPr>
              <a:t> Curricular Design (continued)</a:t>
            </a:r>
          </a:p>
        </p:txBody>
      </p:sp>
      <p:sp>
        <p:nvSpPr>
          <p:cNvPr id="34819" name="Rectangle 3">
            <a:extLst>
              <a:ext uri="{FF2B5EF4-FFF2-40B4-BE49-F238E27FC236}">
                <a16:creationId xmlns:a16="http://schemas.microsoft.com/office/drawing/2014/main" id="{4337A076-0BCD-49E1-BD15-29FC42EC4498}"/>
              </a:ext>
            </a:extLst>
          </p:cNvPr>
          <p:cNvSpPr>
            <a:spLocks noGrp="1" noChangeArrowheads="1"/>
          </p:cNvSpPr>
          <p:nvPr>
            <p:ph type="body" idx="1"/>
          </p:nvPr>
        </p:nvSpPr>
        <p:spPr>
          <a:xfrm>
            <a:off x="990600" y="1828800"/>
            <a:ext cx="7772400" cy="4648200"/>
          </a:xfrm>
        </p:spPr>
        <p:txBody>
          <a:bodyPr/>
          <a:lstStyle/>
          <a:p>
            <a:pPr eaLnBrk="1" hangingPunct="1"/>
            <a:r>
              <a:rPr lang="en-US" altLang="en-US" sz="3600"/>
              <a:t>Think of a course designed to provide drama, to offer surprises, twists, and turns</a:t>
            </a:r>
          </a:p>
          <a:p>
            <a:pPr eaLnBrk="1" hangingPunct="1"/>
            <a:r>
              <a:rPr lang="en-US" altLang="en-US" sz="3600"/>
              <a:t>Think of how your curriculum might be designed by J.K. Rowling, Suzanne Collins, Stephen King, or Steven Spielberg</a:t>
            </a:r>
          </a:p>
          <a:p>
            <a:pPr eaLnBrk="1" hangingPunct="1"/>
            <a:r>
              <a:rPr lang="en-US" altLang="en-US" sz="3600" b="1" i="1">
                <a:solidFill>
                  <a:srgbClr val="C00000"/>
                </a:solidFill>
              </a:rPr>
              <a:t>Can you think of examples?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7C7E8030-06FF-4526-9595-164D8FE9765E}"/>
              </a:ext>
            </a:extLst>
          </p:cNvPr>
          <p:cNvSpPr>
            <a:spLocks noGrp="1" noChangeArrowheads="1"/>
          </p:cNvSpPr>
          <p:nvPr>
            <p:ph type="title"/>
          </p:nvPr>
        </p:nvSpPr>
        <p:spPr>
          <a:xfrm>
            <a:off x="1066800" y="304800"/>
            <a:ext cx="7772400" cy="1143000"/>
          </a:xfrm>
        </p:spPr>
        <p:txBody>
          <a:bodyPr/>
          <a:lstStyle/>
          <a:p>
            <a:pPr algn="ctr" eaLnBrk="1" hangingPunct="1">
              <a:defRPr/>
            </a:pPr>
            <a:r>
              <a:rPr lang="en-US" b="1" i="1" u="sng" dirty="0">
                <a:solidFill>
                  <a:schemeClr val="tx2">
                    <a:lumMod val="90000"/>
                    <a:lumOff val="10000"/>
                  </a:schemeClr>
                </a:solidFill>
                <a:latin typeface="Berlin Sans FB Demi" pitchFamily="34" charset="0"/>
              </a:rPr>
              <a:t>Literature-based</a:t>
            </a:r>
            <a:r>
              <a:rPr lang="en-US" dirty="0">
                <a:solidFill>
                  <a:schemeClr val="tx2">
                    <a:lumMod val="90000"/>
                    <a:lumOff val="10000"/>
                  </a:schemeClr>
                </a:solidFill>
                <a:latin typeface="Berlin Sans FB Demi" pitchFamily="34" charset="0"/>
              </a:rPr>
              <a:t> Curricular Design (continued)</a:t>
            </a:r>
          </a:p>
        </p:txBody>
      </p:sp>
      <p:sp>
        <p:nvSpPr>
          <p:cNvPr id="35843" name="Rectangle 3">
            <a:extLst>
              <a:ext uri="{FF2B5EF4-FFF2-40B4-BE49-F238E27FC236}">
                <a16:creationId xmlns:a16="http://schemas.microsoft.com/office/drawing/2014/main" id="{D6FEFAAB-8793-41AD-8F2E-F8754FCCB5C0}"/>
              </a:ext>
            </a:extLst>
          </p:cNvPr>
          <p:cNvSpPr>
            <a:spLocks noGrp="1" noChangeArrowheads="1"/>
          </p:cNvSpPr>
          <p:nvPr>
            <p:ph type="body" idx="1"/>
          </p:nvPr>
        </p:nvSpPr>
        <p:spPr>
          <a:xfrm>
            <a:off x="1066800" y="2057400"/>
            <a:ext cx="7772400" cy="4648200"/>
          </a:xfrm>
        </p:spPr>
        <p:txBody>
          <a:bodyPr/>
          <a:lstStyle/>
          <a:p>
            <a:pPr eaLnBrk="1" hangingPunct="1"/>
            <a:r>
              <a:rPr lang="en-US" altLang="en-US" sz="3600"/>
              <a:t>What drives a story, what makes it worth telling is </a:t>
            </a:r>
            <a:r>
              <a:rPr lang="en-US" altLang="en-US" sz="3600" b="1" i="1"/>
              <a:t>trouble</a:t>
            </a:r>
            <a:r>
              <a:rPr lang="en-US" altLang="en-US" sz="3600"/>
              <a:t>:</a:t>
            </a:r>
            <a:r>
              <a:rPr lang="en-US" altLang="en-US"/>
              <a:t> </a:t>
            </a:r>
          </a:p>
          <a:p>
            <a:pPr lvl="1" eaLnBrk="1" hangingPunct="1"/>
            <a:r>
              <a:rPr lang="en-US" altLang="en-US"/>
              <a:t>Some misfit between the characters, their actions, the goals of the story, the setting, and the means.  </a:t>
            </a:r>
          </a:p>
          <a:p>
            <a:pPr eaLnBrk="1" hangingPunct="1"/>
            <a:r>
              <a:rPr lang="en-US" altLang="en-US" sz="3600"/>
              <a:t>A good story centers on what is essential—</a:t>
            </a:r>
            <a:r>
              <a:rPr lang="en-US" altLang="en-US" sz="3600" b="1" i="1"/>
              <a:t>a big idea</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274EC1C8-975C-4C29-9F90-9685612748D5}"/>
              </a:ext>
            </a:extLst>
          </p:cNvPr>
          <p:cNvSpPr>
            <a:spLocks noGrp="1" noChangeArrowheads="1"/>
          </p:cNvSpPr>
          <p:nvPr>
            <p:ph type="title"/>
          </p:nvPr>
        </p:nvSpPr>
        <p:spPr>
          <a:xfrm>
            <a:off x="1143000" y="381000"/>
            <a:ext cx="7772400" cy="1143000"/>
          </a:xfrm>
        </p:spPr>
        <p:txBody>
          <a:bodyPr/>
          <a:lstStyle/>
          <a:p>
            <a:pPr algn="ctr" eaLnBrk="1" hangingPunct="1">
              <a:defRPr/>
            </a:pPr>
            <a:r>
              <a:rPr lang="en-US" dirty="0">
                <a:solidFill>
                  <a:schemeClr val="tx2">
                    <a:lumMod val="90000"/>
                    <a:lumOff val="10000"/>
                  </a:schemeClr>
                </a:solidFill>
                <a:latin typeface="Berlin Sans FB Demi" pitchFamily="34" charset="0"/>
              </a:rPr>
              <a:t>3 Questions Answered in all </a:t>
            </a:r>
            <a:r>
              <a:rPr lang="en-US" u="sng" dirty="0">
                <a:solidFill>
                  <a:schemeClr val="tx2">
                    <a:lumMod val="90000"/>
                    <a:lumOff val="10000"/>
                  </a:schemeClr>
                </a:solidFill>
                <a:latin typeface="Berlin Sans FB Demi" pitchFamily="34" charset="0"/>
              </a:rPr>
              <a:t>Literature-based</a:t>
            </a:r>
            <a:r>
              <a:rPr lang="en-US" dirty="0">
                <a:solidFill>
                  <a:schemeClr val="tx2">
                    <a:lumMod val="90000"/>
                    <a:lumOff val="10000"/>
                  </a:schemeClr>
                </a:solidFill>
                <a:latin typeface="Berlin Sans FB Demi" pitchFamily="34" charset="0"/>
              </a:rPr>
              <a:t> Curricula</a:t>
            </a:r>
          </a:p>
        </p:txBody>
      </p:sp>
      <p:sp>
        <p:nvSpPr>
          <p:cNvPr id="36867" name="Rectangle 3">
            <a:extLst>
              <a:ext uri="{FF2B5EF4-FFF2-40B4-BE49-F238E27FC236}">
                <a16:creationId xmlns:a16="http://schemas.microsoft.com/office/drawing/2014/main" id="{9A7408C2-0E96-443B-ACD2-102F223A0781}"/>
              </a:ext>
            </a:extLst>
          </p:cNvPr>
          <p:cNvSpPr>
            <a:spLocks noGrp="1" noChangeArrowheads="1"/>
          </p:cNvSpPr>
          <p:nvPr>
            <p:ph type="body" idx="1"/>
          </p:nvPr>
        </p:nvSpPr>
        <p:spPr>
          <a:xfrm>
            <a:off x="1143000" y="2438400"/>
            <a:ext cx="7772400" cy="4114800"/>
          </a:xfrm>
        </p:spPr>
        <p:txBody>
          <a:bodyPr/>
          <a:lstStyle/>
          <a:p>
            <a:pPr eaLnBrk="1" hangingPunct="1"/>
            <a:r>
              <a:rPr lang="en-US" altLang="en-US" sz="3600"/>
              <a:t>What do we know?</a:t>
            </a:r>
          </a:p>
          <a:p>
            <a:pPr eaLnBrk="1" hangingPunct="1"/>
            <a:r>
              <a:rPr lang="en-US" altLang="en-US" sz="3600"/>
              <a:t>What do we need to know?</a:t>
            </a:r>
          </a:p>
          <a:p>
            <a:pPr eaLnBrk="1" hangingPunct="1"/>
            <a:r>
              <a:rPr lang="en-US" altLang="en-US" sz="3600"/>
              <a:t>How can we find out?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265E46BE-37A4-4409-BFA8-0CD82B636D29}"/>
              </a:ext>
            </a:extLst>
          </p:cNvPr>
          <p:cNvSpPr>
            <a:spLocks noGrp="1" noChangeArrowheads="1"/>
          </p:cNvSpPr>
          <p:nvPr>
            <p:ph type="title"/>
          </p:nvPr>
        </p:nvSpPr>
        <p:spPr>
          <a:xfrm>
            <a:off x="990600" y="304800"/>
            <a:ext cx="7772400" cy="1143000"/>
          </a:xfrm>
        </p:spPr>
        <p:txBody>
          <a:bodyPr/>
          <a:lstStyle/>
          <a:p>
            <a:pPr algn="ctr" eaLnBrk="1" hangingPunct="1">
              <a:defRPr/>
            </a:pPr>
            <a:r>
              <a:rPr lang="en-US" dirty="0">
                <a:solidFill>
                  <a:schemeClr val="tx2">
                    <a:lumMod val="90000"/>
                    <a:lumOff val="10000"/>
                  </a:schemeClr>
                </a:solidFill>
                <a:latin typeface="Berlin Sans FB Demi" pitchFamily="34" charset="0"/>
              </a:rPr>
              <a:t>5 Essential Elements of a </a:t>
            </a:r>
            <a:r>
              <a:rPr lang="en-US" u="sng" dirty="0">
                <a:solidFill>
                  <a:schemeClr val="tx2">
                    <a:lumMod val="90000"/>
                    <a:lumOff val="10000"/>
                  </a:schemeClr>
                </a:solidFill>
                <a:latin typeface="Berlin Sans FB Demi" pitchFamily="34" charset="0"/>
              </a:rPr>
              <a:t>Literature-based</a:t>
            </a:r>
            <a:r>
              <a:rPr lang="en-US" dirty="0">
                <a:solidFill>
                  <a:schemeClr val="tx2">
                    <a:lumMod val="90000"/>
                    <a:lumOff val="10000"/>
                  </a:schemeClr>
                </a:solidFill>
                <a:latin typeface="Berlin Sans FB Demi" pitchFamily="34" charset="0"/>
              </a:rPr>
              <a:t> Curriculum</a:t>
            </a:r>
          </a:p>
        </p:txBody>
      </p:sp>
      <p:sp>
        <p:nvSpPr>
          <p:cNvPr id="19459" name="Rectangle 3">
            <a:extLst>
              <a:ext uri="{FF2B5EF4-FFF2-40B4-BE49-F238E27FC236}">
                <a16:creationId xmlns:a16="http://schemas.microsoft.com/office/drawing/2014/main" id="{4F28D1E3-F6B6-49D1-BF8A-921A64E962EF}"/>
              </a:ext>
            </a:extLst>
          </p:cNvPr>
          <p:cNvSpPr>
            <a:spLocks noGrp="1" noChangeArrowheads="1"/>
          </p:cNvSpPr>
          <p:nvPr>
            <p:ph type="body" idx="1"/>
          </p:nvPr>
        </p:nvSpPr>
        <p:spPr>
          <a:xfrm>
            <a:off x="1066800" y="2133600"/>
            <a:ext cx="7772400" cy="4114800"/>
          </a:xfrm>
        </p:spPr>
        <p:txBody>
          <a:bodyPr/>
          <a:lstStyle/>
          <a:p>
            <a:pPr marL="609600" indent="-609600" eaLnBrk="1" hangingPunct="1">
              <a:buFontTx/>
              <a:buAutoNum type="arabicPeriod"/>
              <a:defRPr/>
            </a:pPr>
            <a:r>
              <a:rPr lang="en-US" sz="3600" dirty="0"/>
              <a:t>Identifying importance</a:t>
            </a:r>
          </a:p>
          <a:p>
            <a:pPr marL="990600" lvl="1" indent="-533400" eaLnBrk="1" hangingPunct="1">
              <a:buFontTx/>
              <a:buChar char="•"/>
              <a:defRPr/>
            </a:pPr>
            <a:r>
              <a:rPr lang="en-US" dirty="0"/>
              <a:t>What is most important about this topic?</a:t>
            </a:r>
          </a:p>
          <a:p>
            <a:pPr marL="990600" lvl="1" indent="-533400" eaLnBrk="1" hangingPunct="1">
              <a:buFontTx/>
              <a:buChar char="•"/>
              <a:defRPr/>
            </a:pPr>
            <a:r>
              <a:rPr lang="en-US" dirty="0"/>
              <a:t>Why should it matter to students?</a:t>
            </a:r>
          </a:p>
          <a:p>
            <a:pPr marL="990600" lvl="1" indent="-533400" eaLnBrk="1" hangingPunct="1">
              <a:buFontTx/>
              <a:buChar char="•"/>
              <a:defRPr/>
            </a:pPr>
            <a:r>
              <a:rPr lang="en-US" dirty="0"/>
              <a:t>What is engaging about it?</a:t>
            </a:r>
          </a:p>
          <a:p>
            <a:pPr marL="609600" indent="-609600" eaLnBrk="1" hangingPunct="1">
              <a:buFontTx/>
              <a:buAutoNum type="arabicPeriod"/>
              <a:defRPr/>
            </a:pPr>
            <a:r>
              <a:rPr lang="en-US" sz="3600" dirty="0"/>
              <a:t>Finding binary opposites</a:t>
            </a:r>
          </a:p>
          <a:p>
            <a:pPr lvl="1" eaLnBrk="1" hangingPunct="1">
              <a:buFont typeface="Arial" pitchFamily="34" charset="0"/>
              <a:buChar char="•"/>
              <a:defRPr/>
            </a:pPr>
            <a:r>
              <a:rPr lang="en-US" dirty="0"/>
              <a:t>What opposites best capture the importance of the topic?</a:t>
            </a:r>
          </a:p>
          <a:p>
            <a:pPr marL="990600" lvl="1" indent="-533400" eaLnBrk="1" hangingPunct="1">
              <a:buFontTx/>
              <a:buChar char="•"/>
              <a:defRPr/>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1FBB9D07-C774-4403-8464-35BDB6887E46}"/>
              </a:ext>
            </a:extLst>
          </p:cNvPr>
          <p:cNvSpPr>
            <a:spLocks noGrp="1" noChangeArrowheads="1"/>
          </p:cNvSpPr>
          <p:nvPr>
            <p:ph type="title"/>
          </p:nvPr>
        </p:nvSpPr>
        <p:spPr>
          <a:xfrm>
            <a:off x="1143000" y="304800"/>
            <a:ext cx="7772400" cy="1143000"/>
          </a:xfrm>
        </p:spPr>
        <p:txBody>
          <a:bodyPr/>
          <a:lstStyle/>
          <a:p>
            <a:pPr algn="ctr" eaLnBrk="1" hangingPunct="1">
              <a:defRPr/>
            </a:pPr>
            <a:r>
              <a:rPr lang="en-US" dirty="0">
                <a:solidFill>
                  <a:schemeClr val="tx2">
                    <a:lumMod val="90000"/>
                    <a:lumOff val="10000"/>
                  </a:schemeClr>
                </a:solidFill>
                <a:latin typeface="Berlin Sans FB Demi" pitchFamily="34" charset="0"/>
              </a:rPr>
              <a:t>5 Essential Elements of a </a:t>
            </a:r>
            <a:r>
              <a:rPr lang="en-US" u="sng" dirty="0">
                <a:solidFill>
                  <a:schemeClr val="tx2">
                    <a:lumMod val="90000"/>
                    <a:lumOff val="10000"/>
                  </a:schemeClr>
                </a:solidFill>
                <a:latin typeface="Berlin Sans FB Demi" pitchFamily="34" charset="0"/>
              </a:rPr>
              <a:t>Literature-based</a:t>
            </a:r>
            <a:r>
              <a:rPr lang="en-US" dirty="0">
                <a:solidFill>
                  <a:schemeClr val="tx2">
                    <a:lumMod val="90000"/>
                    <a:lumOff val="10000"/>
                  </a:schemeClr>
                </a:solidFill>
                <a:latin typeface="Berlin Sans FB Demi" pitchFamily="34" charset="0"/>
              </a:rPr>
              <a:t> Curriculum</a:t>
            </a:r>
          </a:p>
        </p:txBody>
      </p:sp>
      <p:sp>
        <p:nvSpPr>
          <p:cNvPr id="21507" name="Rectangle 3">
            <a:extLst>
              <a:ext uri="{FF2B5EF4-FFF2-40B4-BE49-F238E27FC236}">
                <a16:creationId xmlns:a16="http://schemas.microsoft.com/office/drawing/2014/main" id="{A4F4DB45-F9C2-4D5D-9C84-8A87A7F8E81B}"/>
              </a:ext>
            </a:extLst>
          </p:cNvPr>
          <p:cNvSpPr>
            <a:spLocks noGrp="1" noChangeArrowheads="1"/>
          </p:cNvSpPr>
          <p:nvPr>
            <p:ph type="body" idx="1"/>
          </p:nvPr>
        </p:nvSpPr>
        <p:spPr>
          <a:xfrm>
            <a:off x="1066800" y="1676400"/>
            <a:ext cx="7772400" cy="4114800"/>
          </a:xfrm>
        </p:spPr>
        <p:txBody>
          <a:bodyPr/>
          <a:lstStyle/>
          <a:p>
            <a:pPr marL="609600" indent="-609600" eaLnBrk="1" hangingPunct="1">
              <a:buFontTx/>
              <a:buAutoNum type="arabicPeriod" startAt="3"/>
              <a:defRPr/>
            </a:pPr>
            <a:r>
              <a:rPr lang="en-US" sz="3600" dirty="0"/>
              <a:t>Organizing content into story form</a:t>
            </a:r>
          </a:p>
          <a:p>
            <a:pPr lvl="1" eaLnBrk="1" hangingPunct="1">
              <a:buFont typeface="Arial" pitchFamily="34" charset="0"/>
              <a:buChar char="•"/>
              <a:defRPr/>
            </a:pPr>
            <a:r>
              <a:rPr lang="en-US" dirty="0"/>
              <a:t>What content most dramatically embodies the opposites</a:t>
            </a:r>
          </a:p>
          <a:p>
            <a:pPr marL="609600" indent="-609600" eaLnBrk="1" hangingPunct="1">
              <a:buFontTx/>
              <a:buAutoNum type="arabicPeriod" startAt="4"/>
              <a:defRPr/>
            </a:pPr>
            <a:r>
              <a:rPr lang="en-US" sz="3600" dirty="0"/>
              <a:t>Conclusion</a:t>
            </a:r>
          </a:p>
          <a:p>
            <a:pPr marL="990600" lvl="1" indent="-533400" eaLnBrk="1" hangingPunct="1">
              <a:buFontTx/>
              <a:buChar char="•"/>
              <a:defRPr/>
            </a:pPr>
            <a:r>
              <a:rPr lang="en-US" dirty="0"/>
              <a:t>What is the best way of resolving the conflicts between the opposites/solve the conflict</a:t>
            </a:r>
          </a:p>
          <a:p>
            <a:pPr marL="609600" indent="-609600" eaLnBrk="1" hangingPunct="1">
              <a:buFontTx/>
              <a:buAutoNum type="arabicPeriod" startAt="4"/>
              <a:defRPr/>
            </a:pPr>
            <a:r>
              <a:rPr lang="en-US" sz="3600" dirty="0"/>
              <a:t>Evaluation</a:t>
            </a:r>
          </a:p>
          <a:p>
            <a:pPr lvl="1" eaLnBrk="1" hangingPunct="1">
              <a:buFont typeface="Arial" pitchFamily="34" charset="0"/>
              <a:buChar char="•"/>
              <a:defRPr/>
            </a:pPr>
            <a:r>
              <a:rPr lang="en-US" dirty="0"/>
              <a:t>How will we determine whether they have learned?</a:t>
            </a:r>
          </a:p>
          <a:p>
            <a:pPr marL="457200" lvl="1" indent="0" eaLnBrk="1" hangingPunct="1">
              <a:buFont typeface="Wingdings" panose="05000000000000000000" pitchFamily="2" charset="2"/>
              <a:buNone/>
              <a:defRPr/>
            </a:pP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B706096B-C4EB-4DE1-AA51-30844E9C0285}"/>
              </a:ext>
            </a:extLst>
          </p:cNvPr>
          <p:cNvSpPr>
            <a:spLocks noGrp="1" noChangeArrowheads="1"/>
          </p:cNvSpPr>
          <p:nvPr>
            <p:ph type="title"/>
          </p:nvPr>
        </p:nvSpPr>
        <p:spPr/>
        <p:txBody>
          <a:bodyPr/>
          <a:lstStyle/>
          <a:p>
            <a:pPr algn="ctr"/>
            <a:r>
              <a:rPr lang="en-US" altLang="en-US">
                <a:latin typeface="Berlin Sans FB Demi" panose="020E0802020502020306" pitchFamily="34" charset="0"/>
              </a:rPr>
              <a:t>Answer the following</a:t>
            </a:r>
            <a:br>
              <a:rPr lang="en-US" altLang="en-US">
                <a:latin typeface="Berlin Sans FB Demi" panose="020E0802020502020306" pitchFamily="34" charset="0"/>
              </a:rPr>
            </a:br>
            <a:r>
              <a:rPr lang="en-US" altLang="en-US">
                <a:latin typeface="Berlin Sans FB Demi" panose="020E0802020502020306" pitchFamily="34" charset="0"/>
              </a:rPr>
              <a:t>2 questions:</a:t>
            </a:r>
            <a:endParaRPr lang="en-US" altLang="en-US"/>
          </a:p>
        </p:txBody>
      </p:sp>
      <p:sp>
        <p:nvSpPr>
          <p:cNvPr id="12291" name="Subtitle 2">
            <a:extLst>
              <a:ext uri="{FF2B5EF4-FFF2-40B4-BE49-F238E27FC236}">
                <a16:creationId xmlns:a16="http://schemas.microsoft.com/office/drawing/2014/main" id="{DDC14D2C-C09D-4E3D-80F4-8305CBE0F363}"/>
              </a:ext>
            </a:extLst>
          </p:cNvPr>
          <p:cNvSpPr>
            <a:spLocks noGrp="1" noChangeArrowheads="1"/>
          </p:cNvSpPr>
          <p:nvPr>
            <p:ph idx="1"/>
          </p:nvPr>
        </p:nvSpPr>
        <p:spPr/>
        <p:txBody>
          <a:bodyPr/>
          <a:lstStyle/>
          <a:p>
            <a:pPr marL="514350" indent="-514350">
              <a:buFontTx/>
              <a:buAutoNum type="arabicPeriod"/>
            </a:pPr>
            <a:r>
              <a:rPr lang="en-US" altLang="en-US"/>
              <a:t>Consider a good book that you read or a good movie that you watched: What was it that drew you in to the book or movie?</a:t>
            </a:r>
          </a:p>
          <a:p>
            <a:pPr marL="514350" indent="-514350">
              <a:buFontTx/>
              <a:buAutoNum type="arabicPeriod"/>
            </a:pPr>
            <a:r>
              <a:rPr lang="en-US" altLang="en-US"/>
              <a:t>Consider a sport or activity that you have engaged in or practiced regularly (i.e., soccer, dance, etc.): What motivated you to learn, practice, and get better?</a:t>
            </a:r>
          </a:p>
          <a:p>
            <a:pPr marL="514350" indent="-514350">
              <a:buFontTx/>
              <a:buAutoNum type="arabicPeriod"/>
            </a:pPr>
            <a:endParaRPr lang="en-US"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9FEA6ED0-0469-4361-981E-3BA7A12FD614}"/>
              </a:ext>
            </a:extLst>
          </p:cNvPr>
          <p:cNvSpPr>
            <a:spLocks noGrp="1" noChangeArrowheads="1"/>
          </p:cNvSpPr>
          <p:nvPr>
            <p:ph type="title"/>
          </p:nvPr>
        </p:nvSpPr>
        <p:spPr/>
        <p:txBody>
          <a:bodyPr/>
          <a:lstStyle/>
          <a:p>
            <a:pPr algn="ctr" eaLnBrk="1" hangingPunct="1"/>
            <a:r>
              <a:rPr lang="en-US" altLang="en-US" sz="5400">
                <a:solidFill>
                  <a:schemeClr val="hlink"/>
                </a:solidFill>
                <a:latin typeface="Berlin Sans FB Demi" panose="020E0802020502020306" pitchFamily="34" charset="0"/>
              </a:rPr>
              <a:t>Scope &amp; Sequence</a:t>
            </a:r>
          </a:p>
        </p:txBody>
      </p:sp>
      <p:sp>
        <p:nvSpPr>
          <p:cNvPr id="39939" name="Rectangle 3">
            <a:extLst>
              <a:ext uri="{FF2B5EF4-FFF2-40B4-BE49-F238E27FC236}">
                <a16:creationId xmlns:a16="http://schemas.microsoft.com/office/drawing/2014/main" id="{3A449995-4CF3-4018-86E6-273CD5E26528}"/>
              </a:ext>
            </a:extLst>
          </p:cNvPr>
          <p:cNvSpPr>
            <a:spLocks noGrp="1" noChangeArrowheads="1"/>
          </p:cNvSpPr>
          <p:nvPr>
            <p:ph type="body" idx="1"/>
          </p:nvPr>
        </p:nvSpPr>
        <p:spPr>
          <a:xfrm>
            <a:off x="1066800" y="1981200"/>
            <a:ext cx="7772400" cy="4724400"/>
          </a:xfrm>
        </p:spPr>
        <p:txBody>
          <a:bodyPr/>
          <a:lstStyle/>
          <a:p>
            <a:pPr eaLnBrk="1" hangingPunct="1"/>
            <a:r>
              <a:rPr lang="en-US" altLang="en-US" sz="3600">
                <a:latin typeface="Berlin Sans FB Demi" panose="020E0802020502020306" pitchFamily="34" charset="0"/>
              </a:rPr>
              <a:t>We have discussed two additional </a:t>
            </a:r>
            <a:r>
              <a:rPr lang="en-US" altLang="en-US" sz="3600" i="1">
                <a:latin typeface="Berlin Sans FB Demi" panose="020E0802020502020306" pitchFamily="34" charset="0"/>
              </a:rPr>
              <a:t>(beyond linear)</a:t>
            </a:r>
            <a:r>
              <a:rPr lang="en-US" altLang="en-US" sz="3600">
                <a:latin typeface="Berlin Sans FB Demi" panose="020E0802020502020306" pitchFamily="34" charset="0"/>
              </a:rPr>
              <a:t> logical organizational structures for curriculum:</a:t>
            </a:r>
          </a:p>
          <a:p>
            <a:pPr lvl="1" eaLnBrk="1" hangingPunct="1"/>
            <a:r>
              <a:rPr lang="en-US" altLang="en-US" sz="3600" b="1" i="1">
                <a:latin typeface="Berlin Sans FB Demi" panose="020E0802020502020306" pitchFamily="34" charset="0"/>
              </a:rPr>
              <a:t>Literature-based: (i.e., Story tellers)</a:t>
            </a:r>
          </a:p>
          <a:p>
            <a:pPr lvl="1" eaLnBrk="1" hangingPunct="1"/>
            <a:r>
              <a:rPr lang="en-US" altLang="en-US" sz="3600" b="1" i="1">
                <a:latin typeface="Berlin Sans FB Demi" panose="020E0802020502020306" pitchFamily="34" charset="0"/>
              </a:rPr>
              <a:t>Applied: (i.e., Coaches)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6">
            <a:extLst>
              <a:ext uri="{FF2B5EF4-FFF2-40B4-BE49-F238E27FC236}">
                <a16:creationId xmlns:a16="http://schemas.microsoft.com/office/drawing/2014/main" id="{ACA3CBA7-32B0-4EB0-A65D-47DD32391178}"/>
              </a:ext>
            </a:extLst>
          </p:cNvPr>
          <p:cNvSpPr>
            <a:spLocks noGrp="1" noChangeArrowheads="1"/>
          </p:cNvSpPr>
          <p:nvPr>
            <p:ph type="title"/>
          </p:nvPr>
        </p:nvSpPr>
        <p:spPr>
          <a:xfrm>
            <a:off x="990600" y="228600"/>
            <a:ext cx="7772400" cy="1143000"/>
          </a:xfrm>
        </p:spPr>
        <p:txBody>
          <a:bodyPr/>
          <a:lstStyle/>
          <a:p>
            <a:pPr algn="ctr" eaLnBrk="1" hangingPunct="1"/>
            <a:r>
              <a:rPr lang="en-US" altLang="en-US" sz="5400">
                <a:solidFill>
                  <a:schemeClr val="hlink"/>
                </a:solidFill>
                <a:latin typeface="Berlin Sans FB Demi" panose="020E0802020502020306" pitchFamily="34" charset="0"/>
              </a:rPr>
              <a:t>John Dewey (1916)</a:t>
            </a:r>
          </a:p>
        </p:txBody>
      </p:sp>
      <p:sp>
        <p:nvSpPr>
          <p:cNvPr id="40963" name="Text Box 7">
            <a:extLst>
              <a:ext uri="{FF2B5EF4-FFF2-40B4-BE49-F238E27FC236}">
                <a16:creationId xmlns:a16="http://schemas.microsoft.com/office/drawing/2014/main" id="{73BACDAC-4E5C-47A9-A8A9-5EECD4FED6F8}"/>
              </a:ext>
            </a:extLst>
          </p:cNvPr>
          <p:cNvSpPr txBox="1">
            <a:spLocks noChangeArrowheads="1"/>
          </p:cNvSpPr>
          <p:nvPr/>
        </p:nvSpPr>
        <p:spPr bwMode="auto">
          <a:xfrm>
            <a:off x="914400" y="1676400"/>
            <a:ext cx="8001000" cy="466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3200">
                <a:solidFill>
                  <a:schemeClr val="tx1"/>
                </a:solidFill>
                <a:latin typeface="Times New Roman" panose="02020603050405020304" pitchFamily="18" charset="0"/>
              </a:defRPr>
            </a:lvl1pPr>
            <a:lvl2pPr marL="742950" indent="-285750">
              <a:spcBef>
                <a:spcPct val="20000"/>
              </a:spcBef>
              <a:buClr>
                <a:schemeClr val="accent2"/>
              </a:buClr>
              <a:buFont typeface="Wingdings" panose="05000000000000000000" pitchFamily="2" charset="2"/>
              <a:buBlip>
                <a:blip r:embed="rId3"/>
              </a:buBlip>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4pPr>
            <a:lvl5pPr marL="20574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9pPr>
          </a:lstStyle>
          <a:p>
            <a:pPr eaLnBrk="1" hangingPunct="1">
              <a:spcBef>
                <a:spcPct val="50000"/>
              </a:spcBef>
              <a:buFontTx/>
              <a:buNone/>
            </a:pPr>
            <a:r>
              <a:rPr lang="en-US" altLang="en-US" sz="2200">
                <a:latin typeface="Berlin Sans FB Demi" panose="020E0802020502020306" pitchFamily="34" charset="0"/>
              </a:rPr>
              <a:t>There is a strong temptation to assume that presenting subject matter in its perfected form provides a royal road to learning. What’s more natural than to suppose that the immature can be saved time and energy, and be protected from needless error by commencing where competent inquirers have left off? Pupils begin their study with texts in which the subject is organized into topics according to the order of the specialist. Technical concepts and their definitions are introduced at the outset. Laws are introduced at an early stage.</a:t>
            </a:r>
          </a:p>
          <a:p>
            <a:pPr eaLnBrk="1" hangingPunct="1">
              <a:spcBef>
                <a:spcPct val="50000"/>
              </a:spcBef>
              <a:buFontTx/>
              <a:buNone/>
            </a:pPr>
            <a:r>
              <a:rPr lang="en-US" altLang="en-US" sz="2200">
                <a:latin typeface="Berlin Sans FB Demi" panose="020E0802020502020306" pitchFamily="34" charset="0"/>
              </a:rPr>
              <a:t>The pupil learns symbols without the key to their meaning. He acquires a technical body of information without ability to trace its connections to what is familiar—often he acquires simply a vocabulary!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0907855-741D-45B3-9FB7-71BEE6B57153}"/>
              </a:ext>
            </a:extLst>
          </p:cNvPr>
          <p:cNvSpPr>
            <a:spLocks noGrp="1" noChangeArrowheads="1"/>
          </p:cNvSpPr>
          <p:nvPr>
            <p:ph type="title"/>
          </p:nvPr>
        </p:nvSpPr>
        <p:spPr>
          <a:xfrm>
            <a:off x="685800" y="381000"/>
            <a:ext cx="8458200" cy="1143000"/>
          </a:xfrm>
        </p:spPr>
        <p:txBody>
          <a:bodyPr/>
          <a:lstStyle/>
          <a:p>
            <a:pPr algn="ctr" eaLnBrk="1" hangingPunct="1"/>
            <a:r>
              <a:rPr lang="en-US" altLang="en-US" sz="5400">
                <a:solidFill>
                  <a:schemeClr val="hlink"/>
                </a:solidFill>
                <a:latin typeface="Berlin Sans FB Demi" panose="020E0802020502020306" pitchFamily="34" charset="0"/>
              </a:rPr>
              <a:t>The Problem</a:t>
            </a:r>
          </a:p>
        </p:txBody>
      </p:sp>
      <p:sp>
        <p:nvSpPr>
          <p:cNvPr id="13315" name="Rectangle 3">
            <a:extLst>
              <a:ext uri="{FF2B5EF4-FFF2-40B4-BE49-F238E27FC236}">
                <a16:creationId xmlns:a16="http://schemas.microsoft.com/office/drawing/2014/main" id="{16208C08-FB02-417E-9364-FF946C0BF3C0}"/>
              </a:ext>
            </a:extLst>
          </p:cNvPr>
          <p:cNvSpPr>
            <a:spLocks noGrp="1" noChangeArrowheads="1"/>
          </p:cNvSpPr>
          <p:nvPr>
            <p:ph type="body" idx="1"/>
          </p:nvPr>
        </p:nvSpPr>
        <p:spPr>
          <a:xfrm>
            <a:off x="1143000" y="2133600"/>
            <a:ext cx="7769225" cy="4113213"/>
          </a:xfrm>
        </p:spPr>
        <p:txBody>
          <a:bodyPr/>
          <a:lstStyle/>
          <a:p>
            <a:pPr eaLnBrk="1" hangingPunct="1"/>
            <a:r>
              <a:rPr lang="en-US" altLang="en-US" sz="3600">
                <a:latin typeface="Berlin Sans FB Demi" panose="020E0802020502020306" pitchFamily="34" charset="0"/>
              </a:rPr>
              <a:t>Traditional </a:t>
            </a:r>
            <a:r>
              <a:rPr lang="en-US" altLang="en-US" sz="3600" u="sng">
                <a:latin typeface="Berlin Sans FB Demi" panose="020E0802020502020306" pitchFamily="34" charset="0"/>
              </a:rPr>
              <a:t>linear</a:t>
            </a:r>
            <a:r>
              <a:rPr lang="en-US" altLang="en-US" sz="3600">
                <a:latin typeface="Berlin Sans FB Demi" panose="020E0802020502020306" pitchFamily="34" charset="0"/>
              </a:rPr>
              <a:t> curriculum is often a one-stop, one-way march through textbooks</a:t>
            </a:r>
          </a:p>
          <a:p>
            <a:pPr eaLnBrk="1" hangingPunct="1"/>
            <a:r>
              <a:rPr lang="en-US" altLang="en-US" sz="3600">
                <a:latin typeface="Berlin Sans FB Demi" panose="020E0802020502020306" pitchFamily="34" charset="0"/>
              </a:rPr>
              <a:t>To teach the textbook only </a:t>
            </a:r>
            <a:r>
              <a:rPr lang="en-US" altLang="en-US" sz="3600" i="1">
                <a:latin typeface="Berlin Sans FB Demi" panose="020E0802020502020306" pitchFamily="34" charset="0"/>
              </a:rPr>
              <a:t>(without other resources)</a:t>
            </a:r>
            <a:r>
              <a:rPr lang="en-US" altLang="en-US" sz="3600">
                <a:latin typeface="Berlin Sans FB Demi" panose="020E0802020502020306" pitchFamily="34" charset="0"/>
              </a:rPr>
              <a:t> may exacerbate student confusion and misunderstandings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26633164-731F-461D-84BE-00062C4589C7}"/>
              </a:ext>
            </a:extLst>
          </p:cNvPr>
          <p:cNvSpPr>
            <a:spLocks noGrp="1" noChangeArrowheads="1"/>
          </p:cNvSpPr>
          <p:nvPr>
            <p:ph type="title"/>
          </p:nvPr>
        </p:nvSpPr>
        <p:spPr>
          <a:xfrm>
            <a:off x="685800" y="533400"/>
            <a:ext cx="8458200" cy="1143000"/>
          </a:xfrm>
        </p:spPr>
        <p:txBody>
          <a:bodyPr/>
          <a:lstStyle/>
          <a:p>
            <a:pPr algn="ctr" eaLnBrk="1" hangingPunct="1"/>
            <a:r>
              <a:rPr lang="en-US" altLang="en-US" sz="5400">
                <a:solidFill>
                  <a:schemeClr val="hlink"/>
                </a:solidFill>
                <a:latin typeface="Berlin Sans FB Demi" panose="020E0802020502020306" pitchFamily="34" charset="0"/>
              </a:rPr>
              <a:t>A Natural Unfolding of Lessons</a:t>
            </a:r>
          </a:p>
        </p:txBody>
      </p:sp>
      <p:sp>
        <p:nvSpPr>
          <p:cNvPr id="14339" name="Rectangle 3">
            <a:extLst>
              <a:ext uri="{FF2B5EF4-FFF2-40B4-BE49-F238E27FC236}">
                <a16:creationId xmlns:a16="http://schemas.microsoft.com/office/drawing/2014/main" id="{344ABDCE-F88D-49E7-A9C6-73DD38EEDEBD}"/>
              </a:ext>
            </a:extLst>
          </p:cNvPr>
          <p:cNvSpPr>
            <a:spLocks noGrp="1" noChangeArrowheads="1"/>
          </p:cNvSpPr>
          <p:nvPr>
            <p:ph type="body" idx="1"/>
          </p:nvPr>
        </p:nvSpPr>
        <p:spPr>
          <a:xfrm>
            <a:off x="1066800" y="1676400"/>
            <a:ext cx="7772400" cy="4953000"/>
          </a:xfrm>
        </p:spPr>
        <p:txBody>
          <a:bodyPr/>
          <a:lstStyle/>
          <a:p>
            <a:pPr eaLnBrk="1" hangingPunct="1"/>
            <a:r>
              <a:rPr lang="en-US" altLang="en-US" sz="3600">
                <a:latin typeface="Berlin Sans FB Demi" panose="020E0802020502020306" pitchFamily="34" charset="0"/>
              </a:rPr>
              <a:t>Traditional </a:t>
            </a:r>
            <a:r>
              <a:rPr lang="en-US" altLang="en-US" sz="3600" i="1">
                <a:latin typeface="Berlin Sans FB Demi" panose="020E0802020502020306" pitchFamily="34" charset="0"/>
              </a:rPr>
              <a:t>(linear)</a:t>
            </a:r>
            <a:r>
              <a:rPr lang="en-US" altLang="en-US" sz="3600">
                <a:latin typeface="Berlin Sans FB Demi" panose="020E0802020502020306" pitchFamily="34" charset="0"/>
              </a:rPr>
              <a:t> curriculum delivery is so natural and familiar that we have a difficult time seeing its </a:t>
            </a:r>
            <a:r>
              <a:rPr lang="en-US" altLang="en-US" sz="3600" u="sng">
                <a:latin typeface="Berlin Sans FB Demi" panose="020E0802020502020306" pitchFamily="34" charset="0"/>
              </a:rPr>
              <a:t>weaknesses</a:t>
            </a:r>
            <a:r>
              <a:rPr lang="en-US" altLang="en-US" sz="3600">
                <a:latin typeface="Berlin Sans FB Demi" panose="020E0802020502020306" pitchFamily="34" charset="0"/>
              </a:rPr>
              <a:t>.</a:t>
            </a:r>
          </a:p>
          <a:p>
            <a:pPr lvl="1" eaLnBrk="1" hangingPunct="1"/>
            <a:r>
              <a:rPr lang="en-US" altLang="en-US" u="sng">
                <a:latin typeface="Berlin Sans FB Demi" panose="020E0802020502020306" pitchFamily="34" charset="0"/>
              </a:rPr>
              <a:t>Sequence</a:t>
            </a:r>
            <a:r>
              <a:rPr lang="en-US" altLang="en-US">
                <a:latin typeface="Berlin Sans FB Demi" panose="020E0802020502020306" pitchFamily="34" charset="0"/>
              </a:rPr>
              <a:t>: Read about it, learn basic definitions, basic elements, axioms, parts, and then build in a clear sequence</a:t>
            </a:r>
          </a:p>
          <a:p>
            <a:pPr lvl="1" eaLnBrk="1" hangingPunct="1"/>
            <a:r>
              <a:rPr lang="en-US" altLang="en-US">
                <a:latin typeface="Berlin Sans FB Demi" panose="020E0802020502020306" pitchFamily="34" charset="0"/>
              </a:rPr>
              <a:t>And yet, this is </a:t>
            </a:r>
            <a:r>
              <a:rPr lang="en-US" altLang="en-US" i="1" u="sng">
                <a:latin typeface="Berlin Sans FB Demi" panose="020E0802020502020306" pitchFamily="34" charset="0"/>
              </a:rPr>
              <a:t>not</a:t>
            </a:r>
            <a:r>
              <a:rPr lang="en-US" altLang="en-US">
                <a:latin typeface="Berlin Sans FB Demi" panose="020E0802020502020306" pitchFamily="34" charset="0"/>
              </a:rPr>
              <a:t> how we best learn many things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9A87738B-D7F5-49AF-B108-D6BF775CA6DC}"/>
              </a:ext>
            </a:extLst>
          </p:cNvPr>
          <p:cNvSpPr>
            <a:spLocks noGrp="1" noChangeArrowheads="1"/>
          </p:cNvSpPr>
          <p:nvPr>
            <p:ph type="title"/>
          </p:nvPr>
        </p:nvSpPr>
        <p:spPr>
          <a:xfrm>
            <a:off x="1066800" y="457200"/>
            <a:ext cx="7772400" cy="1143000"/>
          </a:xfrm>
        </p:spPr>
        <p:txBody>
          <a:bodyPr/>
          <a:lstStyle/>
          <a:p>
            <a:pPr algn="ctr" eaLnBrk="1" hangingPunct="1"/>
            <a:r>
              <a:rPr lang="en-US" altLang="en-US" sz="5400">
                <a:solidFill>
                  <a:schemeClr val="hlink"/>
                </a:solidFill>
                <a:latin typeface="Berlin Sans FB Demi" panose="020E0802020502020306" pitchFamily="34" charset="0"/>
              </a:rPr>
              <a:t>How do we learn--</a:t>
            </a:r>
            <a:r>
              <a:rPr lang="en-US" altLang="en-US" sz="5400" u="sng">
                <a:solidFill>
                  <a:schemeClr val="hlink"/>
                </a:solidFill>
                <a:latin typeface="Berlin Sans FB Demi" panose="020E0802020502020306" pitchFamily="34" charset="0"/>
              </a:rPr>
              <a:t>Really</a:t>
            </a:r>
            <a:r>
              <a:rPr lang="en-US" altLang="en-US" sz="5400">
                <a:solidFill>
                  <a:schemeClr val="hlink"/>
                </a:solidFill>
                <a:latin typeface="Berlin Sans FB Demi" panose="020E0802020502020306" pitchFamily="34" charset="0"/>
              </a:rPr>
              <a:t>:</a:t>
            </a:r>
          </a:p>
        </p:txBody>
      </p:sp>
      <p:sp>
        <p:nvSpPr>
          <p:cNvPr id="15363" name="Rectangle 3">
            <a:extLst>
              <a:ext uri="{FF2B5EF4-FFF2-40B4-BE49-F238E27FC236}">
                <a16:creationId xmlns:a16="http://schemas.microsoft.com/office/drawing/2014/main" id="{59BEB855-5B84-4759-ABB0-2ED05FC0E074}"/>
              </a:ext>
            </a:extLst>
          </p:cNvPr>
          <p:cNvSpPr>
            <a:spLocks noGrp="1" noChangeArrowheads="1"/>
          </p:cNvSpPr>
          <p:nvPr>
            <p:ph type="body" idx="1"/>
          </p:nvPr>
        </p:nvSpPr>
        <p:spPr>
          <a:xfrm>
            <a:off x="1066800" y="1600200"/>
            <a:ext cx="7772400" cy="4876800"/>
          </a:xfrm>
        </p:spPr>
        <p:txBody>
          <a:bodyPr/>
          <a:lstStyle/>
          <a:p>
            <a:pPr eaLnBrk="1" hangingPunct="1"/>
            <a:r>
              <a:rPr lang="en-US" altLang="en-US" sz="3600">
                <a:latin typeface="Berlin Sans FB Demi" panose="020E0802020502020306" pitchFamily="34" charset="0"/>
              </a:rPr>
              <a:t>We learn just enough to accomplish a given task</a:t>
            </a:r>
          </a:p>
          <a:p>
            <a:pPr lvl="1" eaLnBrk="1" hangingPunct="1"/>
            <a:r>
              <a:rPr lang="en-US" altLang="en-US" sz="3200">
                <a:latin typeface="Berlin Sans FB Demi" panose="020E0802020502020306" pitchFamily="34" charset="0"/>
              </a:rPr>
              <a:t>When is the last time you purchased a new product and then read the entire owners manual before using the product?</a:t>
            </a:r>
          </a:p>
          <a:p>
            <a:pPr lvl="1" eaLnBrk="1" hangingPunct="1"/>
            <a:r>
              <a:rPr lang="en-US" altLang="en-US" sz="3200">
                <a:latin typeface="Berlin Sans FB Demi" panose="020E0802020502020306" pitchFamily="34" charset="0"/>
              </a:rPr>
              <a:t>We learn by failing a few times (that’s reality!)</a:t>
            </a:r>
          </a:p>
          <a:p>
            <a:pPr lvl="1" eaLnBrk="1" hangingPunct="1"/>
            <a:r>
              <a:rPr lang="en-US" altLang="en-US" sz="3200">
                <a:solidFill>
                  <a:srgbClr val="C00000"/>
                </a:solidFill>
                <a:latin typeface="Berlin Sans FB Demi" panose="020E0802020502020306" pitchFamily="34" charset="0"/>
              </a:rPr>
              <a:t>Do you think that most teachers allow students to fail first?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D09AA243-0424-44AE-955F-128BBEE88B6E}"/>
              </a:ext>
            </a:extLst>
          </p:cNvPr>
          <p:cNvSpPr>
            <a:spLocks noGrp="1" noChangeArrowheads="1"/>
          </p:cNvSpPr>
          <p:nvPr>
            <p:ph type="title"/>
          </p:nvPr>
        </p:nvSpPr>
        <p:spPr>
          <a:xfrm>
            <a:off x="685800" y="228600"/>
            <a:ext cx="8458200" cy="1143000"/>
          </a:xfrm>
        </p:spPr>
        <p:txBody>
          <a:bodyPr/>
          <a:lstStyle/>
          <a:p>
            <a:pPr algn="ctr" eaLnBrk="1" hangingPunct="1"/>
            <a:r>
              <a:rPr lang="en-US" altLang="en-US" sz="5400">
                <a:solidFill>
                  <a:schemeClr val="hlink"/>
                </a:solidFill>
                <a:latin typeface="Berlin Sans FB Demi" panose="020E0802020502020306" pitchFamily="34" charset="0"/>
              </a:rPr>
              <a:t>Typical Scope &amp; Sequence</a:t>
            </a:r>
          </a:p>
        </p:txBody>
      </p:sp>
      <p:sp>
        <p:nvSpPr>
          <p:cNvPr id="16387" name="Rectangle 3">
            <a:extLst>
              <a:ext uri="{FF2B5EF4-FFF2-40B4-BE49-F238E27FC236}">
                <a16:creationId xmlns:a16="http://schemas.microsoft.com/office/drawing/2014/main" id="{627F3E3B-1974-46D8-8924-F9B57BFFDD23}"/>
              </a:ext>
            </a:extLst>
          </p:cNvPr>
          <p:cNvSpPr>
            <a:spLocks noGrp="1" noChangeArrowheads="1"/>
          </p:cNvSpPr>
          <p:nvPr>
            <p:ph type="body" idx="1"/>
          </p:nvPr>
        </p:nvSpPr>
        <p:spPr>
          <a:xfrm>
            <a:off x="1066800" y="1676400"/>
            <a:ext cx="7772400" cy="4724400"/>
          </a:xfrm>
        </p:spPr>
        <p:txBody>
          <a:bodyPr/>
          <a:lstStyle/>
          <a:p>
            <a:pPr eaLnBrk="1" hangingPunct="1"/>
            <a:r>
              <a:rPr lang="en-US" altLang="en-US" sz="3600">
                <a:latin typeface="Berlin Sans FB Demi" panose="020E0802020502020306" pitchFamily="34" charset="0"/>
              </a:rPr>
              <a:t>Provides a </a:t>
            </a:r>
            <a:r>
              <a:rPr lang="en-US" altLang="en-US" sz="3600" u="sng">
                <a:latin typeface="Berlin Sans FB Demi" panose="020E0802020502020306" pitchFamily="34" charset="0"/>
              </a:rPr>
              <a:t>linear</a:t>
            </a:r>
            <a:r>
              <a:rPr lang="en-US" altLang="en-US" sz="3600">
                <a:latin typeface="Berlin Sans FB Demi" panose="020E0802020502020306" pitchFamily="34" charset="0"/>
              </a:rPr>
              <a:t> march through the curriculum</a:t>
            </a:r>
          </a:p>
          <a:p>
            <a:pPr eaLnBrk="1" hangingPunct="1"/>
            <a:r>
              <a:rPr lang="en-US" altLang="en-US" sz="3600">
                <a:latin typeface="Berlin Sans FB Demi" panose="020E0802020502020306" pitchFamily="34" charset="0"/>
              </a:rPr>
              <a:t>Detailed and patient explanation</a:t>
            </a:r>
          </a:p>
          <a:p>
            <a:pPr eaLnBrk="1" hangingPunct="1"/>
            <a:r>
              <a:rPr lang="en-US" altLang="en-US" sz="3600">
                <a:latin typeface="Berlin Sans FB Demi" panose="020E0802020502020306" pitchFamily="34" charset="0"/>
              </a:rPr>
              <a:t>Two other </a:t>
            </a:r>
            <a:r>
              <a:rPr lang="en-US" altLang="en-US" sz="3600" i="1">
                <a:latin typeface="Berlin Sans FB Demi" panose="020E0802020502020306" pitchFamily="34" charset="0"/>
              </a:rPr>
              <a:t>(beyond linear)</a:t>
            </a:r>
            <a:r>
              <a:rPr lang="en-US" altLang="en-US" sz="3600">
                <a:latin typeface="Berlin Sans FB Demi" panose="020E0802020502020306" pitchFamily="34" charset="0"/>
              </a:rPr>
              <a:t> logical organizational structures for delivering curriculum:</a:t>
            </a:r>
          </a:p>
          <a:p>
            <a:pPr lvl="1" eaLnBrk="1" hangingPunct="1"/>
            <a:r>
              <a:rPr lang="en-US" altLang="en-US" b="1" i="1">
                <a:latin typeface="Berlin Sans FB Demi" panose="020E0802020502020306" pitchFamily="34" charset="0"/>
              </a:rPr>
              <a:t>Applied Curriculum</a:t>
            </a:r>
          </a:p>
          <a:p>
            <a:pPr lvl="1" eaLnBrk="1" hangingPunct="1"/>
            <a:r>
              <a:rPr lang="en-US" altLang="en-US" b="1" i="1">
                <a:latin typeface="Berlin Sans FB Demi" panose="020E0802020502020306" pitchFamily="34" charset="0"/>
              </a:rPr>
              <a:t>Literature-based Curriculum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BA391971-FD79-4898-8FEF-3099FCE2FEB7}"/>
              </a:ext>
            </a:extLst>
          </p:cNvPr>
          <p:cNvSpPr>
            <a:spLocks noGrp="1" noChangeArrowheads="1"/>
          </p:cNvSpPr>
          <p:nvPr>
            <p:ph type="title"/>
          </p:nvPr>
        </p:nvSpPr>
        <p:spPr>
          <a:xfrm>
            <a:off x="685800" y="228600"/>
            <a:ext cx="8458200" cy="1143000"/>
          </a:xfrm>
        </p:spPr>
        <p:txBody>
          <a:bodyPr/>
          <a:lstStyle/>
          <a:p>
            <a:pPr eaLnBrk="1" hangingPunct="1"/>
            <a:r>
              <a:rPr lang="en-US" altLang="en-US">
                <a:solidFill>
                  <a:schemeClr val="hlink"/>
                </a:solidFill>
                <a:latin typeface="Berlin Sans FB Demi" panose="020E0802020502020306" pitchFamily="34" charset="0"/>
              </a:rPr>
              <a:t>The Logic of </a:t>
            </a:r>
            <a:r>
              <a:rPr lang="en-US" altLang="en-US" u="sng">
                <a:solidFill>
                  <a:schemeClr val="hlink"/>
                </a:solidFill>
                <a:latin typeface="Berlin Sans FB Demi" panose="020E0802020502020306" pitchFamily="34" charset="0"/>
              </a:rPr>
              <a:t>Applied</a:t>
            </a:r>
            <a:r>
              <a:rPr lang="en-US" altLang="en-US">
                <a:solidFill>
                  <a:schemeClr val="hlink"/>
                </a:solidFill>
                <a:latin typeface="Berlin Sans FB Demi" panose="020E0802020502020306" pitchFamily="34" charset="0"/>
              </a:rPr>
              <a:t> Curriculum</a:t>
            </a:r>
          </a:p>
        </p:txBody>
      </p:sp>
      <p:sp>
        <p:nvSpPr>
          <p:cNvPr id="17411" name="Rectangle 3">
            <a:extLst>
              <a:ext uri="{FF2B5EF4-FFF2-40B4-BE49-F238E27FC236}">
                <a16:creationId xmlns:a16="http://schemas.microsoft.com/office/drawing/2014/main" id="{C4096D0B-A732-4E66-B7D0-A711AD87AB01}"/>
              </a:ext>
            </a:extLst>
          </p:cNvPr>
          <p:cNvSpPr>
            <a:spLocks noGrp="1" noChangeArrowheads="1"/>
          </p:cNvSpPr>
          <p:nvPr>
            <p:ph type="body" idx="1"/>
          </p:nvPr>
        </p:nvSpPr>
        <p:spPr>
          <a:xfrm>
            <a:off x="1062038" y="1766888"/>
            <a:ext cx="7769225" cy="4862512"/>
          </a:xfrm>
        </p:spPr>
        <p:txBody>
          <a:bodyPr/>
          <a:lstStyle/>
          <a:p>
            <a:pPr eaLnBrk="1" hangingPunct="1"/>
            <a:r>
              <a:rPr lang="en-US" altLang="en-US" sz="3600">
                <a:latin typeface="Berlin Sans FB Demi" panose="020E0802020502020306" pitchFamily="34" charset="0"/>
              </a:rPr>
              <a:t>Reject the notion that students should learn passively first, and then, having learned, apply knowledge.</a:t>
            </a:r>
          </a:p>
          <a:p>
            <a:pPr eaLnBrk="1" hangingPunct="1"/>
            <a:r>
              <a:rPr lang="en-US" altLang="en-US" sz="3600">
                <a:latin typeface="Berlin Sans FB Demi" panose="020E0802020502020306" pitchFamily="34" charset="0"/>
              </a:rPr>
              <a:t>Applications are an essential part of knowledge-building</a:t>
            </a:r>
          </a:p>
          <a:p>
            <a:pPr eaLnBrk="1" hangingPunct="1"/>
            <a:r>
              <a:rPr lang="en-US" altLang="en-US" sz="3600">
                <a:latin typeface="Berlin Sans FB Demi" panose="020E0802020502020306" pitchFamily="34" charset="0"/>
              </a:rPr>
              <a:t>Unapplied knowledge is knowledge shorn of its meaning</a:t>
            </a:r>
            <a:endParaRPr lang="en-US" altLang="en-US">
              <a:latin typeface="Berlin Sans FB Demi" panose="020E0802020502020306" pitchFamily="34" charset="0"/>
            </a:endParaRPr>
          </a:p>
        </p:txBody>
      </p:sp>
      <p:sp>
        <p:nvSpPr>
          <p:cNvPr id="17412" name="Text Box 4">
            <a:extLst>
              <a:ext uri="{FF2B5EF4-FFF2-40B4-BE49-F238E27FC236}">
                <a16:creationId xmlns:a16="http://schemas.microsoft.com/office/drawing/2014/main" id="{FBBA3421-8317-43BB-B881-A24373742B56}"/>
              </a:ext>
            </a:extLst>
          </p:cNvPr>
          <p:cNvSpPr txBox="1">
            <a:spLocks noChangeArrowheads="1"/>
          </p:cNvSpPr>
          <p:nvPr/>
        </p:nvSpPr>
        <p:spPr bwMode="auto">
          <a:xfrm>
            <a:off x="6384925" y="5908675"/>
            <a:ext cx="2149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3200">
                <a:solidFill>
                  <a:schemeClr val="tx1"/>
                </a:solidFill>
                <a:latin typeface="Times New Roman" panose="02020603050405020304" pitchFamily="18" charset="0"/>
              </a:defRPr>
            </a:lvl1pPr>
            <a:lvl2pPr marL="742950" indent="-285750">
              <a:spcBef>
                <a:spcPct val="20000"/>
              </a:spcBef>
              <a:buClr>
                <a:schemeClr val="accent2"/>
              </a:buClr>
              <a:buFont typeface="Wingdings" panose="05000000000000000000" pitchFamily="2" charset="2"/>
              <a:buBlip>
                <a:blip r:embed="rId3"/>
              </a:buBlip>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4pPr>
            <a:lvl5pPr marL="20574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9pPr>
          </a:lstStyle>
          <a:p>
            <a:pPr algn="ctr" eaLnBrk="1" hangingPunct="1">
              <a:buFontTx/>
              <a:buNone/>
            </a:pPr>
            <a:endParaRPr lang="en-US" altLang="en-US" sz="2400"/>
          </a:p>
        </p:txBody>
      </p:sp>
      <p:sp>
        <p:nvSpPr>
          <p:cNvPr id="17413" name="Text Box 5">
            <a:extLst>
              <a:ext uri="{FF2B5EF4-FFF2-40B4-BE49-F238E27FC236}">
                <a16:creationId xmlns:a16="http://schemas.microsoft.com/office/drawing/2014/main" id="{7F687CB0-EE0C-46F7-8F1C-5065EC5B762A}"/>
              </a:ext>
            </a:extLst>
          </p:cNvPr>
          <p:cNvSpPr txBox="1">
            <a:spLocks noChangeArrowheads="1"/>
          </p:cNvSpPr>
          <p:nvPr/>
        </p:nvSpPr>
        <p:spPr bwMode="auto">
          <a:xfrm>
            <a:off x="6248400" y="6172200"/>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3200">
                <a:solidFill>
                  <a:schemeClr val="tx1"/>
                </a:solidFill>
                <a:latin typeface="Times New Roman" panose="02020603050405020304" pitchFamily="18" charset="0"/>
              </a:defRPr>
            </a:lvl1pPr>
            <a:lvl2pPr marL="742950" indent="-285750">
              <a:spcBef>
                <a:spcPct val="20000"/>
              </a:spcBef>
              <a:buClr>
                <a:schemeClr val="accent2"/>
              </a:buClr>
              <a:buFont typeface="Wingdings" panose="05000000000000000000" pitchFamily="2" charset="2"/>
              <a:buBlip>
                <a:blip r:embed="rId3"/>
              </a:buBlip>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4pPr>
            <a:lvl5pPr marL="20574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9pPr>
          </a:lstStyle>
          <a:p>
            <a:pPr algn="ctr" eaLnBrk="1" hangingPunct="1">
              <a:buFontTx/>
              <a:buNone/>
            </a:pPr>
            <a:endParaRPr lang="en-US" altLang="en-US" sz="2400"/>
          </a:p>
        </p:txBody>
      </p:sp>
      <p:sp>
        <p:nvSpPr>
          <p:cNvPr id="17414" name="Text Box 6">
            <a:extLst>
              <a:ext uri="{FF2B5EF4-FFF2-40B4-BE49-F238E27FC236}">
                <a16:creationId xmlns:a16="http://schemas.microsoft.com/office/drawing/2014/main" id="{E9B046AA-7687-4140-B9DA-9C0FE6D218A0}"/>
              </a:ext>
            </a:extLst>
          </p:cNvPr>
          <p:cNvSpPr txBox="1">
            <a:spLocks noChangeArrowheads="1"/>
          </p:cNvSpPr>
          <p:nvPr/>
        </p:nvSpPr>
        <p:spPr bwMode="auto">
          <a:xfrm>
            <a:off x="5486400" y="7356475"/>
            <a:ext cx="2987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3200">
                <a:solidFill>
                  <a:schemeClr val="tx1"/>
                </a:solidFill>
                <a:latin typeface="Times New Roman" panose="02020603050405020304" pitchFamily="18" charset="0"/>
              </a:defRPr>
            </a:lvl1pPr>
            <a:lvl2pPr marL="742950" indent="-285750">
              <a:spcBef>
                <a:spcPct val="20000"/>
              </a:spcBef>
              <a:buClr>
                <a:schemeClr val="accent2"/>
              </a:buClr>
              <a:buFont typeface="Wingdings" panose="05000000000000000000" pitchFamily="2" charset="2"/>
              <a:buBlip>
                <a:blip r:embed="rId3"/>
              </a:buBlip>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4pPr>
            <a:lvl5pPr marL="20574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9pPr>
          </a:lstStyle>
          <a:p>
            <a:pPr algn="ctr" eaLnBrk="1" hangingPunct="1">
              <a:buFontTx/>
              <a:buNone/>
            </a:pPr>
            <a:endParaRPr lang="en-US" altLang="en-US" sz="2400"/>
          </a:p>
        </p:txBody>
      </p:sp>
      <p:sp>
        <p:nvSpPr>
          <p:cNvPr id="17415" name="Text Box 7">
            <a:extLst>
              <a:ext uri="{FF2B5EF4-FFF2-40B4-BE49-F238E27FC236}">
                <a16:creationId xmlns:a16="http://schemas.microsoft.com/office/drawing/2014/main" id="{2F656BD7-301E-4916-96C7-08F5D5CE1303}"/>
              </a:ext>
            </a:extLst>
          </p:cNvPr>
          <p:cNvSpPr txBox="1">
            <a:spLocks noChangeArrowheads="1"/>
          </p:cNvSpPr>
          <p:nvPr/>
        </p:nvSpPr>
        <p:spPr bwMode="auto">
          <a:xfrm>
            <a:off x="6172200" y="6248400"/>
            <a:ext cx="274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3200">
                <a:solidFill>
                  <a:schemeClr val="tx1"/>
                </a:solidFill>
                <a:latin typeface="Times New Roman" panose="02020603050405020304" pitchFamily="18" charset="0"/>
              </a:defRPr>
            </a:lvl1pPr>
            <a:lvl2pPr marL="742950" indent="-285750">
              <a:spcBef>
                <a:spcPct val="20000"/>
              </a:spcBef>
              <a:buClr>
                <a:schemeClr val="accent2"/>
              </a:buClr>
              <a:buFont typeface="Wingdings" panose="05000000000000000000" pitchFamily="2" charset="2"/>
              <a:buBlip>
                <a:blip r:embed="rId3"/>
              </a:buBlip>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4pPr>
            <a:lvl5pPr marL="2057400" indent="-228600">
              <a:spcBef>
                <a:spcPct val="20000"/>
              </a:spcBef>
              <a:buClr>
                <a:schemeClr val="tx2"/>
              </a:buClr>
              <a:buFont typeface="Wingdings" panose="05000000000000000000" pitchFamily="2" charset="2"/>
              <a:buChar char="s"/>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2"/>
              </a:buClr>
              <a:buFont typeface="Wingdings" panose="05000000000000000000" pitchFamily="2" charset="2"/>
              <a:buChar char="s"/>
              <a:defRPr sz="2000">
                <a:solidFill>
                  <a:schemeClr val="tx1"/>
                </a:solidFill>
                <a:latin typeface="Times New Roman" panose="02020603050405020304" pitchFamily="18" charset="0"/>
              </a:defRPr>
            </a:lvl9pPr>
          </a:lstStyle>
          <a:p>
            <a:pPr algn="ctr" eaLnBrk="1" hangingPunct="1">
              <a:spcBef>
                <a:spcPct val="50000"/>
              </a:spcBef>
              <a:buFontTx/>
              <a:buNone/>
            </a:pPr>
            <a:r>
              <a:rPr lang="en-US" altLang="en-US" sz="2400"/>
              <a:t>Whitehead, 1947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3C4086FE-C1E9-4BCC-8592-B00864863F2E}"/>
              </a:ext>
            </a:extLst>
          </p:cNvPr>
          <p:cNvSpPr>
            <a:spLocks noGrp="1" noChangeArrowheads="1"/>
          </p:cNvSpPr>
          <p:nvPr>
            <p:ph type="title"/>
          </p:nvPr>
        </p:nvSpPr>
        <p:spPr>
          <a:xfrm>
            <a:off x="1071563" y="138113"/>
            <a:ext cx="7772400" cy="1447800"/>
          </a:xfrm>
        </p:spPr>
        <p:txBody>
          <a:bodyPr/>
          <a:lstStyle/>
          <a:p>
            <a:pPr eaLnBrk="1" hangingPunct="1"/>
            <a:r>
              <a:rPr lang="en-US" altLang="en-US" sz="4800" u="sng">
                <a:solidFill>
                  <a:schemeClr val="hlink"/>
                </a:solidFill>
                <a:latin typeface="Berlin Sans FB Demi" panose="020E0802020502020306" pitchFamily="34" charset="0"/>
              </a:rPr>
              <a:t>Applied</a:t>
            </a:r>
            <a:r>
              <a:rPr lang="en-US" altLang="en-US" sz="4800">
                <a:solidFill>
                  <a:schemeClr val="hlink"/>
                </a:solidFill>
                <a:latin typeface="Berlin Sans FB Demi" panose="020E0802020502020306" pitchFamily="34" charset="0"/>
              </a:rPr>
              <a:t> Curriculum Derives Sequence from Goals</a:t>
            </a:r>
          </a:p>
        </p:txBody>
      </p:sp>
      <p:sp>
        <p:nvSpPr>
          <p:cNvPr id="18435" name="Rectangle 3">
            <a:extLst>
              <a:ext uri="{FF2B5EF4-FFF2-40B4-BE49-F238E27FC236}">
                <a16:creationId xmlns:a16="http://schemas.microsoft.com/office/drawing/2014/main" id="{3CBC8A50-4750-4B9A-B1B8-29A41915D258}"/>
              </a:ext>
            </a:extLst>
          </p:cNvPr>
          <p:cNvSpPr>
            <a:spLocks noGrp="1" noChangeArrowheads="1"/>
          </p:cNvSpPr>
          <p:nvPr>
            <p:ph type="body" idx="1"/>
          </p:nvPr>
        </p:nvSpPr>
        <p:spPr>
          <a:xfrm>
            <a:off x="990600" y="2133600"/>
            <a:ext cx="7769225" cy="4113213"/>
          </a:xfrm>
        </p:spPr>
        <p:txBody>
          <a:bodyPr/>
          <a:lstStyle/>
          <a:p>
            <a:pPr eaLnBrk="1" hangingPunct="1">
              <a:lnSpc>
                <a:spcPct val="90000"/>
              </a:lnSpc>
              <a:buFontTx/>
              <a:buNone/>
            </a:pPr>
            <a:r>
              <a:rPr lang="en-US" altLang="en-US" sz="3600" b="1" u="sng">
                <a:latin typeface="Berlin Sans FB Demi" panose="020E0802020502020306" pitchFamily="34" charset="0"/>
              </a:rPr>
              <a:t>Think Coaching</a:t>
            </a:r>
          </a:p>
          <a:p>
            <a:pPr eaLnBrk="1" hangingPunct="1">
              <a:lnSpc>
                <a:spcPct val="90000"/>
              </a:lnSpc>
            </a:pPr>
            <a:r>
              <a:rPr lang="en-US" altLang="en-US" sz="3600">
                <a:latin typeface="Berlin Sans FB Demi" panose="020E0802020502020306" pitchFamily="34" charset="0"/>
              </a:rPr>
              <a:t>We head right into the desired performance—even if it has to simplified—even if it’s ugly!</a:t>
            </a:r>
          </a:p>
          <a:p>
            <a:pPr eaLnBrk="1" hangingPunct="1">
              <a:lnSpc>
                <a:spcPct val="90000"/>
              </a:lnSpc>
            </a:pPr>
            <a:r>
              <a:rPr lang="en-US" altLang="en-US" sz="3600">
                <a:latin typeface="Berlin Sans FB Demi" panose="020E0802020502020306" pitchFamily="34" charset="0"/>
              </a:rPr>
              <a:t>We build up performance progressively</a:t>
            </a:r>
          </a:p>
          <a:p>
            <a:pPr eaLnBrk="1" hangingPunct="1">
              <a:lnSpc>
                <a:spcPct val="90000"/>
              </a:lnSpc>
            </a:pPr>
            <a:r>
              <a:rPr lang="en-US" altLang="en-US" sz="3600">
                <a:latin typeface="Berlin Sans FB Demi" panose="020E0802020502020306" pitchFamily="34" charset="0"/>
              </a:rPr>
              <a:t>We visit the fundamentals as we go</a:t>
            </a:r>
          </a:p>
        </p:txBody>
      </p:sp>
    </p:spTree>
  </p:cSld>
  <p:clrMapOvr>
    <a:masterClrMapping/>
  </p:clrMapOvr>
</p:sld>
</file>

<file path=ppt/theme/theme1.xml><?xml version="1.0" encoding="utf-8"?>
<a:theme xmlns:a="http://schemas.openxmlformats.org/drawingml/2006/main" name="Expedition">
  <a:themeElements>
    <a:clrScheme name="Expedition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fontScheme name="Expedi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Expedition 1">
        <a:dk1>
          <a:srgbClr val="000000"/>
        </a:dk1>
        <a:lt1>
          <a:srgbClr val="A7947B"/>
        </a:lt1>
        <a:dk2>
          <a:srgbClr val="482400"/>
        </a:dk2>
        <a:lt2>
          <a:srgbClr val="808080"/>
        </a:lt2>
        <a:accent1>
          <a:srgbClr val="DFD6C3"/>
        </a:accent1>
        <a:accent2>
          <a:srgbClr val="D69B80"/>
        </a:accent2>
        <a:accent3>
          <a:srgbClr val="D0C8B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Expedition 2">
        <a:dk1>
          <a:srgbClr val="000000"/>
        </a:dk1>
        <a:lt1>
          <a:srgbClr val="FFFFFF"/>
        </a:lt1>
        <a:dk2>
          <a:srgbClr val="482400"/>
        </a:dk2>
        <a:lt2>
          <a:srgbClr val="808080"/>
        </a:lt2>
        <a:accent1>
          <a:srgbClr val="DFD6C3"/>
        </a:accent1>
        <a:accent2>
          <a:srgbClr val="D69B80"/>
        </a:accent2>
        <a:accent3>
          <a:srgbClr val="FFFFFF"/>
        </a:accent3>
        <a:accent4>
          <a:srgbClr val="000000"/>
        </a:accent4>
        <a:accent5>
          <a:srgbClr val="ECE8DE"/>
        </a:accent5>
        <a:accent6>
          <a:srgbClr val="C28C73"/>
        </a:accent6>
        <a:hlink>
          <a:srgbClr val="993300"/>
        </a:hlink>
        <a:folHlink>
          <a:srgbClr val="666600"/>
        </a:folHlink>
      </a:clrScheme>
      <a:clrMap bg1="lt1" tx1="dk1" bg2="lt2" tx2="dk2" accent1="accent1" accent2="accent2" accent3="accent3" accent4="accent4" accent5="accent5" accent6="accent6" hlink="hlink" folHlink="folHlink"/>
    </a:extraClrScheme>
    <a:extraClrScheme>
      <a:clrScheme name="Expedition 3">
        <a:dk1>
          <a:srgbClr val="000000"/>
        </a:dk1>
        <a:lt1>
          <a:srgbClr val="FFFFFF"/>
        </a:lt1>
        <a:dk2>
          <a:srgbClr val="000000"/>
        </a:dk2>
        <a:lt2>
          <a:srgbClr val="333333"/>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Expedition 4">
        <a:dk1>
          <a:srgbClr val="000000"/>
        </a:dk1>
        <a:lt1>
          <a:srgbClr val="9D7643"/>
        </a:lt1>
        <a:dk2>
          <a:srgbClr val="FFFFFF"/>
        </a:dk2>
        <a:lt2>
          <a:srgbClr val="554025"/>
        </a:lt2>
        <a:accent1>
          <a:srgbClr val="CAA966"/>
        </a:accent1>
        <a:accent2>
          <a:srgbClr val="8488AC"/>
        </a:accent2>
        <a:accent3>
          <a:srgbClr val="CCBDB0"/>
        </a:accent3>
        <a:accent4>
          <a:srgbClr val="000000"/>
        </a:accent4>
        <a:accent5>
          <a:srgbClr val="E1D1B8"/>
        </a:accent5>
        <a:accent6>
          <a:srgbClr val="777B9B"/>
        </a:accent6>
        <a:hlink>
          <a:srgbClr val="993300"/>
        </a:hlink>
        <a:folHlink>
          <a:srgbClr val="6666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Designs\Expedition.pot</Template>
  <TotalTime>319</TotalTime>
  <Words>1260</Words>
  <Application>Microsoft Office PowerPoint</Application>
  <PresentationFormat>On-screen Show (4:3)</PresentationFormat>
  <Paragraphs>136</Paragraphs>
  <Slides>31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Times New Roman</vt:lpstr>
      <vt:lpstr>Arial</vt:lpstr>
      <vt:lpstr>Wingdings</vt:lpstr>
      <vt:lpstr>Calibri</vt:lpstr>
      <vt:lpstr>Berlin Sans FB Demi</vt:lpstr>
      <vt:lpstr>Courier</vt:lpstr>
      <vt:lpstr>Expedition</vt:lpstr>
      <vt:lpstr>Scope and Sequence</vt:lpstr>
      <vt:lpstr>Backwards Design Process</vt:lpstr>
      <vt:lpstr>Answer the following 2 questions:</vt:lpstr>
      <vt:lpstr>The Problem</vt:lpstr>
      <vt:lpstr>A Natural Unfolding of Lessons</vt:lpstr>
      <vt:lpstr>How do we learn--Really:</vt:lpstr>
      <vt:lpstr>Typical Scope &amp; Sequence</vt:lpstr>
      <vt:lpstr>The Logic of Applied Curriculum</vt:lpstr>
      <vt:lpstr>Applied Curriculum Derives Sequence from Goals</vt:lpstr>
      <vt:lpstr>Resistance to the  Applied Curriculum</vt:lpstr>
      <vt:lpstr>I hear, I forget I see, I remember I do, I understand</vt:lpstr>
      <vt:lpstr>Postpone the Formal Stuff!</vt:lpstr>
      <vt:lpstr>Back to the Coach Example of Applied Curriculum</vt:lpstr>
      <vt:lpstr>Good Coaches Also…</vt:lpstr>
      <vt:lpstr>Applied Curriculum Sequence</vt:lpstr>
      <vt:lpstr>Basketball as an Example</vt:lpstr>
      <vt:lpstr>The Applied Curriculum Structure</vt:lpstr>
      <vt:lpstr>The Literature-based Curriculum</vt:lpstr>
      <vt:lpstr>The Power of a Story</vt:lpstr>
      <vt:lpstr>A STEM Example</vt:lpstr>
      <vt:lpstr>Literature-based Curricular Design (continued)</vt:lpstr>
      <vt:lpstr>Literature-baserd Curricular Design (continued)</vt:lpstr>
      <vt:lpstr>Literature-based Curricular Design (continued)</vt:lpstr>
      <vt:lpstr>Literature-based Curricular Design (continued)</vt:lpstr>
      <vt:lpstr>Literature-based Curricular Design (continued)</vt:lpstr>
      <vt:lpstr>Literature-based Curricular Design (continued)</vt:lpstr>
      <vt:lpstr>3 Questions Answered in all Literature-based Curricula</vt:lpstr>
      <vt:lpstr>5 Essential Elements of a Literature-based Curriculum</vt:lpstr>
      <vt:lpstr>5 Essential Elements of a Literature-based Curriculum</vt:lpstr>
      <vt:lpstr>Scope &amp; Sequence</vt:lpstr>
      <vt:lpstr>John Dewey (1916)</vt:lpstr>
    </vt:vector>
  </TitlesOfParts>
  <Company>Connections Project - ISU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Sequencing in the Design of Curriculum</dc:title>
  <dc:creator>Dr Michael K. Daugherty</dc:creator>
  <cp:lastModifiedBy>Vinson R. Carter</cp:lastModifiedBy>
  <cp:revision>20</cp:revision>
  <dcterms:created xsi:type="dcterms:W3CDTF">2004-02-03T17:51:31Z</dcterms:created>
  <dcterms:modified xsi:type="dcterms:W3CDTF">2021-02-15T17:32:52Z</dcterms:modified>
</cp:coreProperties>
</file>