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68" r:id="rId3"/>
    <p:sldId id="269" r:id="rId4"/>
    <p:sldId id="271" r:id="rId5"/>
    <p:sldId id="270" r:id="rId6"/>
    <p:sldId id="258" r:id="rId7"/>
    <p:sldId id="259" r:id="rId8"/>
    <p:sldId id="261" r:id="rId9"/>
    <p:sldId id="266" r:id="rId10"/>
    <p:sldId id="262" r:id="rId11"/>
    <p:sldId id="267" r:id="rId12"/>
    <p:sldId id="265" r:id="rId13"/>
    <p:sldId id="263" r:id="rId14"/>
    <p:sldId id="26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9183371-7655-4DC2-8E0F-5142BA52F221}"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2605458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183371-7655-4DC2-8E0F-5142BA52F221}"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421243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183371-7655-4DC2-8E0F-5142BA52F221}"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1455744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183371-7655-4DC2-8E0F-5142BA52F221}"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333993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183371-7655-4DC2-8E0F-5142BA52F221}"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3823305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9183371-7655-4DC2-8E0F-5142BA52F221}" type="datetimeFigureOut">
              <a:rPr lang="en-US" smtClean="0"/>
              <a:t>9/28/2021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2038997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9183371-7655-4DC2-8E0F-5142BA52F221}" type="datetimeFigureOut">
              <a:rPr lang="en-US" smtClean="0"/>
              <a:t>9/28/2021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1585716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9183371-7655-4DC2-8E0F-5142BA52F221}" type="datetimeFigureOut">
              <a:rPr lang="en-US" smtClean="0"/>
              <a:t>9/28/2021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2887302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183371-7655-4DC2-8E0F-5142BA52F221}" type="datetimeFigureOut">
              <a:rPr lang="en-US" smtClean="0"/>
              <a:t>9/28/2021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3780873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183371-7655-4DC2-8E0F-5142BA52F221}" type="datetimeFigureOut">
              <a:rPr lang="en-US" smtClean="0"/>
              <a:t>9/28/2021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931343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183371-7655-4DC2-8E0F-5142BA52F221}" type="datetimeFigureOut">
              <a:rPr lang="en-US" smtClean="0"/>
              <a:t>9/28/2021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3374349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183371-7655-4DC2-8E0F-5142BA52F221}" type="datetimeFigureOut">
              <a:rPr lang="en-US" smtClean="0"/>
              <a:t>9/28/2021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15616-4629-4229-A2E8-45E7A83AB92D}" type="slidenum">
              <a:rPr lang="en-US" smtClean="0"/>
              <a:t>‹#›</a:t>
            </a:fld>
            <a:endParaRPr lang="en-US"/>
          </a:p>
        </p:txBody>
      </p:sp>
    </p:spTree>
    <p:extLst>
      <p:ext uri="{BB962C8B-B14F-4D97-AF65-F5344CB8AC3E}">
        <p14:creationId xmlns:p14="http://schemas.microsoft.com/office/powerpoint/2010/main" val="283272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76CE9-F5C2-4BA5-80E5-63B8287E6288}"/>
              </a:ext>
            </a:extLst>
          </p:cNvPr>
          <p:cNvSpPr>
            <a:spLocks noGrp="1"/>
          </p:cNvSpPr>
          <p:nvPr>
            <p:ph type="title"/>
          </p:nvPr>
        </p:nvSpPr>
        <p:spPr/>
        <p:txBody>
          <a:bodyPr/>
          <a:lstStyle/>
          <a:p>
            <a:r>
              <a:rPr lang="en-US" dirty="0"/>
              <a:t>Peer Review</a:t>
            </a:r>
          </a:p>
        </p:txBody>
      </p:sp>
      <p:sp>
        <p:nvSpPr>
          <p:cNvPr id="3" name="Content Placeholder 2">
            <a:extLst>
              <a:ext uri="{FF2B5EF4-FFF2-40B4-BE49-F238E27FC236}">
                <a16:creationId xmlns:a16="http://schemas.microsoft.com/office/drawing/2014/main" id="{2E5B1E5F-183C-4975-BD50-6B88B6394ECE}"/>
              </a:ext>
            </a:extLst>
          </p:cNvPr>
          <p:cNvSpPr>
            <a:spLocks noGrp="1"/>
          </p:cNvSpPr>
          <p:nvPr>
            <p:ph idx="1"/>
          </p:nvPr>
        </p:nvSpPr>
        <p:spPr/>
        <p:txBody>
          <a:bodyPr/>
          <a:lstStyle/>
          <a:p>
            <a:r>
              <a:rPr lang="en-US" dirty="0"/>
              <a:t>Review the guidelines, format, and scope of the project</a:t>
            </a:r>
          </a:p>
          <a:p>
            <a:r>
              <a:rPr lang="en-US" dirty="0"/>
              <a:t>Be intentional</a:t>
            </a:r>
          </a:p>
          <a:p>
            <a:r>
              <a:rPr lang="en-US" dirty="0"/>
              <a:t>Be kind, but bold</a:t>
            </a:r>
          </a:p>
          <a:p>
            <a:pPr lvl="1"/>
            <a:r>
              <a:rPr lang="en-US" dirty="0"/>
              <a:t>Don’t be offendable</a:t>
            </a:r>
          </a:p>
          <a:p>
            <a:r>
              <a:rPr lang="en-US" dirty="0"/>
              <a:t>Be constructive</a:t>
            </a:r>
          </a:p>
        </p:txBody>
      </p:sp>
    </p:spTree>
    <p:extLst>
      <p:ext uri="{BB962C8B-B14F-4D97-AF65-F5344CB8AC3E}">
        <p14:creationId xmlns:p14="http://schemas.microsoft.com/office/powerpoint/2010/main" val="2602704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Invention</a:t>
            </a:r>
          </a:p>
        </p:txBody>
      </p:sp>
      <p:sp>
        <p:nvSpPr>
          <p:cNvPr id="3" name="Content Placeholder 2"/>
          <p:cNvSpPr>
            <a:spLocks noGrp="1"/>
          </p:cNvSpPr>
          <p:nvPr>
            <p:ph idx="1"/>
          </p:nvPr>
        </p:nvSpPr>
        <p:spPr/>
        <p:txBody>
          <a:bodyPr>
            <a:normAutofit fontScale="92500" lnSpcReduction="20000"/>
          </a:bodyPr>
          <a:lstStyle/>
          <a:p>
            <a:pPr lvl="0"/>
            <a:r>
              <a:rPr lang="en-US" dirty="0"/>
              <a:t>Among the most open-ended and creative approaches to problem solving. Unlike other forms of problem solving that deal with things already in existence, invention launches into the unknown and the untried. Invention is the process of coming up with new ideas. Invention tends to require considerable creativity, and an ability to visualize, model, and create. Invention problems used in a STEM class usually begin with a phrase like, “invent a new or more efficient device to affix a shoe to your foot</a:t>
            </a:r>
          </a:p>
        </p:txBody>
      </p:sp>
    </p:spTree>
    <p:extLst>
      <p:ext uri="{BB962C8B-B14F-4D97-AF65-F5344CB8AC3E}">
        <p14:creationId xmlns:p14="http://schemas.microsoft.com/office/powerpoint/2010/main" val="3779834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Innovation</a:t>
            </a:r>
          </a:p>
        </p:txBody>
      </p:sp>
      <p:sp>
        <p:nvSpPr>
          <p:cNvPr id="3" name="Content Placeholder 2"/>
          <p:cNvSpPr>
            <a:spLocks noGrp="1"/>
          </p:cNvSpPr>
          <p:nvPr>
            <p:ph idx="1"/>
          </p:nvPr>
        </p:nvSpPr>
        <p:spPr/>
        <p:txBody>
          <a:bodyPr/>
          <a:lstStyle/>
          <a:p>
            <a:pPr lvl="0"/>
            <a:r>
              <a:rPr lang="en-US" dirty="0"/>
              <a:t>On the other hand, an innovation is an improvement of an existing product, system, or method of doing something. An innovation problem might begin with a phrase like, “the shoelace has been used to affix shoes to human feet for thousands of years and they often break, create a new type of shoelace that will not break.”</a:t>
            </a:r>
          </a:p>
          <a:p>
            <a:endParaRPr lang="en-US" dirty="0"/>
          </a:p>
        </p:txBody>
      </p:sp>
    </p:spTree>
    <p:extLst>
      <p:ext uri="{BB962C8B-B14F-4D97-AF65-F5344CB8AC3E}">
        <p14:creationId xmlns:p14="http://schemas.microsoft.com/office/powerpoint/2010/main" val="70190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Experimentation</a:t>
            </a:r>
          </a:p>
        </p:txBody>
      </p:sp>
      <p:sp>
        <p:nvSpPr>
          <p:cNvPr id="3" name="Content Placeholder 2"/>
          <p:cNvSpPr>
            <a:spLocks noGrp="1"/>
          </p:cNvSpPr>
          <p:nvPr>
            <p:ph idx="1"/>
          </p:nvPr>
        </p:nvSpPr>
        <p:spPr/>
        <p:txBody>
          <a:bodyPr/>
          <a:lstStyle/>
          <a:p>
            <a:r>
              <a:rPr lang="en-US" dirty="0"/>
              <a:t>Form of problem solving that resembles most closely the methods that scientists use. Using methods that are similar to the scientific approach, problem solvers apply iterative processes to experiment on technological products and systems. For example, performing hardness tests on various metals prior to selecting the steel from which to make a new tool. </a:t>
            </a:r>
          </a:p>
        </p:txBody>
      </p:sp>
    </p:spTree>
    <p:extLst>
      <p:ext uri="{BB962C8B-B14F-4D97-AF65-F5344CB8AC3E}">
        <p14:creationId xmlns:p14="http://schemas.microsoft.com/office/powerpoint/2010/main" val="1945356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Trouble-shooting</a:t>
            </a:r>
          </a:p>
        </p:txBody>
      </p:sp>
      <p:sp>
        <p:nvSpPr>
          <p:cNvPr id="3" name="Content Placeholder 2"/>
          <p:cNvSpPr>
            <a:spLocks noGrp="1"/>
          </p:cNvSpPr>
          <p:nvPr>
            <p:ph idx="1"/>
          </p:nvPr>
        </p:nvSpPr>
        <p:spPr/>
        <p:txBody>
          <a:bodyPr>
            <a:normAutofit fontScale="92500" lnSpcReduction="20000"/>
          </a:bodyPr>
          <a:lstStyle/>
          <a:p>
            <a:pPr lvl="0"/>
            <a:r>
              <a:rPr lang="en-US" dirty="0"/>
              <a:t>Problems tend to be well defined and activity is directed at finding a single solution to a problem (e.g., locating a fault in an electronic circuit, finding out why a flashlight won’t work, etc.). Trouble-shooting problems typically require specific knowledge in order to solve. Before using a trouble-shooting problem in a STEM class, the teacher needs to provide the students with the background knowledge and experiences that can be drawn upon to solve the given troubleshooting problem.</a:t>
            </a:r>
          </a:p>
          <a:p>
            <a:endParaRPr lang="en-US" dirty="0"/>
          </a:p>
        </p:txBody>
      </p:sp>
    </p:spTree>
    <p:extLst>
      <p:ext uri="{BB962C8B-B14F-4D97-AF65-F5344CB8AC3E}">
        <p14:creationId xmlns:p14="http://schemas.microsoft.com/office/powerpoint/2010/main" val="1898681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&amp; Development</a:t>
            </a:r>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pPr lvl="0"/>
            <a:r>
              <a:rPr lang="en-US" dirty="0"/>
              <a:t>After something has been conceived, it can take considerable time for teams of people to work the bugs out and prepare the product for the market. R&amp;D attempts to address a wide range of issues concurrently. The product must work. It must be reliable, safe, and have market appeal. Sometimes, questions about its value to society or potential harm to the environment must be addressed as well.  R&amp;D problems often start with phrases like, “the Razor Scooter Company has created a new scooter for children ages 3-8 but discovered during product testing that too many children were being injured while operating the scooter. Conduct R&amp;D to determine ways to make the scooter safer for children ages 3-8.”  </a:t>
            </a:r>
          </a:p>
          <a:p>
            <a:endParaRPr lang="en-US" dirty="0"/>
          </a:p>
        </p:txBody>
      </p:sp>
    </p:spTree>
    <p:extLst>
      <p:ext uri="{BB962C8B-B14F-4D97-AF65-F5344CB8AC3E}">
        <p14:creationId xmlns:p14="http://schemas.microsoft.com/office/powerpoint/2010/main" val="3524771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Feedback on the Literacy-based STEM Challenge Assignment</a:t>
            </a:r>
          </a:p>
        </p:txBody>
      </p:sp>
      <p:sp>
        <p:nvSpPr>
          <p:cNvPr id="3" name="Content Placeholder 2"/>
          <p:cNvSpPr>
            <a:spLocks noGrp="1"/>
          </p:cNvSpPr>
          <p:nvPr>
            <p:ph idx="1"/>
          </p:nvPr>
        </p:nvSpPr>
        <p:spPr>
          <a:xfrm>
            <a:off x="457200" y="1600200"/>
            <a:ext cx="8229600" cy="5181600"/>
          </a:xfrm>
        </p:spPr>
        <p:txBody>
          <a:bodyPr>
            <a:normAutofit fontScale="92500"/>
          </a:bodyPr>
          <a:lstStyle/>
          <a:p>
            <a:r>
              <a:rPr lang="en-US" dirty="0"/>
              <a:t>Most were very creative and engaging</a:t>
            </a:r>
          </a:p>
          <a:p>
            <a:r>
              <a:rPr lang="en-US" dirty="0"/>
              <a:t>Great book selections and good standards selections</a:t>
            </a:r>
          </a:p>
          <a:p>
            <a:r>
              <a:rPr lang="en-US" dirty="0"/>
              <a:t>Make sure that your </a:t>
            </a:r>
            <a:r>
              <a:rPr lang="en-US" u="sng" dirty="0"/>
              <a:t>standards</a:t>
            </a:r>
            <a:r>
              <a:rPr lang="en-US" dirty="0"/>
              <a:t> drive everything</a:t>
            </a:r>
          </a:p>
          <a:p>
            <a:r>
              <a:rPr lang="en-US" u="sng" dirty="0"/>
              <a:t>Standards content </a:t>
            </a:r>
            <a:r>
              <a:rPr lang="en-US" dirty="0"/>
              <a:t>should be evident in the project or problem</a:t>
            </a:r>
          </a:p>
          <a:p>
            <a:r>
              <a:rPr lang="en-US" u="sng" dirty="0"/>
              <a:t>Standards content </a:t>
            </a:r>
            <a:r>
              <a:rPr lang="en-US" dirty="0"/>
              <a:t>should be measured in the assessment</a:t>
            </a:r>
          </a:p>
          <a:p>
            <a:r>
              <a:rPr lang="en-US" dirty="0"/>
              <a:t>The </a:t>
            </a:r>
            <a:r>
              <a:rPr lang="en-US" u="sng" dirty="0"/>
              <a:t>assessment</a:t>
            </a:r>
            <a:r>
              <a:rPr lang="en-US" dirty="0"/>
              <a:t> should measure everything that you want the student to know and be able to do</a:t>
            </a:r>
          </a:p>
        </p:txBody>
      </p:sp>
    </p:spTree>
    <p:extLst>
      <p:ext uri="{BB962C8B-B14F-4D97-AF65-F5344CB8AC3E}">
        <p14:creationId xmlns:p14="http://schemas.microsoft.com/office/powerpoint/2010/main" val="1870264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Feedback on the Literacy-based STEM Challenge Assignment</a:t>
            </a:r>
          </a:p>
        </p:txBody>
      </p:sp>
      <p:sp>
        <p:nvSpPr>
          <p:cNvPr id="3" name="Content Placeholder 2"/>
          <p:cNvSpPr>
            <a:spLocks noGrp="1"/>
          </p:cNvSpPr>
          <p:nvPr>
            <p:ph idx="1"/>
          </p:nvPr>
        </p:nvSpPr>
        <p:spPr/>
        <p:txBody>
          <a:bodyPr>
            <a:normAutofit/>
          </a:bodyPr>
          <a:lstStyle/>
          <a:p>
            <a:r>
              <a:rPr lang="en-US" dirty="0"/>
              <a:t>The </a:t>
            </a:r>
            <a:r>
              <a:rPr lang="en-US" u="sng" dirty="0"/>
              <a:t>assessment</a:t>
            </a:r>
            <a:r>
              <a:rPr lang="en-US" dirty="0"/>
              <a:t> should measure performance in the </a:t>
            </a:r>
            <a:r>
              <a:rPr lang="en-US" u="sng" dirty="0"/>
              <a:t>STEM challenge</a:t>
            </a:r>
          </a:p>
          <a:p>
            <a:r>
              <a:rPr lang="en-US" dirty="0"/>
              <a:t>All of you included a STEM </a:t>
            </a:r>
            <a:r>
              <a:rPr lang="en-US" u="sng" dirty="0"/>
              <a:t>engineering journal</a:t>
            </a:r>
          </a:p>
          <a:p>
            <a:r>
              <a:rPr lang="en-US" dirty="0"/>
              <a:t>The </a:t>
            </a:r>
            <a:r>
              <a:rPr lang="en-US" u="sng" dirty="0"/>
              <a:t>assessment</a:t>
            </a:r>
            <a:r>
              <a:rPr lang="en-US" dirty="0"/>
              <a:t> should include a measure of performance on the </a:t>
            </a:r>
            <a:r>
              <a:rPr lang="en-US" u="sng" dirty="0"/>
              <a:t>engineering journal</a:t>
            </a:r>
          </a:p>
          <a:p>
            <a:r>
              <a:rPr lang="en-US" dirty="0"/>
              <a:t>The </a:t>
            </a:r>
            <a:r>
              <a:rPr lang="en-US" u="sng" dirty="0"/>
              <a:t>assessment</a:t>
            </a:r>
            <a:r>
              <a:rPr lang="en-US" dirty="0"/>
              <a:t> should be as performance-based as possible</a:t>
            </a:r>
          </a:p>
        </p:txBody>
      </p:sp>
    </p:spTree>
    <p:extLst>
      <p:ext uri="{BB962C8B-B14F-4D97-AF65-F5344CB8AC3E}">
        <p14:creationId xmlns:p14="http://schemas.microsoft.com/office/powerpoint/2010/main" val="887309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Feedback on the Literacy-based STEM Challenge Assignment</a:t>
            </a:r>
          </a:p>
        </p:txBody>
      </p:sp>
      <p:sp>
        <p:nvSpPr>
          <p:cNvPr id="3" name="Content Placeholder 2"/>
          <p:cNvSpPr>
            <a:spLocks noGrp="1"/>
          </p:cNvSpPr>
          <p:nvPr>
            <p:ph idx="1"/>
          </p:nvPr>
        </p:nvSpPr>
        <p:spPr/>
        <p:txBody>
          <a:bodyPr>
            <a:normAutofit fontScale="92500"/>
          </a:bodyPr>
          <a:lstStyle/>
          <a:p>
            <a:r>
              <a:rPr lang="en-US" dirty="0"/>
              <a:t>Make sure that you’re considering the four STEM disciplines (at least) as you develop to challenge</a:t>
            </a:r>
          </a:p>
          <a:p>
            <a:r>
              <a:rPr lang="en-US" dirty="0"/>
              <a:t>Remember, the scenario is designed to engage the students and extend upon the book, as well as the standards</a:t>
            </a:r>
          </a:p>
          <a:p>
            <a:r>
              <a:rPr lang="en-US" u="sng" dirty="0"/>
              <a:t>Content</a:t>
            </a:r>
            <a:r>
              <a:rPr lang="en-US" dirty="0"/>
              <a:t>: Make sure to include specific content in this section—refer to the standards as well as the content students will need to adequately solve the problem</a:t>
            </a:r>
          </a:p>
        </p:txBody>
      </p:sp>
    </p:spTree>
    <p:extLst>
      <p:ext uri="{BB962C8B-B14F-4D97-AF65-F5344CB8AC3E}">
        <p14:creationId xmlns:p14="http://schemas.microsoft.com/office/powerpoint/2010/main" val="3522630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Feedback on the Literacy-based STEM Challenge Assignment</a:t>
            </a:r>
          </a:p>
        </p:txBody>
      </p:sp>
      <p:sp>
        <p:nvSpPr>
          <p:cNvPr id="3" name="Content Placeholder 2"/>
          <p:cNvSpPr>
            <a:spLocks noGrp="1"/>
          </p:cNvSpPr>
          <p:nvPr>
            <p:ph idx="1"/>
          </p:nvPr>
        </p:nvSpPr>
        <p:spPr>
          <a:xfrm>
            <a:off x="457200" y="1600200"/>
            <a:ext cx="8229600" cy="5105400"/>
          </a:xfrm>
        </p:spPr>
        <p:txBody>
          <a:bodyPr>
            <a:normAutofit fontScale="92500" lnSpcReduction="10000"/>
          </a:bodyPr>
          <a:lstStyle/>
          <a:p>
            <a:r>
              <a:rPr lang="en-US" dirty="0"/>
              <a:t>All teachers borrow ideas—that’s encouraged!</a:t>
            </a:r>
          </a:p>
          <a:p>
            <a:pPr lvl="1"/>
            <a:r>
              <a:rPr lang="en-US" dirty="0"/>
              <a:t>But, when you borrow, make the borrowed material your own</a:t>
            </a:r>
          </a:p>
          <a:p>
            <a:r>
              <a:rPr lang="en-US" dirty="0"/>
              <a:t>Many of you though carefully about the teacher (limitations, teacher guidelines, testing procedures)</a:t>
            </a:r>
          </a:p>
          <a:p>
            <a:r>
              <a:rPr lang="en-US" dirty="0"/>
              <a:t>Make sure that you are specific when discussing testing—think of the most amateur teacher and how they would perform</a:t>
            </a:r>
          </a:p>
          <a:p>
            <a:r>
              <a:rPr lang="en-US" dirty="0"/>
              <a:t>Make sure the </a:t>
            </a:r>
            <a:r>
              <a:rPr lang="en-US" u="sng" dirty="0"/>
              <a:t>big ideas </a:t>
            </a:r>
            <a:r>
              <a:rPr lang="en-US" dirty="0"/>
              <a:t>are truly “big”</a:t>
            </a:r>
          </a:p>
          <a:p>
            <a:r>
              <a:rPr lang="en-US" dirty="0"/>
              <a:t>Watch for grammar, typos, and colloquialisms</a:t>
            </a:r>
          </a:p>
        </p:txBody>
      </p:sp>
    </p:spTree>
    <p:extLst>
      <p:ext uri="{BB962C8B-B14F-4D97-AF65-F5344CB8AC3E}">
        <p14:creationId xmlns:p14="http://schemas.microsoft.com/office/powerpoint/2010/main" val="1763823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91600" cy="6126162"/>
          </a:xfrm>
        </p:spPr>
        <p:txBody>
          <a:bodyPr>
            <a:normAutofit fontScale="90000"/>
          </a:bodyPr>
          <a:lstStyle/>
          <a:p>
            <a:r>
              <a:rPr lang="en-US" dirty="0" err="1">
                <a:effectLst/>
              </a:rPr>
              <a:t>col·lo·qui·al·ism</a:t>
            </a:r>
            <a:br>
              <a:rPr lang="en-US" dirty="0">
                <a:effectLst/>
              </a:rPr>
            </a:br>
            <a:r>
              <a:rPr lang="en-US" dirty="0" err="1"/>
              <a:t>kəˈlōkwēəˌlizəm</a:t>
            </a:r>
            <a:r>
              <a:rPr lang="en-US" dirty="0"/>
              <a:t>/</a:t>
            </a:r>
            <a:br>
              <a:rPr lang="en-US" dirty="0"/>
            </a:br>
            <a:r>
              <a:rPr lang="en-US" i="1" dirty="0"/>
              <a:t>noun</a:t>
            </a:r>
            <a:br>
              <a:rPr lang="en-US" dirty="0"/>
            </a:br>
            <a:r>
              <a:rPr lang="en-US" dirty="0" err="1"/>
              <a:t>noun</a:t>
            </a:r>
            <a:r>
              <a:rPr lang="en-US" dirty="0"/>
              <a:t>: </a:t>
            </a:r>
            <a:r>
              <a:rPr lang="en-US" b="1" dirty="0"/>
              <a:t>colloquialism</a:t>
            </a:r>
            <a:r>
              <a:rPr lang="en-US" dirty="0"/>
              <a:t>; plural noun: </a:t>
            </a:r>
            <a:r>
              <a:rPr lang="en-US" b="1" dirty="0"/>
              <a:t>colloquialisms</a:t>
            </a:r>
            <a:br>
              <a:rPr lang="en-US" dirty="0"/>
            </a:br>
            <a:br>
              <a:rPr lang="en-US" dirty="0">
                <a:effectLst/>
              </a:rPr>
            </a:br>
            <a:r>
              <a:rPr lang="en-US" dirty="0">
                <a:effectLst/>
              </a:rPr>
              <a:t>a word or phrase that is not formal or literary, typically one used in ordinary or familiar conversation.</a:t>
            </a:r>
            <a:br>
              <a:rPr lang="en-US" dirty="0">
                <a:effectLst/>
              </a:rPr>
            </a:br>
            <a:endParaRPr lang="en-US" dirty="0"/>
          </a:p>
        </p:txBody>
      </p:sp>
    </p:spTree>
    <p:extLst>
      <p:ext uri="{BB962C8B-B14F-4D97-AF65-F5344CB8AC3E}">
        <p14:creationId xmlns:p14="http://schemas.microsoft.com/office/powerpoint/2010/main" val="1289476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a:t>
            </a:r>
          </a:p>
        </p:txBody>
      </p:sp>
      <p:sp>
        <p:nvSpPr>
          <p:cNvPr id="3" name="Text Placeholder 2"/>
          <p:cNvSpPr>
            <a:spLocks noGrp="1"/>
          </p:cNvSpPr>
          <p:nvPr>
            <p:ph type="body" idx="1"/>
          </p:nvPr>
        </p:nvSpPr>
        <p:spPr/>
        <p:txBody>
          <a:bodyPr/>
          <a:lstStyle/>
          <a:p>
            <a:r>
              <a:rPr lang="en-US" dirty="0"/>
              <a:t>Colloquialism</a:t>
            </a:r>
          </a:p>
        </p:txBody>
      </p:sp>
      <p:sp>
        <p:nvSpPr>
          <p:cNvPr id="4" name="Content Placeholder 3"/>
          <p:cNvSpPr>
            <a:spLocks noGrp="1"/>
          </p:cNvSpPr>
          <p:nvPr>
            <p:ph sz="half" idx="2"/>
          </p:nvPr>
        </p:nvSpPr>
        <p:spPr/>
        <p:txBody>
          <a:bodyPr>
            <a:normAutofit fontScale="85000" lnSpcReduction="20000"/>
          </a:bodyPr>
          <a:lstStyle/>
          <a:p>
            <a:r>
              <a:rPr lang="en-US" dirty="0"/>
              <a:t>Figuring out</a:t>
            </a:r>
          </a:p>
          <a:p>
            <a:r>
              <a:rPr lang="en-US" dirty="0"/>
              <a:t>Do experiment</a:t>
            </a:r>
          </a:p>
          <a:p>
            <a:r>
              <a:rPr lang="en-US" dirty="0"/>
              <a:t>Do research</a:t>
            </a:r>
          </a:p>
          <a:p>
            <a:r>
              <a:rPr lang="en-US" dirty="0"/>
              <a:t>Working through</a:t>
            </a:r>
          </a:p>
          <a:p>
            <a:r>
              <a:rPr lang="en-US" dirty="0"/>
              <a:t>Throw out ideas</a:t>
            </a:r>
          </a:p>
          <a:p>
            <a:r>
              <a:rPr lang="en-US" dirty="0"/>
              <a:t>Fiddling around with</a:t>
            </a:r>
          </a:p>
          <a:p>
            <a:r>
              <a:rPr lang="en-US" dirty="0"/>
              <a:t>Put on back burner</a:t>
            </a:r>
          </a:p>
          <a:p>
            <a:r>
              <a:rPr lang="en-US" dirty="0"/>
              <a:t>Fixing</a:t>
            </a:r>
          </a:p>
          <a:p>
            <a:r>
              <a:rPr lang="en-US" dirty="0"/>
              <a:t>Set up </a:t>
            </a:r>
          </a:p>
          <a:p>
            <a:r>
              <a:rPr lang="en-US" dirty="0"/>
              <a:t>Think</a:t>
            </a:r>
          </a:p>
          <a:p>
            <a:r>
              <a:rPr lang="en-US" dirty="0"/>
              <a:t>Long ways</a:t>
            </a:r>
          </a:p>
          <a:p>
            <a:r>
              <a:rPr lang="en-US" dirty="0"/>
              <a:t>Kids</a:t>
            </a:r>
          </a:p>
        </p:txBody>
      </p:sp>
      <p:sp>
        <p:nvSpPr>
          <p:cNvPr id="5" name="Text Placeholder 4"/>
          <p:cNvSpPr>
            <a:spLocks noGrp="1"/>
          </p:cNvSpPr>
          <p:nvPr>
            <p:ph type="body" sz="quarter" idx="3"/>
          </p:nvPr>
        </p:nvSpPr>
        <p:spPr/>
        <p:txBody>
          <a:bodyPr/>
          <a:lstStyle/>
          <a:p>
            <a:r>
              <a:rPr lang="en-US" dirty="0"/>
              <a:t>Better</a:t>
            </a:r>
          </a:p>
        </p:txBody>
      </p:sp>
      <p:sp>
        <p:nvSpPr>
          <p:cNvPr id="6" name="Content Placeholder 5"/>
          <p:cNvSpPr>
            <a:spLocks noGrp="1"/>
          </p:cNvSpPr>
          <p:nvPr>
            <p:ph sz="quarter" idx="4"/>
          </p:nvPr>
        </p:nvSpPr>
        <p:spPr/>
        <p:txBody>
          <a:bodyPr>
            <a:normAutofit fontScale="85000" lnSpcReduction="20000"/>
          </a:bodyPr>
          <a:lstStyle/>
          <a:p>
            <a:r>
              <a:rPr lang="en-US" dirty="0"/>
              <a:t>Determining</a:t>
            </a:r>
          </a:p>
          <a:p>
            <a:r>
              <a:rPr lang="en-US" dirty="0"/>
              <a:t>Conduct experiment</a:t>
            </a:r>
          </a:p>
          <a:p>
            <a:r>
              <a:rPr lang="en-US" dirty="0"/>
              <a:t>Conduct research</a:t>
            </a:r>
          </a:p>
          <a:p>
            <a:r>
              <a:rPr lang="en-US" dirty="0"/>
              <a:t>Completing</a:t>
            </a:r>
          </a:p>
          <a:p>
            <a:r>
              <a:rPr lang="en-US" dirty="0"/>
              <a:t>Generate ideas</a:t>
            </a:r>
          </a:p>
          <a:p>
            <a:r>
              <a:rPr lang="en-US" dirty="0"/>
              <a:t>Experimenting with</a:t>
            </a:r>
          </a:p>
          <a:p>
            <a:r>
              <a:rPr lang="en-US" dirty="0"/>
              <a:t>Delay until later/set aside</a:t>
            </a:r>
          </a:p>
          <a:p>
            <a:r>
              <a:rPr lang="en-US" dirty="0"/>
              <a:t>Preparing to</a:t>
            </a:r>
          </a:p>
          <a:p>
            <a:r>
              <a:rPr lang="en-US" dirty="0"/>
              <a:t>Arrangement</a:t>
            </a:r>
          </a:p>
          <a:p>
            <a:r>
              <a:rPr lang="en-US" dirty="0"/>
              <a:t>Consider</a:t>
            </a:r>
          </a:p>
          <a:p>
            <a:r>
              <a:rPr lang="en-US" dirty="0"/>
              <a:t>Long distance</a:t>
            </a:r>
          </a:p>
          <a:p>
            <a:r>
              <a:rPr lang="en-US" dirty="0"/>
              <a:t>Children/students</a:t>
            </a:r>
          </a:p>
        </p:txBody>
      </p:sp>
    </p:spTree>
    <p:extLst>
      <p:ext uri="{BB962C8B-B14F-4D97-AF65-F5344CB8AC3E}">
        <p14:creationId xmlns:p14="http://schemas.microsoft.com/office/powerpoint/2010/main" val="17852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Engineering Design</a:t>
            </a:r>
          </a:p>
        </p:txBody>
      </p:sp>
      <p:sp>
        <p:nvSpPr>
          <p:cNvPr id="3" name="Content Placeholder 2"/>
          <p:cNvSpPr>
            <a:spLocks noGrp="1"/>
          </p:cNvSpPr>
          <p:nvPr>
            <p:ph idx="1"/>
          </p:nvPr>
        </p:nvSpPr>
        <p:spPr/>
        <p:txBody>
          <a:bodyPr>
            <a:normAutofit/>
          </a:bodyPr>
          <a:lstStyle/>
          <a:p>
            <a:pPr lvl="0"/>
            <a:r>
              <a:rPr lang="en-US" dirty="0"/>
              <a:t>One classification of technological, engineering, or STEM problem solving. Unlike some other types of problems that students in a STEM class might encounter, design problems are frequently less well defined and can often be solved in a number of different ways within a set of constraints. Design problems usually start with a phrase like, “design a device that will…”</a:t>
            </a:r>
          </a:p>
          <a:p>
            <a:endParaRPr lang="en-US" dirty="0"/>
          </a:p>
        </p:txBody>
      </p:sp>
    </p:spTree>
    <p:extLst>
      <p:ext uri="{BB962C8B-B14F-4D97-AF65-F5344CB8AC3E}">
        <p14:creationId xmlns:p14="http://schemas.microsoft.com/office/powerpoint/2010/main" val="3261286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Technical/Procedural</a:t>
            </a:r>
          </a:p>
        </p:txBody>
      </p:sp>
      <p:sp>
        <p:nvSpPr>
          <p:cNvPr id="3" name="Content Placeholder 2"/>
          <p:cNvSpPr>
            <a:spLocks noGrp="1"/>
          </p:cNvSpPr>
          <p:nvPr>
            <p:ph idx="1"/>
          </p:nvPr>
        </p:nvSpPr>
        <p:spPr/>
        <p:txBody>
          <a:bodyPr/>
          <a:lstStyle/>
          <a:p>
            <a:pPr lvl="0"/>
            <a:r>
              <a:rPr lang="en-US" dirty="0"/>
              <a:t>Form of problem solving that requires a student to follow a set of technical directions to accomplish a task. For example, students might be required to build an electronic device following precise directions of a technical nature and then, when the device is complete, the students must complete a series of experiments.</a:t>
            </a:r>
          </a:p>
          <a:p>
            <a:endParaRPr lang="en-US" dirty="0"/>
          </a:p>
        </p:txBody>
      </p:sp>
    </p:spTree>
    <p:extLst>
      <p:ext uri="{BB962C8B-B14F-4D97-AF65-F5344CB8AC3E}">
        <p14:creationId xmlns:p14="http://schemas.microsoft.com/office/powerpoint/2010/main" val="20366416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926</Words>
  <Application>Microsoft Office PowerPoint</Application>
  <PresentationFormat>On-screen Show (4:3)</PresentationFormat>
  <Paragraphs>71</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Peer Review</vt:lpstr>
      <vt:lpstr>Feedback on the Literacy-based STEM Challenge Assignment</vt:lpstr>
      <vt:lpstr>Feedback on the Literacy-based STEM Challenge Assignment</vt:lpstr>
      <vt:lpstr>Feedback on the Literacy-based STEM Challenge Assignment</vt:lpstr>
      <vt:lpstr>Feedback on the Literacy-based STEM Challenge Assignment</vt:lpstr>
      <vt:lpstr>col·lo·qui·al·ism kəˈlōkwēəˌlizəm/ noun noun: colloquialism; plural noun: colloquialisms  a word or phrase that is not formal or literary, typically one used in ordinary or familiar conversation. </vt:lpstr>
      <vt:lpstr>Examples</vt:lpstr>
      <vt:lpstr>Engineering Design</vt:lpstr>
      <vt:lpstr>Technical/Procedural</vt:lpstr>
      <vt:lpstr>Invention</vt:lpstr>
      <vt:lpstr>Innovation</vt:lpstr>
      <vt:lpstr>Experimentation</vt:lpstr>
      <vt:lpstr>Trouble-shooting</vt:lpstr>
      <vt:lpstr>Research &amp; Development</vt:lpstr>
    </vt:vector>
  </TitlesOfParts>
  <Company>University of Arkansas - COEHP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Daugherty</dc:creator>
  <cp:lastModifiedBy>Vinson R. Carter</cp:lastModifiedBy>
  <cp:revision>9</cp:revision>
  <dcterms:created xsi:type="dcterms:W3CDTF">2013-10-24T17:46:43Z</dcterms:created>
  <dcterms:modified xsi:type="dcterms:W3CDTF">2021-09-28T13:47:54Z</dcterms:modified>
</cp:coreProperties>
</file>