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7"/>
  </p:notesMasterIdLst>
  <p:handoutMasterIdLst>
    <p:handoutMasterId r:id="rId48"/>
  </p:handoutMasterIdLst>
  <p:sldIdLst>
    <p:sldId id="285" r:id="rId2"/>
    <p:sldId id="278" r:id="rId3"/>
    <p:sldId id="280" r:id="rId4"/>
    <p:sldId id="279" r:id="rId5"/>
    <p:sldId id="281" r:id="rId6"/>
    <p:sldId id="282" r:id="rId7"/>
    <p:sldId id="286" r:id="rId8"/>
    <p:sldId id="287" r:id="rId9"/>
    <p:sldId id="288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283" r:id="rId23"/>
    <p:sldId id="256" r:id="rId24"/>
    <p:sldId id="257" r:id="rId25"/>
    <p:sldId id="258" r:id="rId26"/>
    <p:sldId id="259" r:id="rId27"/>
    <p:sldId id="260" r:id="rId28"/>
    <p:sldId id="261" r:id="rId29"/>
    <p:sldId id="262" r:id="rId30"/>
    <p:sldId id="263" r:id="rId31"/>
    <p:sldId id="264" r:id="rId32"/>
    <p:sldId id="265" r:id="rId33"/>
    <p:sldId id="266" r:id="rId34"/>
    <p:sldId id="267" r:id="rId35"/>
    <p:sldId id="268" r:id="rId36"/>
    <p:sldId id="269" r:id="rId37"/>
    <p:sldId id="270" r:id="rId38"/>
    <p:sldId id="271" r:id="rId39"/>
    <p:sldId id="272" r:id="rId40"/>
    <p:sldId id="273" r:id="rId41"/>
    <p:sldId id="274" r:id="rId42"/>
    <p:sldId id="275" r:id="rId43"/>
    <p:sldId id="276" r:id="rId44"/>
    <p:sldId id="277" r:id="rId45"/>
    <p:sldId id="289" r:id="rId46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1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3E122A71-F4EA-4804-B285-1AC57F4C3170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FCECC6B3-F792-4B48-BE9D-9E30E737B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616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3E186DD8-0316-3E42-BAFF-640573AA89B8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3896DFAD-1B88-7046-989C-AA72C97DD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834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6DFAD-1B88-7046-989C-AA72C97DD60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3443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Reference:</a:t>
            </a:r>
          </a:p>
          <a:p>
            <a:r>
              <a:rPr lang="en-US" dirty="0"/>
              <a:t>http://</a:t>
            </a:r>
            <a:r>
              <a:rPr lang="en-US" dirty="0" err="1"/>
              <a:t>www.corestandards.org</a:t>
            </a:r>
            <a:r>
              <a:rPr lang="en-US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6DFAD-1B88-7046-989C-AA72C97DD60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3443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Reference:</a:t>
            </a:r>
          </a:p>
          <a:p>
            <a:r>
              <a:rPr lang="en-US" dirty="0"/>
              <a:t>http://</a:t>
            </a:r>
            <a:r>
              <a:rPr lang="en-US" dirty="0" err="1"/>
              <a:t>www.corestandards.org</a:t>
            </a:r>
            <a:r>
              <a:rPr lang="en-US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6DFAD-1B88-7046-989C-AA72C97DD60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3443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Reference:</a:t>
            </a:r>
          </a:p>
          <a:p>
            <a:r>
              <a:rPr lang="en-US" dirty="0"/>
              <a:t>http://</a:t>
            </a:r>
            <a:r>
              <a:rPr lang="en-US" dirty="0" err="1"/>
              <a:t>www.corestandards.org</a:t>
            </a:r>
            <a:r>
              <a:rPr lang="en-US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6DFAD-1B88-7046-989C-AA72C97DD60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3443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Reference:</a:t>
            </a:r>
          </a:p>
          <a:p>
            <a:r>
              <a:rPr lang="en-US" dirty="0"/>
              <a:t>http://</a:t>
            </a:r>
            <a:r>
              <a:rPr lang="en-US" dirty="0" err="1"/>
              <a:t>www.corestandards.org</a:t>
            </a:r>
            <a:r>
              <a:rPr lang="en-US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6DFAD-1B88-7046-989C-AA72C97DD60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3443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Reference:</a:t>
            </a:r>
          </a:p>
          <a:p>
            <a:r>
              <a:rPr lang="en-US" dirty="0"/>
              <a:t>http://</a:t>
            </a:r>
            <a:r>
              <a:rPr lang="en-US" dirty="0" err="1"/>
              <a:t>www.corestandards.org</a:t>
            </a:r>
            <a:r>
              <a:rPr lang="en-US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6DFAD-1B88-7046-989C-AA72C97DD60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3443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Reference:</a:t>
            </a:r>
          </a:p>
          <a:p>
            <a:r>
              <a:rPr lang="en-US" dirty="0"/>
              <a:t>http://</a:t>
            </a:r>
            <a:r>
              <a:rPr lang="en-US" dirty="0" err="1"/>
              <a:t>www.corestandards.org</a:t>
            </a:r>
            <a:r>
              <a:rPr lang="en-US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6DFAD-1B88-7046-989C-AA72C97DD60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3443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Reference:</a:t>
            </a:r>
          </a:p>
          <a:p>
            <a:r>
              <a:rPr lang="en-US" dirty="0"/>
              <a:t>http://</a:t>
            </a:r>
            <a:r>
              <a:rPr lang="en-US" dirty="0" err="1"/>
              <a:t>www.corestandards.org</a:t>
            </a:r>
            <a:r>
              <a:rPr lang="en-US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6DFAD-1B88-7046-989C-AA72C97DD60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3443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Reference:</a:t>
            </a:r>
          </a:p>
          <a:p>
            <a:r>
              <a:rPr lang="en-US" dirty="0"/>
              <a:t>http://</a:t>
            </a:r>
            <a:r>
              <a:rPr lang="en-US" dirty="0" err="1"/>
              <a:t>www.corestandards.org</a:t>
            </a:r>
            <a:r>
              <a:rPr lang="en-US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6DFAD-1B88-7046-989C-AA72C97DD60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3443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Reference:</a:t>
            </a:r>
          </a:p>
          <a:p>
            <a:r>
              <a:rPr lang="en-US" dirty="0"/>
              <a:t>http://</a:t>
            </a:r>
            <a:r>
              <a:rPr lang="en-US" dirty="0" err="1"/>
              <a:t>www.corestandards.org</a:t>
            </a:r>
            <a:r>
              <a:rPr lang="en-US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6DFAD-1B88-7046-989C-AA72C97DD60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3443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Reference:</a:t>
            </a:r>
          </a:p>
          <a:p>
            <a:r>
              <a:rPr lang="en-US" dirty="0"/>
              <a:t>http://</a:t>
            </a:r>
            <a:r>
              <a:rPr lang="en-US" dirty="0" err="1"/>
              <a:t>www.corestandards.org</a:t>
            </a:r>
            <a:r>
              <a:rPr lang="en-US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6DFAD-1B88-7046-989C-AA72C97DD60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344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6DFAD-1B88-7046-989C-AA72C97DD60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3443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Reference:</a:t>
            </a:r>
          </a:p>
          <a:p>
            <a:r>
              <a:rPr lang="en-US" dirty="0"/>
              <a:t>http://</a:t>
            </a:r>
            <a:r>
              <a:rPr lang="en-US" dirty="0" err="1"/>
              <a:t>www.corestandards.org</a:t>
            </a:r>
            <a:r>
              <a:rPr lang="en-US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6DFAD-1B88-7046-989C-AA72C97DD60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3443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Reference:</a:t>
            </a:r>
          </a:p>
          <a:p>
            <a:r>
              <a:rPr lang="en-US" dirty="0"/>
              <a:t>http://</a:t>
            </a:r>
            <a:r>
              <a:rPr lang="en-US" dirty="0" err="1"/>
              <a:t>www.corestandards.org</a:t>
            </a:r>
            <a:r>
              <a:rPr lang="en-US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6DFAD-1B88-7046-989C-AA72C97DD60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344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Reference:</a:t>
            </a:r>
          </a:p>
          <a:p>
            <a:r>
              <a:rPr lang="en-US" dirty="0"/>
              <a:t>http://</a:t>
            </a:r>
            <a:r>
              <a:rPr lang="en-US" dirty="0" err="1"/>
              <a:t>www.corestandards.org</a:t>
            </a:r>
            <a:r>
              <a:rPr lang="en-US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6DFAD-1B88-7046-989C-AA72C97DD60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344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6DFAD-1B88-7046-989C-AA72C97DD60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344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Reference:</a:t>
            </a:r>
          </a:p>
          <a:p>
            <a:r>
              <a:rPr lang="en-US" dirty="0"/>
              <a:t>http://</a:t>
            </a:r>
            <a:r>
              <a:rPr lang="en-US" dirty="0" err="1"/>
              <a:t>www.corestandards.org</a:t>
            </a:r>
            <a:r>
              <a:rPr lang="en-US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6DFAD-1B88-7046-989C-AA72C97DD60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344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Reference:</a:t>
            </a:r>
          </a:p>
          <a:p>
            <a:r>
              <a:rPr lang="en-US" dirty="0"/>
              <a:t>http://</a:t>
            </a:r>
            <a:r>
              <a:rPr lang="en-US" dirty="0" err="1"/>
              <a:t>www.corestandards.org</a:t>
            </a:r>
            <a:r>
              <a:rPr lang="en-US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6DFAD-1B88-7046-989C-AA72C97DD60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344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Reference:</a:t>
            </a:r>
          </a:p>
          <a:p>
            <a:r>
              <a:rPr lang="en-US" dirty="0"/>
              <a:t>http://</a:t>
            </a:r>
            <a:r>
              <a:rPr lang="en-US" dirty="0" err="1"/>
              <a:t>www.corestandards.org</a:t>
            </a:r>
            <a:r>
              <a:rPr lang="en-US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6DFAD-1B88-7046-989C-AA72C97DD60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344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Reference:</a:t>
            </a:r>
          </a:p>
          <a:p>
            <a:r>
              <a:rPr lang="en-US" dirty="0"/>
              <a:t>http://</a:t>
            </a:r>
            <a:r>
              <a:rPr lang="en-US" dirty="0" err="1"/>
              <a:t>www.corestandards.org</a:t>
            </a:r>
            <a:r>
              <a:rPr lang="en-US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6DFAD-1B88-7046-989C-AA72C97DD60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3443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Reference:</a:t>
            </a:r>
          </a:p>
          <a:p>
            <a:r>
              <a:rPr lang="en-US" dirty="0"/>
              <a:t>http://</a:t>
            </a:r>
            <a:r>
              <a:rPr lang="en-US" dirty="0" err="1"/>
              <a:t>www.corestandards.org</a:t>
            </a:r>
            <a:r>
              <a:rPr lang="en-US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6DFAD-1B88-7046-989C-AA72C97DD60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344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00DB9-C297-4524-B1C4-2E5D1E1CD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6B7B9C-A929-4172-8CD2-B158E9FBC8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60DD53-B8CB-4ED8-A0F9-446EEE1E6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0F892-19EE-42FD-9308-E8BFE8DF5166}" type="datetimeFigureOut">
              <a:rPr lang="en-US" smtClean="0">
                <a:latin typeface="Arial"/>
              </a:rPr>
              <a:pPr/>
              <a:t>10/18/2021</a:t>
            </a:fld>
            <a:endParaRPr lang="en-US">
              <a:latin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77E731-A6AA-41C1-BB44-D010283B3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79E285-1D5F-4E44-B9D7-A86DA3B98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827C-29BF-4018-80FC-3E19CB44D04F}" type="slidenum">
              <a:rPr lang="en-US" smtClean="0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8750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2707E-953C-4F0A-9E7A-8ACD6376C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207D67-103C-461E-9072-A8CF876EA7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6A572-F936-476B-8572-AD58A5947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0F892-19EE-42FD-9308-E8BFE8DF5166}" type="datetimeFigureOut">
              <a:rPr lang="en-US" smtClean="0">
                <a:latin typeface="Arial"/>
              </a:rPr>
              <a:pPr/>
              <a:t>10/18/2021</a:t>
            </a:fld>
            <a:endParaRPr lang="en-US">
              <a:latin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B41A55-BA83-418F-A696-D99E221BC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0BF10-5C48-423A-AFE9-ABE4BE176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827C-29BF-4018-80FC-3E19CB44D04F}" type="slidenum">
              <a:rPr lang="en-US" smtClean="0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1914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F2A643-F51E-4421-A015-9CAE6730AB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119843-FD45-40E0-BC5B-D60C2B5D13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8D2D0-E2EB-47AE-892E-447A97FE7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0F892-19EE-42FD-9308-E8BFE8DF5166}" type="datetimeFigureOut">
              <a:rPr lang="en-US" smtClean="0">
                <a:latin typeface="Arial"/>
              </a:rPr>
              <a:pPr/>
              <a:t>10/18/2021</a:t>
            </a:fld>
            <a:endParaRPr lang="en-US">
              <a:latin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6FEB77-7152-47F7-96A7-62C9FF563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77E77-136F-452A-93E2-EC44874A1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827C-29BF-4018-80FC-3E19CB44D04F}" type="slidenum">
              <a:rPr lang="en-US" smtClean="0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6525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5F233-FE89-41C4-A95C-005A06055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248C5-1498-4AEF-828D-5EF1E3EFE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DF2967-EFD7-42F4-BFB7-7476B1639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0F892-19EE-42FD-9308-E8BFE8DF5166}" type="datetimeFigureOut">
              <a:rPr lang="en-US" smtClean="0">
                <a:latin typeface="Arial"/>
              </a:rPr>
              <a:pPr/>
              <a:t>10/18/2021</a:t>
            </a:fld>
            <a:endParaRPr lang="en-US">
              <a:latin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4A5133-2948-4B62-ACA4-01C5059CD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0BF43A-9465-43CF-B774-57A37032F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827C-29BF-4018-80FC-3E19CB44D04F}" type="slidenum">
              <a:rPr lang="en-US" smtClean="0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198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04044-9651-4655-992E-472700887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3207B1-4CE2-4113-BA3C-99DEB7991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CA6031-8189-421A-BCC9-4FD100D34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0F892-19EE-42FD-9308-E8BFE8DF5166}" type="datetimeFigureOut">
              <a:rPr lang="en-US" smtClean="0">
                <a:latin typeface="Arial"/>
              </a:rPr>
              <a:pPr/>
              <a:t>10/18/2021</a:t>
            </a:fld>
            <a:endParaRPr lang="en-US">
              <a:latin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FC549B-339A-402F-AE2B-E01DF7713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104BB0-DB42-4873-8E46-D1E68BD7E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827C-29BF-4018-80FC-3E19CB44D04F}" type="slidenum">
              <a:rPr lang="en-US" smtClean="0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3096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836B9-7D78-496A-BDB4-DE0B7DC65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E1E66-A405-4F52-B1B7-5EE99F0D1B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ADD078-9803-4D6B-9DA1-6F9C006118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8A7346-E9FC-491B-BB58-513236187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0F892-19EE-42FD-9308-E8BFE8DF5166}" type="datetimeFigureOut">
              <a:rPr lang="en-US" smtClean="0">
                <a:latin typeface="Arial"/>
              </a:rPr>
              <a:pPr/>
              <a:t>10/18/2021</a:t>
            </a:fld>
            <a:endParaRPr lang="en-US">
              <a:latin typeface="Arial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9BBD78-F2F8-44A9-8E56-C740C1EBC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Arial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4595A0-7DEC-4841-BAED-790CAF9E0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827C-29BF-4018-80FC-3E19CB44D04F}" type="slidenum">
              <a:rPr lang="en-US" smtClean="0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561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B3B94-F4C5-467A-887D-EB2016C3D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3D6E04-26C5-4D05-B07D-FA03C5BC86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51E8AC-DF57-4413-BF6B-CC1A0100E8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EC0E70-D03B-42D1-BE2A-C11F1D0FB8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A47359-40A8-4914-B8FA-C4C3AEDD7F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E61EA4-3B2E-4534-A739-34427E061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0F892-19EE-42FD-9308-E8BFE8DF5166}" type="datetimeFigureOut">
              <a:rPr lang="en-US" smtClean="0">
                <a:latin typeface="Arial"/>
              </a:rPr>
              <a:pPr/>
              <a:t>10/18/2021</a:t>
            </a:fld>
            <a:endParaRPr lang="en-US">
              <a:latin typeface="Arial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ECD664-83ED-421A-A1D8-7B9AF0CF8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Arial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956A0E-FEED-4997-BF4E-98A60807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827C-29BF-4018-80FC-3E19CB44D04F}" type="slidenum">
              <a:rPr lang="en-US" smtClean="0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4900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E7DF4-2995-4743-A750-5EC91F4D4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B1135F-7566-41F3-9495-74EC0B2A0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0F892-19EE-42FD-9308-E8BFE8DF5166}" type="datetimeFigureOut">
              <a:rPr lang="en-US" smtClean="0">
                <a:latin typeface="Arial"/>
              </a:rPr>
              <a:pPr/>
              <a:t>10/18/2021</a:t>
            </a:fld>
            <a:endParaRPr lang="en-US">
              <a:latin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10545E-0FA7-469A-BD93-613DC4826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653106-4737-4E6A-A623-922470D6E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827C-29BF-4018-80FC-3E19CB44D04F}" type="slidenum">
              <a:rPr lang="en-US" smtClean="0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1252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7947CF-287D-4B1E-95B9-08BCCD4C6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0F892-19EE-42FD-9308-E8BFE8DF5166}" type="datetimeFigureOut">
              <a:rPr lang="en-US" smtClean="0">
                <a:latin typeface="Arial"/>
              </a:rPr>
              <a:pPr/>
              <a:t>10/18/2021</a:t>
            </a:fld>
            <a:endParaRPr lang="en-US">
              <a:latin typeface="Arial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0B02F3-F6D8-4C0D-BEA5-F9F9185FA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A1FB83-0FB4-4807-A8AA-078037C05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827C-29BF-4018-80FC-3E19CB44D04F}" type="slidenum">
              <a:rPr lang="en-US" smtClean="0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2642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191DB-1BA1-4DCF-B13A-E90FAE2A7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6CB0E-AA94-45EF-8576-F8FB05CC3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B25BBC-7A7D-4364-B5BC-96229E29F1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8345FB-EA23-49AB-B991-C0BAFE2B3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0F892-19EE-42FD-9308-E8BFE8DF5166}" type="datetimeFigureOut">
              <a:rPr lang="en-US" smtClean="0">
                <a:latin typeface="Arial"/>
              </a:rPr>
              <a:pPr/>
              <a:t>10/18/2021</a:t>
            </a:fld>
            <a:endParaRPr lang="en-US">
              <a:latin typeface="Arial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850183-3835-4EBA-B700-AEAB10988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Arial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6B8E20-C400-4D72-98C3-8CC43FCEB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827C-29BF-4018-80FC-3E19CB44D04F}" type="slidenum">
              <a:rPr lang="en-US" smtClean="0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2017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2E65E-CABC-4C86-B0E3-64DD1ECEB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F59F32-DBFE-4CFD-A7C6-8B221B555C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D5E6AA-FD8C-469A-9CC1-07F168FBAC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90243C-0DFD-4AB6-85F2-5CA91093D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0F892-19EE-42FD-9308-E8BFE8DF5166}" type="datetimeFigureOut">
              <a:rPr lang="en-US" smtClean="0">
                <a:latin typeface="Arial"/>
              </a:rPr>
              <a:pPr/>
              <a:t>10/18/2021</a:t>
            </a:fld>
            <a:endParaRPr lang="en-US">
              <a:latin typeface="Arial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12DC66-38DB-4039-99B7-726FBA767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Arial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40D812-51BA-4938-9F5A-51DC2ADA4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827C-29BF-4018-80FC-3E19CB44D04F}" type="slidenum">
              <a:rPr lang="en-US" smtClean="0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6479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0B41B6-748E-4E6D-8BC8-4EA7E67FD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5CC0AF-896B-475C-862E-A06F59881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CF141B-F99A-4D76-BC9B-C0878571CD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0F892-19EE-42FD-9308-E8BFE8DF5166}" type="datetimeFigureOut">
              <a:rPr lang="en-US" smtClean="0">
                <a:latin typeface="Arial"/>
              </a:rPr>
              <a:pPr/>
              <a:t>10/18/2021</a:t>
            </a:fld>
            <a:endParaRPr lang="en-US">
              <a:latin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D30D70-AD46-4E81-B581-680F4E550C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C0A40-06EC-465E-BC15-10F5C7F02F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6827C-29BF-4018-80FC-3E19CB44D04F}" type="slidenum">
              <a:rPr lang="en-US" smtClean="0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2927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3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895600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/>
              <a:t>Technical/Procedural Problem Solving</a:t>
            </a:r>
            <a:br>
              <a:rPr lang="en-US" sz="5400" b="1" dirty="0"/>
            </a:br>
            <a:br>
              <a:rPr lang="en-US" sz="5400" b="1" dirty="0"/>
            </a:br>
            <a:r>
              <a:rPr lang="en-US" sz="5400" b="1" dirty="0"/>
              <a:t>Another Type of Problem Solving</a:t>
            </a:r>
            <a:br>
              <a:rPr lang="en-US" sz="5400" b="1" dirty="0"/>
            </a:br>
            <a:r>
              <a:rPr lang="en-US" sz="5400" b="1" dirty="0"/>
              <a:t>for STEM Learning</a:t>
            </a:r>
          </a:p>
        </p:txBody>
      </p:sp>
    </p:spTree>
    <p:extLst>
      <p:ext uri="{BB962C8B-B14F-4D97-AF65-F5344CB8AC3E}">
        <p14:creationId xmlns:p14="http://schemas.microsoft.com/office/powerpoint/2010/main" val="3559708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601C959-72DD-4CD0-A040-2312BB69BC51}"/>
              </a:ext>
            </a:extLst>
          </p:cNvPr>
          <p:cNvSpPr/>
          <p:nvPr/>
        </p:nvSpPr>
        <p:spPr>
          <a:xfrm>
            <a:off x="294859" y="569063"/>
            <a:ext cx="10677941" cy="3812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3200" b="1" kern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Writing a Technical/Procedural STEM Problem</a:t>
            </a:r>
          </a:p>
          <a:p>
            <a:pPr>
              <a:lnSpc>
                <a:spcPct val="107000"/>
              </a:lnSpc>
            </a:pPr>
            <a:endParaRPr lang="en-US" sz="2800" b="1" kern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2800" b="1" kern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-Good pictures and written directions to develop the technical product</a:t>
            </a:r>
          </a:p>
          <a:p>
            <a:pPr>
              <a:lnSpc>
                <a:spcPct val="107000"/>
              </a:lnSpc>
            </a:pPr>
            <a:r>
              <a:rPr lang="en-US" sz="2800" b="1" kern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-Detailed instructions on what the students will do after creating the product</a:t>
            </a:r>
          </a:p>
          <a:p>
            <a:pPr lvl="1">
              <a:lnSpc>
                <a:spcPct val="107000"/>
              </a:lnSpc>
            </a:pPr>
            <a:r>
              <a:rPr lang="en-US" sz="2800" b="1" kern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test – experiments – modifications</a:t>
            </a:r>
            <a:r>
              <a:rPr lang="en-US" sz="2800" b="1" kern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en-US" sz="2800" b="1" kern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data collection </a:t>
            </a:r>
          </a:p>
          <a:p>
            <a:pPr lvl="1">
              <a:lnSpc>
                <a:spcPct val="107000"/>
              </a:lnSpc>
            </a:pPr>
            <a:r>
              <a:rPr lang="en-US" sz="2800" b="1" kern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this is where the content learning will occur.</a:t>
            </a:r>
            <a:endParaRPr lang="en-US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370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ikea instructions | easyDITA">
            <a:extLst>
              <a:ext uri="{FF2B5EF4-FFF2-40B4-BE49-F238E27FC236}">
                <a16:creationId xmlns:a16="http://schemas.microsoft.com/office/drawing/2014/main" id="{AAB2B46F-3324-416B-B2E0-F7BF683BA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623888"/>
            <a:ext cx="8096250" cy="561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268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3files.core77.com/blog/images/321792_81_39776_4eLDR87bE.jpg">
            <a:extLst>
              <a:ext uri="{FF2B5EF4-FFF2-40B4-BE49-F238E27FC236}">
                <a16:creationId xmlns:a16="http://schemas.microsoft.com/office/drawing/2014/main" id="{09D2AD60-E2C2-4B9C-81F5-FD242E53CE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3" t="12477" r="5907" b="9236"/>
          <a:stretch/>
        </p:blipFill>
        <p:spPr bwMode="auto">
          <a:xfrm>
            <a:off x="5729681" y="0"/>
            <a:ext cx="57971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s3files.core77.com/blog/images/321792_81_39776_4eLDR87bE.jpg">
            <a:extLst>
              <a:ext uri="{FF2B5EF4-FFF2-40B4-BE49-F238E27FC236}">
                <a16:creationId xmlns:a16="http://schemas.microsoft.com/office/drawing/2014/main" id="{D49F9296-2CB4-4B85-BC2E-92E953B8B1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" t="1995" r="5080" b="88538"/>
          <a:stretch/>
        </p:blipFill>
        <p:spPr bwMode="auto">
          <a:xfrm>
            <a:off x="503340" y="3104397"/>
            <a:ext cx="4622334" cy="64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776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originals/b6/c9/01/b6c901db3cc9220a8079d72634f45d20.png">
            <a:extLst>
              <a:ext uri="{FF2B5EF4-FFF2-40B4-BE49-F238E27FC236}">
                <a16:creationId xmlns:a16="http://schemas.microsoft.com/office/drawing/2014/main" id="{A44E739B-0EC6-488E-924B-CE8FA0580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713" y="0"/>
            <a:ext cx="48529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980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pinimg.com/originals/2e/43/f0/2e43f096142f9ab1d6fb14a4419746da.png">
            <a:extLst>
              <a:ext uri="{FF2B5EF4-FFF2-40B4-BE49-F238E27FC236}">
                <a16:creationId xmlns:a16="http://schemas.microsoft.com/office/drawing/2014/main" id="{F2506FEE-0CED-4DD9-9B74-DD689E328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025" y="0"/>
            <a:ext cx="49323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311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.pinimg.com/564x/66/66/05/666605549b059eef807128c1681ccd69.jpg">
            <a:extLst>
              <a:ext uri="{FF2B5EF4-FFF2-40B4-BE49-F238E27FC236}">
                <a16:creationId xmlns:a16="http://schemas.microsoft.com/office/drawing/2014/main" id="{EE4F23D0-A1F7-476A-A8C2-5DD60EE18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425" y="0"/>
            <a:ext cx="48831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002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3files.core77.com/blog/images/321800_81_39776_8C89Rt9xQ.png">
            <a:extLst>
              <a:ext uri="{FF2B5EF4-FFF2-40B4-BE49-F238E27FC236}">
                <a16:creationId xmlns:a16="http://schemas.microsoft.com/office/drawing/2014/main" id="{70922AB9-ED79-4909-813C-E7079EAB3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963" y="0"/>
            <a:ext cx="49180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491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.pinimg.com/736x/60/01/f5/6001f5e40d9032208da42dc68f1e9a92.jpg">
            <a:extLst>
              <a:ext uri="{FF2B5EF4-FFF2-40B4-BE49-F238E27FC236}">
                <a16:creationId xmlns:a16="http://schemas.microsoft.com/office/drawing/2014/main" id="{E1A2CB53-8769-4514-A892-1414BD6B0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850" y="0"/>
            <a:ext cx="49403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21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.pinimg.com/originals/6d/24/d5/6d24d5aa563857b060cfe926aa5c47f5.png">
            <a:extLst>
              <a:ext uri="{FF2B5EF4-FFF2-40B4-BE49-F238E27FC236}">
                <a16:creationId xmlns:a16="http://schemas.microsoft.com/office/drawing/2014/main" id="{51672F4A-51DF-4DD2-91D2-D4E620381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963" y="0"/>
            <a:ext cx="49180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8270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i.pinimg.com/originals/01/1d/a6/011da61e1f319e5eb0c79fe791ac9f9c.png">
            <a:extLst>
              <a:ext uri="{FF2B5EF4-FFF2-40B4-BE49-F238E27FC236}">
                <a16:creationId xmlns:a16="http://schemas.microsoft.com/office/drawing/2014/main" id="{C5FC8F53-8513-4A74-ABCC-60E2EA6E1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513" y="0"/>
            <a:ext cx="50069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938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Problem Solving Categories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Design</a:t>
            </a:r>
          </a:p>
          <a:p>
            <a:r>
              <a:rPr lang="en-US" sz="4400" dirty="0"/>
              <a:t>Trouble-shooting</a:t>
            </a:r>
          </a:p>
          <a:p>
            <a:r>
              <a:rPr lang="en-US" sz="4400" dirty="0"/>
              <a:t>Invention/Innovation</a:t>
            </a:r>
          </a:p>
          <a:p>
            <a:r>
              <a:rPr lang="en-US" sz="4400" dirty="0"/>
              <a:t>Research and Development</a:t>
            </a:r>
          </a:p>
          <a:p>
            <a:r>
              <a:rPr lang="en-US" sz="4400" dirty="0"/>
              <a:t>Experimentation</a:t>
            </a:r>
          </a:p>
          <a:p>
            <a:r>
              <a:rPr lang="en-US" sz="4400" dirty="0"/>
              <a:t>Technical/Procedural</a:t>
            </a:r>
          </a:p>
        </p:txBody>
      </p:sp>
    </p:spTree>
    <p:extLst>
      <p:ext uri="{BB962C8B-B14F-4D97-AF65-F5344CB8AC3E}">
        <p14:creationId xmlns:p14="http://schemas.microsoft.com/office/powerpoint/2010/main" val="16640940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s3files.core77.com/blog/images/321801_81_39776_g7JKOSyLw.jpg">
            <a:extLst>
              <a:ext uri="{FF2B5EF4-FFF2-40B4-BE49-F238E27FC236}">
                <a16:creationId xmlns:a16="http://schemas.microsoft.com/office/drawing/2014/main" id="{B0E7B29A-B054-487F-BA3D-A7F2D93B2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825" y="0"/>
            <a:ext cx="48307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5431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dailycartoonist.com/wp-content/uploads/2015/03/roy-doty-wordless-workshop-e1426714050883.jpg">
            <a:extLst>
              <a:ext uri="{FF2B5EF4-FFF2-40B4-BE49-F238E27FC236}">
                <a16:creationId xmlns:a16="http://schemas.microsoft.com/office/drawing/2014/main" id="{175E95C9-1A01-41ED-8347-E14D94975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859" y="64754"/>
            <a:ext cx="8914282" cy="679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0745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304800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/>
              <a:t>Sample: T/P Problem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18AEF13-A494-4895-A65C-19D1AFE830A4}"/>
              </a:ext>
            </a:extLst>
          </p:cNvPr>
          <p:cNvSpPr txBox="1">
            <a:spLocks/>
          </p:cNvSpPr>
          <p:nvPr/>
        </p:nvSpPr>
        <p:spPr>
          <a:xfrm>
            <a:off x="1524000" y="2286000"/>
            <a:ext cx="9144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/>
              <a:t>Rudolph the NO LIGHT Reindeer </a:t>
            </a:r>
            <a:endParaRPr lang="en-US" sz="48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665A973-5AF8-428F-808A-523B0ADC5375}"/>
              </a:ext>
            </a:extLst>
          </p:cNvPr>
          <p:cNvSpPr txBox="1">
            <a:spLocks/>
          </p:cNvSpPr>
          <p:nvPr/>
        </p:nvSpPr>
        <p:spPr>
          <a:xfrm>
            <a:off x="2133600" y="3124200"/>
            <a:ext cx="82296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Building Simple Circuits with a switch to demonstrate the transfer of energy in an electric circuit.</a:t>
            </a:r>
          </a:p>
        </p:txBody>
      </p:sp>
    </p:spTree>
    <p:extLst>
      <p:ext uri="{BB962C8B-B14F-4D97-AF65-F5344CB8AC3E}">
        <p14:creationId xmlns:p14="http://schemas.microsoft.com/office/powerpoint/2010/main" val="36901100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86000"/>
            <a:ext cx="9144000" cy="990600"/>
          </a:xfrm>
        </p:spPr>
        <p:txBody>
          <a:bodyPr/>
          <a:lstStyle/>
          <a:p>
            <a:pPr algn="ctr"/>
            <a:r>
              <a:rPr lang="en-US" sz="4800" b="1" dirty="0"/>
              <a:t>Rudolph the NO LIGHT Reindeer 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4572000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Building Simple Circuits with a switch.</a:t>
            </a:r>
          </a:p>
        </p:txBody>
      </p:sp>
    </p:spTree>
    <p:extLst>
      <p:ext uri="{BB962C8B-B14F-4D97-AF65-F5344CB8AC3E}">
        <p14:creationId xmlns:p14="http://schemas.microsoft.com/office/powerpoint/2010/main" val="11832801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Electricity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752600"/>
            <a:ext cx="8229600" cy="4724400"/>
          </a:xfrm>
        </p:spPr>
        <p:txBody>
          <a:bodyPr>
            <a:normAutofit/>
          </a:bodyPr>
          <a:lstStyle/>
          <a:p>
            <a:r>
              <a:rPr lang="en-US" sz="4000" dirty="0"/>
              <a:t>What is in your home or classroom that uses electricity?</a:t>
            </a:r>
          </a:p>
        </p:txBody>
      </p:sp>
    </p:spTree>
    <p:extLst>
      <p:ext uri="{BB962C8B-B14F-4D97-AF65-F5344CB8AC3E}">
        <p14:creationId xmlns:p14="http://schemas.microsoft.com/office/powerpoint/2010/main" val="7764510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What is electricity?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752600"/>
            <a:ext cx="8229600" cy="4343400"/>
          </a:xfrm>
        </p:spPr>
        <p:txBody>
          <a:bodyPr>
            <a:normAutofit/>
          </a:bodyPr>
          <a:lstStyle/>
          <a:p>
            <a:r>
              <a:rPr lang="en-US" sz="4000" dirty="0"/>
              <a:t>A type of energy</a:t>
            </a:r>
          </a:p>
          <a:p>
            <a:r>
              <a:rPr lang="en-US" sz="4000" dirty="0"/>
              <a:t>Electricity can travel (be transferred) through wires in currents</a:t>
            </a:r>
          </a:p>
          <a:p>
            <a:pPr marL="0" indent="0">
              <a:buNone/>
            </a:pPr>
            <a:r>
              <a:rPr lang="en-US" sz="4000" dirty="0"/>
              <a:t>What is electrical current?</a:t>
            </a:r>
          </a:p>
          <a:p>
            <a:r>
              <a:rPr lang="en-US" sz="4000" dirty="0"/>
              <a:t>The path that moves from one point to another</a:t>
            </a:r>
          </a:p>
          <a:p>
            <a:pPr marL="0" indent="0">
              <a:buNone/>
            </a:pPr>
            <a:endParaRPr lang="en-US" sz="4000" dirty="0"/>
          </a:p>
          <a:p>
            <a:endParaRPr lang="en-US" sz="4000" dirty="0"/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344452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5334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Where does electricity</a:t>
            </a:r>
            <a:br>
              <a:rPr lang="en-US" b="1" dirty="0"/>
            </a:br>
            <a:r>
              <a:rPr lang="en-US" b="1" dirty="0"/>
              <a:t>get its energy?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752600"/>
            <a:ext cx="8229600" cy="4724400"/>
          </a:xfrm>
        </p:spPr>
        <p:txBody>
          <a:bodyPr>
            <a:normAutofit/>
          </a:bodyPr>
          <a:lstStyle/>
          <a:p>
            <a:r>
              <a:rPr lang="en-US" sz="4000" dirty="0"/>
              <a:t>Power Source</a:t>
            </a:r>
          </a:p>
          <a:p>
            <a:pPr lvl="1"/>
            <a:r>
              <a:rPr lang="en-US" sz="3600" dirty="0"/>
              <a:t>Power Plant</a:t>
            </a:r>
          </a:p>
          <a:p>
            <a:pPr lvl="1"/>
            <a:r>
              <a:rPr lang="en-US" sz="3600" dirty="0"/>
              <a:t>Electrical lines</a:t>
            </a:r>
          </a:p>
          <a:p>
            <a:pPr lvl="1"/>
            <a:r>
              <a:rPr lang="en-US" sz="3600" dirty="0"/>
              <a:t>Battery</a:t>
            </a:r>
          </a:p>
          <a:p>
            <a:endParaRPr lang="en-US" sz="4000" dirty="0"/>
          </a:p>
          <a:p>
            <a:r>
              <a:rPr lang="en-US" sz="4000" dirty="0"/>
              <a:t>Electricity has to have energy (power) to work</a:t>
            </a:r>
          </a:p>
        </p:txBody>
      </p:sp>
    </p:spTree>
    <p:extLst>
      <p:ext uri="{BB962C8B-B14F-4D97-AF65-F5344CB8AC3E}">
        <p14:creationId xmlns:p14="http://schemas.microsoft.com/office/powerpoint/2010/main" val="359966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Power of a battery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752600"/>
            <a:ext cx="8229600" cy="4724400"/>
          </a:xfrm>
        </p:spPr>
        <p:txBody>
          <a:bodyPr>
            <a:normAutofit/>
          </a:bodyPr>
          <a:lstStyle/>
          <a:p>
            <a:r>
              <a:rPr lang="en-US" sz="4000" dirty="0"/>
              <a:t>We use batteries to get electricity into objects that are not connected to a wall plug.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What are some things that we use batteries for?</a:t>
            </a:r>
          </a:p>
        </p:txBody>
      </p:sp>
    </p:spTree>
    <p:extLst>
      <p:ext uri="{BB962C8B-B14F-4D97-AF65-F5344CB8AC3E}">
        <p14:creationId xmlns:p14="http://schemas.microsoft.com/office/powerpoint/2010/main" val="376522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The Circuit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752600"/>
            <a:ext cx="8229600" cy="4724400"/>
          </a:xfrm>
        </p:spPr>
        <p:txBody>
          <a:bodyPr>
            <a:normAutofit fontScale="85000" lnSpcReduction="10000"/>
          </a:bodyPr>
          <a:lstStyle/>
          <a:p>
            <a:r>
              <a:rPr lang="en-US" sz="4000" dirty="0"/>
              <a:t>In order for electricity to travel to where we need it, there must be a complete </a:t>
            </a:r>
            <a:r>
              <a:rPr lang="en-US" sz="4000" b="1" u="sng" dirty="0">
                <a:solidFill>
                  <a:srgbClr val="FF0000"/>
                </a:solidFill>
              </a:rPr>
              <a:t>circuit</a:t>
            </a:r>
            <a:r>
              <a:rPr lang="en-US" sz="4000" dirty="0"/>
              <a:t> of electricity. A complete circuit is like a circle. </a:t>
            </a:r>
          </a:p>
          <a:p>
            <a:pPr>
              <a:buClr>
                <a:srgbClr val="000000"/>
              </a:buClr>
            </a:pPr>
            <a:r>
              <a:rPr lang="en-US" sz="4000" b="1" u="sng" dirty="0">
                <a:solidFill>
                  <a:srgbClr val="FF0000"/>
                </a:solidFill>
              </a:rPr>
              <a:t>A circuit is a closed path so electricity can follow.</a:t>
            </a:r>
          </a:p>
          <a:p>
            <a:r>
              <a:rPr lang="en-US" sz="4000" dirty="0"/>
              <a:t>Electricity starts at a particular place, travels around the circuit, and returns to the same place.</a:t>
            </a:r>
          </a:p>
          <a:p>
            <a:r>
              <a:rPr lang="en-US" sz="4000" b="1" u="sng" dirty="0"/>
              <a:t>No circuit will work if it has a break in it.</a:t>
            </a: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1100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Closed Circuit or Open Circuit</a:t>
            </a:r>
          </a:p>
        </p:txBody>
      </p:sp>
      <p:pic>
        <p:nvPicPr>
          <p:cNvPr id="4" name="Content Placeholder 3" descr="Screen Shot 2014-12-18 at 4.11.52 AM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785" t="670" r="-14028" b="-12746"/>
          <a:stretch/>
        </p:blipFill>
        <p:spPr>
          <a:xfrm>
            <a:off x="3581401" y="2209800"/>
            <a:ext cx="5442155" cy="3124200"/>
          </a:xfrm>
        </p:spPr>
      </p:pic>
    </p:spTree>
    <p:extLst>
      <p:ext uri="{BB962C8B-B14F-4D97-AF65-F5344CB8AC3E}">
        <p14:creationId xmlns:p14="http://schemas.microsoft.com/office/powerpoint/2010/main" val="25285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5334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/>
              <a:t>So Far, We’ve Focused on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11201400" cy="4876800"/>
          </a:xfrm>
        </p:spPr>
        <p:txBody>
          <a:bodyPr>
            <a:normAutofit/>
          </a:bodyPr>
          <a:lstStyle/>
          <a:p>
            <a:r>
              <a:rPr lang="en-US" sz="4000" dirty="0"/>
              <a:t>While </a:t>
            </a:r>
            <a:r>
              <a:rPr lang="en-US" sz="4000" b="1" dirty="0"/>
              <a:t>Design Problem Solving </a:t>
            </a:r>
            <a:r>
              <a:rPr lang="en-US" sz="4000" dirty="0"/>
              <a:t>is the primary method used in STEM, in some cases you will need to use other methods.</a:t>
            </a:r>
          </a:p>
          <a:p>
            <a:r>
              <a:rPr lang="en-US" sz="4000" dirty="0"/>
              <a:t>Now we are going to focus on </a:t>
            </a:r>
            <a:r>
              <a:rPr lang="en-US" sz="4000" b="1" dirty="0"/>
              <a:t>Technical/Procedural Problem Solving </a:t>
            </a:r>
          </a:p>
        </p:txBody>
      </p:sp>
    </p:spTree>
    <p:extLst>
      <p:ext uri="{BB962C8B-B14F-4D97-AF65-F5344CB8AC3E}">
        <p14:creationId xmlns:p14="http://schemas.microsoft.com/office/powerpoint/2010/main" val="13825466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Closed Circuit or Open Circuit</a:t>
            </a:r>
          </a:p>
        </p:txBody>
      </p:sp>
      <p:pic>
        <p:nvPicPr>
          <p:cNvPr id="4" name="Content Placeholder 3" descr="Screen Shot 2014-12-18 at 4.14.22 AM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73" t="-312" r="-4676" b="-1056"/>
          <a:stretch/>
        </p:blipFill>
        <p:spPr>
          <a:xfrm>
            <a:off x="3505201" y="2209800"/>
            <a:ext cx="5840361" cy="3352800"/>
          </a:xfrm>
        </p:spPr>
      </p:pic>
    </p:spTree>
    <p:extLst>
      <p:ext uri="{BB962C8B-B14F-4D97-AF65-F5344CB8AC3E}">
        <p14:creationId xmlns:p14="http://schemas.microsoft.com/office/powerpoint/2010/main" val="32368033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4688" y="3352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Positive and Negative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752600"/>
            <a:ext cx="8229600" cy="4724400"/>
          </a:xfrm>
        </p:spPr>
        <p:txBody>
          <a:bodyPr>
            <a:normAutofit/>
          </a:bodyPr>
          <a:lstStyle/>
          <a:p>
            <a:r>
              <a:rPr lang="en-US" sz="4000" dirty="0"/>
              <a:t>In order to make a circuit complete we also need positive and negative </a:t>
            </a:r>
            <a:r>
              <a:rPr lang="en-US" sz="4000" b="1" dirty="0"/>
              <a:t>terminals</a:t>
            </a:r>
          </a:p>
        </p:txBody>
      </p:sp>
      <p:pic>
        <p:nvPicPr>
          <p:cNvPr id="4" name="Picture 3" descr="Screen Shot 2014-12-18 at 4.21.0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437" y="4282283"/>
            <a:ext cx="3898900" cy="1917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722166">
            <a:off x="7896442" y="4734313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Negative</a:t>
            </a:r>
          </a:p>
        </p:txBody>
      </p:sp>
      <p:sp>
        <p:nvSpPr>
          <p:cNvPr id="6" name="TextBox 5"/>
          <p:cNvSpPr txBox="1"/>
          <p:nvPr/>
        </p:nvSpPr>
        <p:spPr>
          <a:xfrm rot="20145778">
            <a:off x="2150608" y="4647637"/>
            <a:ext cx="2050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</a:rPr>
              <a:t>Positive</a:t>
            </a:r>
          </a:p>
        </p:txBody>
      </p:sp>
    </p:spTree>
    <p:extLst>
      <p:ext uri="{BB962C8B-B14F-4D97-AF65-F5344CB8AC3E}">
        <p14:creationId xmlns:p14="http://schemas.microsoft.com/office/powerpoint/2010/main" val="4279574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721904"/>
            <a:ext cx="8686800" cy="990600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What do you think?</a:t>
            </a:r>
            <a:br>
              <a:rPr lang="en-US" b="1" dirty="0"/>
            </a:br>
            <a:r>
              <a:rPr lang="en-US" b="1" dirty="0"/>
              <a:t> Will the bulb light?</a:t>
            </a:r>
          </a:p>
        </p:txBody>
      </p:sp>
      <p:pic>
        <p:nvPicPr>
          <p:cNvPr id="6" name="Picture 19" descr="297C821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743200"/>
            <a:ext cx="1600200" cy="20399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8" descr="E01FDA6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619" y="2438401"/>
            <a:ext cx="2366963" cy="15986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E381BE7B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514601"/>
            <a:ext cx="1600200" cy="2155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67000" y="51054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839200" y="51054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YES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15000" y="41148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17099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A Complete and Happy Circuit</a:t>
            </a:r>
          </a:p>
        </p:txBody>
      </p:sp>
      <p:pic>
        <p:nvPicPr>
          <p:cNvPr id="4" name="Content Placeholder 3" descr="Screen Shot 2014-12-18 at 4.33.27 AM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44" t="-9937" r="-9015" b="-9369"/>
          <a:stretch/>
        </p:blipFill>
        <p:spPr>
          <a:xfrm>
            <a:off x="1981200" y="1752600"/>
            <a:ext cx="8229600" cy="4724400"/>
          </a:xfrm>
        </p:spPr>
      </p:pic>
      <p:sp>
        <p:nvSpPr>
          <p:cNvPr id="5" name="TextBox 4"/>
          <p:cNvSpPr txBox="1"/>
          <p:nvPr/>
        </p:nvSpPr>
        <p:spPr>
          <a:xfrm>
            <a:off x="8001000" y="57150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Positive Flow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0" y="41148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Negative Flow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57400" y="3733801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No breaks in Circuit</a:t>
            </a:r>
          </a:p>
        </p:txBody>
      </p:sp>
    </p:spTree>
    <p:extLst>
      <p:ext uri="{BB962C8B-B14F-4D97-AF65-F5344CB8AC3E}">
        <p14:creationId xmlns:p14="http://schemas.microsoft.com/office/powerpoint/2010/main" val="42889283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066800"/>
            <a:ext cx="8229600" cy="4724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accent1"/>
                </a:solidFill>
              </a:rPr>
              <a:t>You are almost ready to light Rudolph’s Nose!</a:t>
            </a:r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r>
              <a:rPr lang="en-US" sz="4000" dirty="0"/>
              <a:t>In order to complete your next STEM challenge you will need to use math, technology, and engineering knowledge. 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rgbClr val="008000"/>
                </a:solidFill>
              </a:rPr>
              <a:t>You can do it!!</a:t>
            </a:r>
          </a:p>
        </p:txBody>
      </p:sp>
    </p:spTree>
    <p:extLst>
      <p:ext uri="{BB962C8B-B14F-4D97-AF65-F5344CB8AC3E}">
        <p14:creationId xmlns:p14="http://schemas.microsoft.com/office/powerpoint/2010/main" val="28182658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Math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752600"/>
            <a:ext cx="82296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You have one plate, but we need to divide it to make Rudolph’s body.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How do we do that?</a:t>
            </a:r>
          </a:p>
          <a:p>
            <a:pPr marL="0" indent="0">
              <a:buNone/>
            </a:pPr>
            <a:endParaRPr lang="en-US" sz="4000" dirty="0"/>
          </a:p>
        </p:txBody>
      </p:sp>
      <p:pic>
        <p:nvPicPr>
          <p:cNvPr id="4" name="Content Placeholder 3" descr="Screen Shot 2014-12-18 at 4.41.02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707" t="-293" r="-25375" b="903"/>
          <a:stretch/>
        </p:blipFill>
        <p:spPr>
          <a:xfrm>
            <a:off x="6096000" y="3581400"/>
            <a:ext cx="4876800" cy="279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0462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Cut it in half. </a:t>
            </a:r>
            <a:br>
              <a:rPr lang="en-US" dirty="0"/>
            </a:br>
            <a:r>
              <a:rPr lang="en-US" dirty="0"/>
              <a:t>2 halves equal a whole        ½ + ½ = 1</a:t>
            </a:r>
          </a:p>
        </p:txBody>
      </p:sp>
      <p:pic>
        <p:nvPicPr>
          <p:cNvPr id="4" name="Content Placeholder 3" descr="Screen Shot 2014-12-18 at 4.41.02 AM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707" t="-293" r="-25375" b="903"/>
          <a:stretch/>
        </p:blipFill>
        <p:spPr>
          <a:xfrm>
            <a:off x="1752600" y="1752600"/>
            <a:ext cx="8229600" cy="4724400"/>
          </a:xfrm>
        </p:spPr>
      </p:pic>
      <p:sp>
        <p:nvSpPr>
          <p:cNvPr id="5" name="TextBox 4"/>
          <p:cNvSpPr txBox="1"/>
          <p:nvPr/>
        </p:nvSpPr>
        <p:spPr>
          <a:xfrm>
            <a:off x="3352800" y="3962401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- - - - - - - - - - - - - - - - - - - - - - - - - - - - - - - - - - - - - -  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38800" y="2609672"/>
            <a:ext cx="114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½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5000" y="4648201"/>
            <a:ext cx="114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½ </a:t>
            </a:r>
          </a:p>
        </p:txBody>
      </p:sp>
    </p:spTree>
    <p:extLst>
      <p:ext uri="{BB962C8B-B14F-4D97-AF65-F5344CB8AC3E}">
        <p14:creationId xmlns:p14="http://schemas.microsoft.com/office/powerpoint/2010/main" val="183662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Lets do it again!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752600"/>
            <a:ext cx="82296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You have ½ plate, but we need to divide it to make Rudolph’s head.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How do we do that? </a:t>
            </a:r>
          </a:p>
        </p:txBody>
      </p:sp>
      <p:pic>
        <p:nvPicPr>
          <p:cNvPr id="4" name="Picture 3" descr="Screen Shot 2014-12-18 at 4.51.2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495800"/>
            <a:ext cx="3713072" cy="144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0987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4-12-18 at 4.51.25 A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3" r="16023"/>
          <a:stretch>
            <a:fillRect/>
          </a:stretch>
        </p:blipFill>
        <p:spPr>
          <a:xfrm>
            <a:off x="3733800" y="2590800"/>
            <a:ext cx="4724400" cy="27121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5400000">
            <a:off x="3895382" y="3800817"/>
            <a:ext cx="4401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- - - - - - - - - - - - - - - - - - - - - - - - - - - - -  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38600" y="3429001"/>
            <a:ext cx="114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½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39000" y="3276601"/>
            <a:ext cx="114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½ </a:t>
            </a:r>
          </a:p>
        </p:txBody>
      </p:sp>
    </p:spTree>
    <p:extLst>
      <p:ext uri="{BB962C8B-B14F-4D97-AF65-F5344CB8AC3E}">
        <p14:creationId xmlns:p14="http://schemas.microsoft.com/office/powerpoint/2010/main" val="39377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Look at what we did with fractions!</a:t>
            </a:r>
          </a:p>
        </p:txBody>
      </p:sp>
      <p:pic>
        <p:nvPicPr>
          <p:cNvPr id="4" name="Content Placeholder 3" descr="Screen Shot 2014-12-18 at 4.41.02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707" t="-293" r="-25375" b="903"/>
          <a:stretch/>
        </p:blipFill>
        <p:spPr>
          <a:xfrm>
            <a:off x="1752601" y="1600200"/>
            <a:ext cx="3583859" cy="2057400"/>
          </a:xfrm>
          <a:prstGeom prst="rect">
            <a:avLst/>
          </a:prstGeom>
        </p:spPr>
      </p:pic>
      <p:pic>
        <p:nvPicPr>
          <p:cNvPr id="7" name="Picture 6" descr="Screen Shot 2014-12-18 at 4.55.44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600200"/>
            <a:ext cx="2514600" cy="2073684"/>
          </a:xfrm>
          <a:prstGeom prst="rect">
            <a:avLst/>
          </a:prstGeom>
        </p:spPr>
      </p:pic>
      <p:pic>
        <p:nvPicPr>
          <p:cNvPr id="8" name="Picture 7" descr="Screen Shot 2014-12-18 at 4.51.25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530" y="4495800"/>
            <a:ext cx="2286000" cy="914400"/>
          </a:xfrm>
          <a:prstGeom prst="rect">
            <a:avLst/>
          </a:prstGeom>
        </p:spPr>
      </p:pic>
      <p:pic>
        <p:nvPicPr>
          <p:cNvPr id="9" name="Picture 8" descr="Screen Shot 2014-12-18 at 4.56.59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4419601"/>
            <a:ext cx="2667000" cy="151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208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99060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Technical/Procedural Problem Solving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3200" dirty="0"/>
              <a:t>Form of problem solving that requires a student to follow a set of technical directions to accomplish a task. For example, students might be required to build an electronic device following precise directions of a technical nature and then, when the device is complete, the students must complete a series of experiments.</a:t>
            </a:r>
          </a:p>
          <a:p>
            <a:pPr lvl="0"/>
            <a:r>
              <a:rPr lang="en-US" sz="3200" b="1" dirty="0"/>
              <a:t>T/P Problem Solving </a:t>
            </a:r>
            <a:r>
              <a:rPr lang="en-US" sz="3200" dirty="0"/>
              <a:t>is a lower level method of problem solving (Six Facets)</a:t>
            </a:r>
          </a:p>
        </p:txBody>
      </p:sp>
    </p:spTree>
    <p:extLst>
      <p:ext uri="{BB962C8B-B14F-4D97-AF65-F5344CB8AC3E}">
        <p14:creationId xmlns:p14="http://schemas.microsoft.com/office/powerpoint/2010/main" val="20686744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Rudolph needs legs too!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752600"/>
            <a:ext cx="82296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You have one square of paper, and Rudolph needs how many legs?</a:t>
            </a:r>
          </a:p>
          <a:p>
            <a:pPr marL="0" indent="0" algn="ctr">
              <a:buNone/>
            </a:pPr>
            <a:r>
              <a:rPr lang="en-US" sz="4000" u="sng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36299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8461"/>
            <a:ext cx="99060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How can  you make 4 rectangle legs out of a square?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67200" y="1524000"/>
            <a:ext cx="3962400" cy="34163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5400000">
            <a:off x="3486834" y="3791636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- - - - - - - - - - - - - - - - - - - - - - - - -  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5400000">
            <a:off x="2456765" y="3791636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- - - - - - - - - - - - - - - - - - - - - - - - -  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5400000">
            <a:off x="4514166" y="3791636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- - - - - - - - - - - - - - - - - - - - - - - - -  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52600" y="5105400"/>
            <a:ext cx="8686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What fraction did we make? </a:t>
            </a:r>
          </a:p>
          <a:p>
            <a:pPr algn="ctr"/>
            <a:r>
              <a:rPr lang="en-US" sz="3600" dirty="0"/>
              <a:t>¼ + ¼ + ¼ + ¼ = 1 whole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467600" y="3048001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¼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53200" y="3048001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¼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86400" y="3048001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¼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19600" y="3048001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¼ </a:t>
            </a:r>
          </a:p>
        </p:txBody>
      </p:sp>
    </p:spTree>
    <p:extLst>
      <p:ext uri="{BB962C8B-B14F-4D97-AF65-F5344CB8AC3E}">
        <p14:creationId xmlns:p14="http://schemas.microsoft.com/office/powerpoint/2010/main" val="264539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4" grpId="0"/>
      <p:bldP spid="15" grpId="0"/>
      <p:bldP spid="1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Let’s Assemble,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752600"/>
            <a:ext cx="8229600" cy="4724400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dirty="0"/>
              <a:t>Color your paper plate body and head brown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/>
              <a:t>Trace your right hand and left hand on the brown paper and cut out to make the antlers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/>
              <a:t>Tape the wiggly eyes on the head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/>
              <a:t>Attach the head</a:t>
            </a: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988427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Let’s assemble the circuit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752600"/>
            <a:ext cx="8229600" cy="4724400"/>
          </a:xfrm>
        </p:spPr>
        <p:txBody>
          <a:bodyPr>
            <a:normAutofit fontScale="85000" lnSpcReduction="1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dirty="0"/>
              <a:t>Carefully put the light through the nose and paper plate.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/>
              <a:t>Attach the resister to the negative end of the light (shorter prong) and then attach to paperclip to form a switch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/>
              <a:t>Attach the red wire to the positive end of the light (longer prong)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/>
              <a:t>Attach paperclip to the negative (black) wire from battery to make a the switch for your circuit</a:t>
            </a:r>
          </a:p>
        </p:txBody>
      </p:sp>
    </p:spTree>
    <p:extLst>
      <p:ext uri="{BB962C8B-B14F-4D97-AF65-F5344CB8AC3E}">
        <p14:creationId xmlns:p14="http://schemas.microsoft.com/office/powerpoint/2010/main" val="16873102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Let’s assemble the circuit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752600"/>
            <a:ext cx="8229600" cy="4724400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5"/>
            </a:pPr>
            <a:r>
              <a:rPr lang="en-US" sz="4000" dirty="0"/>
              <a:t>Tape down the battery and wires</a:t>
            </a:r>
          </a:p>
          <a:p>
            <a:pPr marL="742950" indent="-742950">
              <a:buFont typeface="+mj-lt"/>
              <a:buAutoNum type="arabicPeriod" startAt="5"/>
            </a:pPr>
            <a:r>
              <a:rPr lang="en-US" sz="4000" dirty="0"/>
              <a:t>Attach the antlers and legs to the body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YAY! You did it, now Rudolph can guide the sleigh on Christmas Eve!</a:t>
            </a:r>
          </a:p>
          <a:p>
            <a:pPr marL="742950" indent="-742950">
              <a:buFont typeface="+mj-lt"/>
              <a:buAutoNum type="arabicPeriod" startAt="5"/>
            </a:pPr>
            <a:endParaRPr lang="en-US" sz="40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363592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scontent.xx.fbcdn.net/hphotos-xlp1/v/t1.0-9/10849900_309768449232822_4419746440145410166_n.jpg?oh=e74c45c0b5de684643e54b3500fdeb7e&amp;oe=5691751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990601"/>
            <a:ext cx="4929187" cy="4929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6857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533400"/>
            <a:ext cx="9144000" cy="9906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T/P Problem Solving &amp; Six Facets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1099"/>
            <a:ext cx="11201400" cy="4876800"/>
          </a:xfrm>
        </p:spPr>
        <p:txBody>
          <a:bodyPr>
            <a:normAutofit/>
          </a:bodyPr>
          <a:lstStyle/>
          <a:p>
            <a:pPr lvl="0"/>
            <a:r>
              <a:rPr lang="en-US" sz="3600" dirty="0"/>
              <a:t>While </a:t>
            </a:r>
            <a:r>
              <a:rPr lang="en-US" sz="3600" b="1" dirty="0"/>
              <a:t>Design Problem Solving </a:t>
            </a:r>
            <a:r>
              <a:rPr lang="en-US" sz="3600" dirty="0"/>
              <a:t>is very effective in reaching the higher levels of the </a:t>
            </a:r>
            <a:r>
              <a:rPr lang="en-US" sz="3600" u="sng" dirty="0"/>
              <a:t>Six Facets </a:t>
            </a:r>
            <a:r>
              <a:rPr lang="en-US" sz="3600" dirty="0"/>
              <a:t>(Applications, Perspective, Empathy, &amp; Self-knowledge)</a:t>
            </a:r>
          </a:p>
          <a:p>
            <a:pPr lvl="0"/>
            <a:r>
              <a:rPr lang="en-US" sz="3600" b="1" dirty="0"/>
              <a:t>T/P Problem Solving </a:t>
            </a:r>
            <a:r>
              <a:rPr lang="en-US" sz="3600" dirty="0"/>
              <a:t>can be a useful tool for reaching the first two levels of the </a:t>
            </a:r>
            <a:r>
              <a:rPr lang="en-US" sz="3600" u="sng" dirty="0"/>
              <a:t>Six Facets </a:t>
            </a:r>
            <a:r>
              <a:rPr lang="en-US" sz="3600" dirty="0"/>
              <a:t>(Explanation &amp; Interpretation)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876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8229600" cy="990600"/>
          </a:xfrm>
        </p:spPr>
        <p:txBody>
          <a:bodyPr/>
          <a:lstStyle/>
          <a:p>
            <a:r>
              <a:rPr lang="en-US" b="1" dirty="0"/>
              <a:t>Strategies for Solving T/P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11125200" cy="5257800"/>
          </a:xfrm>
        </p:spPr>
        <p:txBody>
          <a:bodyPr>
            <a:normAutofit/>
          </a:bodyPr>
          <a:lstStyle/>
          <a:p>
            <a:r>
              <a:rPr lang="en-US" sz="3200" dirty="0"/>
              <a:t>Typically don’t use the Design Process/Loop</a:t>
            </a:r>
          </a:p>
          <a:p>
            <a:r>
              <a:rPr lang="en-US" sz="3200" dirty="0"/>
              <a:t>T/P Problems require the student to:</a:t>
            </a:r>
          </a:p>
          <a:p>
            <a:pPr lvl="1"/>
            <a:r>
              <a:rPr lang="en-US" sz="2800" dirty="0"/>
              <a:t>Seek relationships and work out solutions</a:t>
            </a:r>
          </a:p>
          <a:p>
            <a:pPr lvl="1"/>
            <a:r>
              <a:rPr lang="en-US" sz="2800" dirty="0"/>
              <a:t>Follow step-by-step technical directions</a:t>
            </a:r>
          </a:p>
          <a:p>
            <a:pPr lvl="1"/>
            <a:r>
              <a:rPr lang="en-US" sz="2800" dirty="0"/>
              <a:t>Read a schematic drawing</a:t>
            </a:r>
          </a:p>
          <a:p>
            <a:pPr lvl="1"/>
            <a:r>
              <a:rPr lang="en-US" sz="2800" dirty="0"/>
              <a:t>Write technical directions</a:t>
            </a:r>
          </a:p>
          <a:p>
            <a:pPr lvl="1"/>
            <a:r>
              <a:rPr lang="en-US" sz="2800" dirty="0"/>
              <a:t>Understanding the systemic order of technical devices</a:t>
            </a:r>
          </a:p>
          <a:p>
            <a:pPr lvl="1"/>
            <a:r>
              <a:rPr lang="en-US" sz="2800" dirty="0"/>
              <a:t>T/P Problems requires that the learner have some prior background in the subject matter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894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BC52AF-7C01-4381-9B53-38D738CA5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617" y="0"/>
            <a:ext cx="7174766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C45D557-9D82-4EB9-99AE-7AF2A247A147}"/>
              </a:ext>
            </a:extLst>
          </p:cNvPr>
          <p:cNvSpPr/>
          <p:nvPr/>
        </p:nvSpPr>
        <p:spPr>
          <a:xfrm>
            <a:off x="2590800" y="6248400"/>
            <a:ext cx="914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156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935161-3726-4CB1-9A62-40B558F98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617" y="0"/>
            <a:ext cx="71747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000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C2791A-F8A7-4D06-9603-5CAEA1C7E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617" y="0"/>
            <a:ext cx="71747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146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1185</TotalTime>
  <Words>1158</Words>
  <Application>Microsoft Office PowerPoint</Application>
  <PresentationFormat>Widescreen</PresentationFormat>
  <Paragraphs>190</Paragraphs>
  <Slides>45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</vt:lpstr>
      <vt:lpstr>Calibri</vt:lpstr>
      <vt:lpstr>Calibri Light</vt:lpstr>
      <vt:lpstr>Office Theme</vt:lpstr>
      <vt:lpstr>Technical/Procedural Problem Solving  Another Type of Problem Solving for STEM Learning</vt:lpstr>
      <vt:lpstr>Problem Solving Categories</vt:lpstr>
      <vt:lpstr>So Far, We’ve Focused on Design</vt:lpstr>
      <vt:lpstr>Technical/Procedural Problem Solving</vt:lpstr>
      <vt:lpstr>T/P Problem Solving &amp; Six Facets</vt:lpstr>
      <vt:lpstr>Strategies for Solving T/P Problems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Sample: T/P Problem</vt:lpstr>
      <vt:lpstr>Rudolph the NO LIGHT Reindeer </vt:lpstr>
      <vt:lpstr>Electricity</vt:lpstr>
      <vt:lpstr>What is electricity? </vt:lpstr>
      <vt:lpstr>Where does electricity get its energy?</vt:lpstr>
      <vt:lpstr>Power of a battery</vt:lpstr>
      <vt:lpstr>The Circuit</vt:lpstr>
      <vt:lpstr>Closed Circuit or Open Circuit</vt:lpstr>
      <vt:lpstr>Closed Circuit or Open Circuit</vt:lpstr>
      <vt:lpstr>Positive and Negative </vt:lpstr>
      <vt:lpstr>What do you think?  Will the bulb light?</vt:lpstr>
      <vt:lpstr>A Complete and Happy Circuit</vt:lpstr>
      <vt:lpstr>PowerPoint Presentation</vt:lpstr>
      <vt:lpstr>Math</vt:lpstr>
      <vt:lpstr>Cut it in half.  2 halves equal a whole        ½ + ½ = 1</vt:lpstr>
      <vt:lpstr>Lets do it again!</vt:lpstr>
      <vt:lpstr>PowerPoint Presentation</vt:lpstr>
      <vt:lpstr>Look at what we did with fractions!</vt:lpstr>
      <vt:lpstr>Rudolph needs legs too!</vt:lpstr>
      <vt:lpstr>How can  you make 4 rectangle legs out of a square?</vt:lpstr>
      <vt:lpstr>Let’s Assemble, </vt:lpstr>
      <vt:lpstr>Let’s assemble the circuit</vt:lpstr>
      <vt:lpstr>Let’s assemble the circuit</vt:lpstr>
      <vt:lpstr>PowerPoint Presentation</vt:lpstr>
    </vt:vector>
  </TitlesOfParts>
  <Company>University of Arkansas - COEHP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Delivering CCSS/NGSS Through Integrated STEM in Elementary</dc:title>
  <dc:creator>Lindsey M Swagerty</dc:creator>
  <cp:lastModifiedBy>Vinson R. Carter</cp:lastModifiedBy>
  <cp:revision>53</cp:revision>
  <cp:lastPrinted>2015-04-02T18:54:16Z</cp:lastPrinted>
  <dcterms:created xsi:type="dcterms:W3CDTF">2014-03-12T14:05:19Z</dcterms:created>
  <dcterms:modified xsi:type="dcterms:W3CDTF">2021-10-18T16:34:24Z</dcterms:modified>
</cp:coreProperties>
</file>