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A22E5-E337-4C6F-AE30-70E57AF8A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459CC-47D5-4594-A6F7-2B554FD97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C27CA-4B2C-49E2-B74B-82E5D2249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C0E21-8E4E-4C25-B836-5AB6F6CB1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B8F05-5324-4F20-8C09-ADD32603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3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C5EEB-4E79-4E7A-A44C-53791719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EE9B0F-FF84-4CA1-B65C-A600789267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791C0-93C7-4BE3-8331-00D81B26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0DA39-2C6E-4F16-9177-9831E8B8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33432-CA31-4EF1-B92E-69F6EE4F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88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B5C822-7995-4A2F-9859-65A96F02E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AF6DA-614C-4D98-BE63-9ECCE93AF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A8759-AC75-4D24-8540-A84BB00B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B53AA-9E02-44BD-A751-41F168280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B97F6-8D12-4A42-876F-F89767B1E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3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D0D63-AC0D-4B42-9DDD-968FF9B0D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EDFA8-9954-4413-8631-3DEB7EC15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33F4E-7437-4021-BC44-3F22EB9C0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DBF74-D201-47B9-96C1-2D17EB5F7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C7F61-A803-464A-BD91-A88644B2B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1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5CA2-397E-4E90-8933-99097410A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DA8D67-B748-422B-A899-E1375BE4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E947F-32D9-4894-941D-EBEDF8926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B0EB4-54A3-4F96-8C2C-3C1EABC82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1E1A7-EF59-4A63-B908-673CEDC4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0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BEEE-F81D-4D47-83E9-BC86D834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2AADF-CCE5-4D72-B81D-FDCFF6D51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446D2-ADEE-4477-B04E-49F945F12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97377-4305-4F6F-9407-CAA018A5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647A9-9592-4B30-AA4A-3251BD0E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0E470-65A4-49C1-9981-2973EB5D9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69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1689C-67D7-4236-9DD6-5A6EDE46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9BD94-CC01-4614-8D2C-E518CED73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D292B1-A7A0-4F28-BB45-E982709C3B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FF48F-B2D5-46CE-86EB-6F3C5570A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58715A-7D5D-43A5-942F-62D07B2A3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8F3E00-5711-4A94-9D14-4E8A96B1B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9099E4-4D60-4DAE-80EB-F7389954D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8598AD-F4D5-4F24-84B0-3919435A1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7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9F164-7B97-4C89-873A-6D8DF3AAF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04A42-C776-470E-94E8-36988454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8128B-0F06-4048-997A-D566E18D7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3450C-B2AB-49E1-B6AE-DEC5EB91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01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8B6D0-E72D-4AF3-9EEC-46C5A5864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AA7E42-C575-4F3C-8C28-77502F77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36AD3-0287-4F40-ABEC-8577C2AB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97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8F220-E5FC-4D3F-94EE-16D5604B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6B203-1C19-4191-B8D8-7F913C959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2FBD58-6107-49CB-90D7-6A92F614D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A4965B-31FD-4C6E-974D-3E2BB4634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89821-1EC1-47DD-8D1D-3C1A1638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A573-2491-4495-AF3C-75C9B16C9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3478-AEF2-45AB-8ABA-178F7F65F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4612D9-E184-4064-A9AE-AE914CB81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BD4B3-EC01-4C36-A867-98D52F2FA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EC371-B807-4A4D-8C2A-891D729AE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5D72-32D7-423D-9165-ED50BC05D4CC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5B10B-B4F4-4547-B2BF-2E8304122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D06E9-79CE-4559-B66F-6642A15D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6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1A232-4A05-41C0-9845-4E874A1A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BA7CF-30C2-4F3F-BDA2-824A9EFC3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A2874-DB1A-4C6B-AFA4-A90B43CFE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15D72-32D7-423D-9165-ED50BC05D4CC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80D0A-76F7-439E-B8C1-53B7F97A1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A3B5F-6BF1-4F89-8AE8-7DFC25F1A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2B051-34C3-433F-8D77-9002DC18E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0DD45B-58BF-4548-BF79-15BB852B6A0B}"/>
              </a:ext>
            </a:extLst>
          </p:cNvPr>
          <p:cNvSpPr/>
          <p:nvPr/>
        </p:nvSpPr>
        <p:spPr>
          <a:xfrm>
            <a:off x="327171" y="374689"/>
            <a:ext cx="908527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Science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4-PS3-2 Make observations to provide evidence that energy can be transferred from place to place by sound, light, heat, and </a:t>
            </a:r>
            <a:r>
              <a:rPr lang="en-US" u="sng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electric currents</a:t>
            </a: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Technology and Engineering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Standards for Technological and Engineering Literacy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Standard 3: Integration of Knowledge, Technologies, and Practices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  <a:ea typeface="Arial" panose="020B060402020202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3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Demonstrate how simple technologies are often combined to form more complex systems.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Standard 7: Design in Technology and Engineering Education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15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Apply tools, techniques, and materials in a safe manner as part of the design process. 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858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 8</a:t>
            </a: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: Applying, Maintaining, and Assessing Technological Products and Systems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4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Follow directions to complete a technological task.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4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Use appropriate symbols, numbers, and words to communicate key ideas about technological products and systems.  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UcPeriod" startAt="4"/>
            </a:pPr>
            <a:r>
              <a:rPr lang="en-US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Identify why a product or system is not working properly.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b="1" u="sng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Mathematics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Additionally, you will identify and integrate another appropriate Mathematics and/or Social Studies or English Language Arts standard/s.</a:t>
            </a:r>
            <a:endParaRPr lang="en-US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ADCFEE-12E9-4FFC-BA0E-27650FB0A261}"/>
              </a:ext>
            </a:extLst>
          </p:cNvPr>
          <p:cNvSpPr txBox="1"/>
          <p:nvPr/>
        </p:nvSpPr>
        <p:spPr>
          <a:xfrm>
            <a:off x="4102217" y="1182848"/>
            <a:ext cx="669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* Big Idea – Energy can be transferred through an electrical circuit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DAAB92-253A-40D6-B6F4-D93F4FB0B8BF}"/>
              </a:ext>
            </a:extLst>
          </p:cNvPr>
          <p:cNvSpPr txBox="1"/>
          <p:nvPr/>
        </p:nvSpPr>
        <p:spPr>
          <a:xfrm>
            <a:off x="4932728" y="3745980"/>
            <a:ext cx="7401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* Big Idea – It is important to be able to follow directions to complete a project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2B27E2-E8D2-4653-880C-D80644B921F0}"/>
              </a:ext>
            </a:extLst>
          </p:cNvPr>
          <p:cNvSpPr txBox="1"/>
          <p:nvPr/>
        </p:nvSpPr>
        <p:spPr>
          <a:xfrm>
            <a:off x="5580078" y="4653390"/>
            <a:ext cx="6458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*Big Idea – Troubleshooting  is an important skill to understand why a </a:t>
            </a:r>
          </a:p>
          <a:p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device or system is not working properly</a:t>
            </a:r>
          </a:p>
        </p:txBody>
      </p:sp>
    </p:spTree>
    <p:extLst>
      <p:ext uri="{BB962C8B-B14F-4D97-AF65-F5344CB8AC3E}">
        <p14:creationId xmlns:p14="http://schemas.microsoft.com/office/powerpoint/2010/main" val="4739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1C41EA-21B3-43B7-BF60-9066147679E6}"/>
              </a:ext>
            </a:extLst>
          </p:cNvPr>
          <p:cNvSpPr txBox="1"/>
          <p:nvPr/>
        </p:nvSpPr>
        <p:spPr>
          <a:xfrm>
            <a:off x="340887" y="335845"/>
            <a:ext cx="108134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Key Vocabulary for Electricity</a:t>
            </a:r>
          </a:p>
          <a:p>
            <a:r>
              <a:rPr lang="en-US" sz="2400" b="1" dirty="0">
                <a:latin typeface="Arial Narrow" panose="020B0606020202030204" pitchFamily="34" charset="0"/>
              </a:rPr>
              <a:t>*Your Technical/Procedural Directions Should Focus on these concepts - </a:t>
            </a:r>
          </a:p>
          <a:p>
            <a:endParaRPr lang="en-US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en-US" sz="2800" b="1" dirty="0">
                <a:latin typeface="Arial Narrow" panose="020B0606020202030204" pitchFamily="34" charset="0"/>
              </a:rPr>
              <a:t>Transfer of Energy - Electrical Pathway – Electron Flow - Circuit</a:t>
            </a:r>
          </a:p>
          <a:p>
            <a:endParaRPr lang="en-US" sz="2800" b="1" dirty="0">
              <a:latin typeface="Arial Narrow" panose="020B0606020202030204" pitchFamily="34" charset="0"/>
            </a:endParaRPr>
          </a:p>
          <a:p>
            <a:r>
              <a:rPr lang="en-US" sz="2800" b="1" dirty="0">
                <a:latin typeface="Arial Narrow" panose="020B0606020202030204" pitchFamily="34" charset="0"/>
              </a:rPr>
              <a:t>DC Power Source – Coin Battery (3V) - Energy</a:t>
            </a:r>
          </a:p>
          <a:p>
            <a:endParaRPr lang="en-US" sz="2800" b="1" dirty="0">
              <a:latin typeface="Arial Narrow" panose="020B0606020202030204" pitchFamily="34" charset="0"/>
            </a:endParaRPr>
          </a:p>
          <a:p>
            <a:r>
              <a:rPr lang="en-US" sz="2800" b="1" dirty="0">
                <a:latin typeface="Arial Narrow" panose="020B0606020202030204" pitchFamily="34" charset="0"/>
              </a:rPr>
              <a:t>Conductor</a:t>
            </a:r>
          </a:p>
          <a:p>
            <a:endParaRPr lang="en-US" sz="2800" b="1" dirty="0">
              <a:latin typeface="Arial Narrow" panose="020B0606020202030204" pitchFamily="34" charset="0"/>
            </a:endParaRPr>
          </a:p>
          <a:p>
            <a:r>
              <a:rPr lang="en-US" sz="2800" b="1" dirty="0">
                <a:latin typeface="Arial Narrow" panose="020B0606020202030204" pitchFamily="34" charset="0"/>
              </a:rPr>
              <a:t>Insulator</a:t>
            </a:r>
          </a:p>
          <a:p>
            <a:endParaRPr lang="en-US" sz="2800" b="1" dirty="0">
              <a:latin typeface="Arial Narrow" panose="020B0606020202030204" pitchFamily="34" charset="0"/>
            </a:endParaRPr>
          </a:p>
          <a:p>
            <a:r>
              <a:rPr lang="en-US" sz="2800" b="1" dirty="0">
                <a:latin typeface="Arial Narrow" panose="020B0606020202030204" pitchFamily="34" charset="0"/>
              </a:rPr>
              <a:t>LED – Light Emitting Diode</a:t>
            </a:r>
          </a:p>
          <a:p>
            <a:endParaRPr lang="en-US" sz="2800" b="1" dirty="0">
              <a:latin typeface="Arial Narrow" panose="020B0606020202030204" pitchFamily="34" charset="0"/>
            </a:endParaRPr>
          </a:p>
          <a:p>
            <a:r>
              <a:rPr lang="en-US" sz="2800" b="1" dirty="0">
                <a:latin typeface="Arial Narrow" panose="020B0606020202030204" pitchFamily="34" charset="0"/>
              </a:rPr>
              <a:t>Switch – Control - Open Circuit/Closed Circuit</a:t>
            </a:r>
          </a:p>
        </p:txBody>
      </p:sp>
      <p:pic>
        <p:nvPicPr>
          <p:cNvPr id="3" name="Picture 2" descr="Macintosh HD:private:var:folders:9m:qmk5f8y53csd3ldtyn47dlr00000gn:T:com.apple.iChat:Messages:Transfers:IMG_4702.JPG">
            <a:extLst>
              <a:ext uri="{FF2B5EF4-FFF2-40B4-BE49-F238E27FC236}">
                <a16:creationId xmlns:a16="http://schemas.microsoft.com/office/drawing/2014/main" id="{A6C45869-AC2A-4A28-B358-AD53EC5E18A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195" y="2681964"/>
            <a:ext cx="308610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46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C517AB-4C0A-484C-9EB9-12D03E59C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86" y="1129000"/>
            <a:ext cx="9771428" cy="4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67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 Things You Need To Know About How To Solder Wires To A ...">
            <a:extLst>
              <a:ext uri="{FF2B5EF4-FFF2-40B4-BE49-F238E27FC236}">
                <a16:creationId xmlns:a16="http://schemas.microsoft.com/office/drawing/2014/main" id="{9F166BCA-B583-47D1-8006-245100056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91" y="1240547"/>
            <a:ext cx="3580216" cy="242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spberry pi - Can you solder a jumper cable to an LED ...">
            <a:extLst>
              <a:ext uri="{FF2B5EF4-FFF2-40B4-BE49-F238E27FC236}">
                <a16:creationId xmlns:a16="http://schemas.microsoft.com/office/drawing/2014/main" id="{AB358BA6-74F9-4956-AC2A-368433496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91" y="4189376"/>
            <a:ext cx="3580216" cy="239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054CE0-CA3F-46D4-A177-5902060E53F7}"/>
              </a:ext>
            </a:extLst>
          </p:cNvPr>
          <p:cNvSpPr/>
          <p:nvPr/>
        </p:nvSpPr>
        <p:spPr>
          <a:xfrm>
            <a:off x="1547396" y="3680650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Soldering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C3D7AE-0209-4834-8017-C98395221DA5}"/>
              </a:ext>
            </a:extLst>
          </p:cNvPr>
          <p:cNvSpPr/>
          <p:nvPr/>
        </p:nvSpPr>
        <p:spPr>
          <a:xfrm>
            <a:off x="469757" y="409559"/>
            <a:ext cx="4443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latin typeface="Arial Narrow" panose="020B0606020202030204" pitchFamily="34" charset="0"/>
                <a:ea typeface="Arial" panose="020B0604020202020204" pitchFamily="34" charset="0"/>
                <a:cs typeface="RobotoCondensed-Bold"/>
              </a:rPr>
              <a:t>Making Good Connections</a:t>
            </a:r>
            <a:endParaRPr lang="en-US" sz="32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m.media-amazon.com/images/I/41M8YcEQXdL._AC_.jpg">
            <a:extLst>
              <a:ext uri="{FF2B5EF4-FFF2-40B4-BE49-F238E27FC236}">
                <a16:creationId xmlns:a16="http://schemas.microsoft.com/office/drawing/2014/main" id="{B9E9F3B7-7DA9-4624-8199-00160E400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887" y="399740"/>
            <a:ext cx="3698225" cy="243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G_0406 | Paper circuits, Winter crafts for kids, Circuit">
            <a:extLst>
              <a:ext uri="{FF2B5EF4-FFF2-40B4-BE49-F238E27FC236}">
                <a16:creationId xmlns:a16="http://schemas.microsoft.com/office/drawing/2014/main" id="{B5C6D49A-DA9F-4DBD-A80D-60457D2E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106" y="3583936"/>
            <a:ext cx="2082040" cy="15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luminum Foil Circuits | Simple circuit, Aluminum foil, Foil">
            <a:extLst>
              <a:ext uri="{FF2B5EF4-FFF2-40B4-BE49-F238E27FC236}">
                <a16:creationId xmlns:a16="http://schemas.microsoft.com/office/drawing/2014/main" id="{EC180839-9D4F-45E7-8C56-8BDF9D589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652" y="3580572"/>
            <a:ext cx="2776757" cy="156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DA4C596-1E83-4B40-9DE1-8EAA541F2F27}"/>
              </a:ext>
            </a:extLst>
          </p:cNvPr>
          <p:cNvSpPr/>
          <p:nvPr/>
        </p:nvSpPr>
        <p:spPr>
          <a:xfrm>
            <a:off x="7858525" y="2905780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Crimp Connections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21ABCF-C387-47DD-ACDB-EA24EA05ABCA}"/>
              </a:ext>
            </a:extLst>
          </p:cNvPr>
          <p:cNvSpPr/>
          <p:nvPr/>
        </p:nvSpPr>
        <p:spPr>
          <a:xfrm>
            <a:off x="5093076" y="5495382"/>
            <a:ext cx="3595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Narrow" panose="020B060602020203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Using Duct/Copper Tape</a:t>
            </a:r>
            <a:endParaRPr lang="en-US" sz="28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Macintosh HD:private:var:folders:9m:qmk5f8y53csd3ldtyn47dlr00000gn:T:com.apple.iChat:Messages:Transfers:IMG_4691.JPG">
            <a:extLst>
              <a:ext uri="{FF2B5EF4-FFF2-40B4-BE49-F238E27FC236}">
                <a16:creationId xmlns:a16="http://schemas.microsoft.com/office/drawing/2014/main" id="{1CB97F30-DFFC-46F8-A452-612AA689BF5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915" y="3580572"/>
            <a:ext cx="1403313" cy="156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acintosh HD:private:var:folders:9m:qmk5f8y53csd3ldtyn47dlr00000gn:T:com.apple.iChat:Messages:Transfers:IMG_4694.JPG">
            <a:extLst>
              <a:ext uri="{FF2B5EF4-FFF2-40B4-BE49-F238E27FC236}">
                <a16:creationId xmlns:a16="http://schemas.microsoft.com/office/drawing/2014/main" id="{CA8DACDE-D811-4A0C-8636-B00DE0FB9A35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752" y="5294070"/>
            <a:ext cx="1403313" cy="1432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727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142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Vinson R. Carter</dc:creator>
  <cp:lastModifiedBy>Vinson R. Carter</cp:lastModifiedBy>
  <cp:revision>7</cp:revision>
  <dcterms:created xsi:type="dcterms:W3CDTF">2021-11-09T14:41:12Z</dcterms:created>
  <dcterms:modified xsi:type="dcterms:W3CDTF">2021-11-11T14:25:17Z</dcterms:modified>
</cp:coreProperties>
</file>