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13"/>
  </p:notesMasterIdLst>
  <p:handoutMasterIdLst>
    <p:handoutMasterId r:id="rId14"/>
  </p:handoutMasterIdLst>
  <p:sldIdLst>
    <p:sldId id="290" r:id="rId3"/>
    <p:sldId id="291" r:id="rId4"/>
    <p:sldId id="292" r:id="rId5"/>
    <p:sldId id="293" r:id="rId6"/>
    <p:sldId id="299" r:id="rId7"/>
    <p:sldId id="294" r:id="rId8"/>
    <p:sldId id="298" r:id="rId9"/>
    <p:sldId id="295" r:id="rId10"/>
    <p:sldId id="296" r:id="rId11"/>
    <p:sldId id="297" r:id="rId12"/>
  </p:sldIdLst>
  <p:sldSz cx="12188825" cy="6858000"/>
  <p:notesSz cx="7077075" cy="93630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6182" autoAdjust="0"/>
  </p:normalViewPr>
  <p:slideViewPr>
    <p:cSldViewPr showGuides="1">
      <p:cViewPr varScale="1">
        <p:scale>
          <a:sx n="114" d="100"/>
          <a:sy n="114" d="100"/>
        </p:scale>
        <p:origin x="300" y="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274" y="7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9/21/2022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4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9/21/2022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077934">
            <a:off x="4771204" y="2159241"/>
            <a:ext cx="7008574" cy="21589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Performance Based Assessment</a:t>
            </a:r>
          </a:p>
        </p:txBody>
      </p:sp>
    </p:spTree>
    <p:extLst>
      <p:ext uri="{BB962C8B-B14F-4D97-AF65-F5344CB8AC3E}">
        <p14:creationId xmlns:p14="http://schemas.microsoft.com/office/powerpoint/2010/main" val="24222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PBA Look Like in the Classroom?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/>
              <a:t>No pencil and paper, not multiple choice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/>
              <a:t>Rubrics given prior to start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/>
              <a:t>Open ended response exercises/Hands on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/>
              <a:t>Portfolios – compilation of required tasks and best works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/>
              <a:t>Use of higher order thinking skills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/>
              <a:t>Synthesis of classroom instruction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/>
              <a:t>Student reflection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/>
              <a:t>Practical/Real life experiences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/>
              <a:t>Extended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r>
              <a:rPr lang="en-US" dirty="0"/>
              <a:t>PBA is a form of  assessment that requires students to perform a task rather than an answer questions from a ready made list.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/>
              <a:t>Also known as: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Authentic Assessment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Alternative Assessment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Active Learning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Performance Assessment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Performance Based Assessment?</a:t>
            </a:r>
          </a:p>
        </p:txBody>
      </p:sp>
    </p:spTree>
    <p:extLst>
      <p:ext uri="{BB962C8B-B14F-4D97-AF65-F5344CB8AC3E}">
        <p14:creationId xmlns:p14="http://schemas.microsoft.com/office/powerpoint/2010/main" val="16109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Performance-based assessments  require students to apply knowledge and skills.</a:t>
            </a:r>
          </a:p>
          <a:p>
            <a:r>
              <a:rPr lang="en-US" dirty="0"/>
              <a:t>PBA’s can be used as formative or summative assessments.</a:t>
            </a:r>
          </a:p>
          <a:p>
            <a:r>
              <a:rPr lang="en-US" dirty="0"/>
              <a:t>Can be labor- and time-intensive.</a:t>
            </a:r>
          </a:p>
          <a:p>
            <a:r>
              <a:rPr lang="en-US" dirty="0"/>
              <a:t>Can also be quite diverse.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8734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PBA’s present students with hands-on tasks or other performance-based activities that students must complete individually or in small groups; </a:t>
            </a:r>
          </a:p>
          <a:p>
            <a:r>
              <a:rPr lang="en-US" dirty="0"/>
              <a:t>Work is evaluated using pre-established criteria:</a:t>
            </a:r>
          </a:p>
          <a:p>
            <a:pPr lvl="1"/>
            <a:r>
              <a:rPr lang="en-US" dirty="0"/>
              <a:t>A performance task (actual prompt or activity)</a:t>
            </a:r>
          </a:p>
          <a:p>
            <a:pPr lvl="1"/>
            <a:r>
              <a:rPr lang="en-US" dirty="0"/>
              <a:t>A scoring rubric (scoring guide consisting of pre-established performance criteria)</a:t>
            </a:r>
          </a:p>
          <a:p>
            <a:pPr lvl="1"/>
            <a:r>
              <a:rPr lang="en-US" dirty="0"/>
              <a:t>Direct observation of student skills and capabilities (very different from pencil-and-paper tests)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PBA</a:t>
            </a:r>
          </a:p>
        </p:txBody>
      </p:sp>
    </p:spTree>
    <p:extLst>
      <p:ext uri="{BB962C8B-B14F-4D97-AF65-F5344CB8AC3E}">
        <p14:creationId xmlns:p14="http://schemas.microsoft.com/office/powerpoint/2010/main" val="30856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Performance assessments are:</a:t>
            </a:r>
          </a:p>
          <a:p>
            <a:pPr lvl="1"/>
            <a:r>
              <a:rPr lang="en-US" dirty="0"/>
              <a:t>Based in the “real world” = authentic assessment</a:t>
            </a:r>
          </a:p>
          <a:p>
            <a:pPr lvl="1"/>
            <a:r>
              <a:rPr lang="en-US" dirty="0"/>
              <a:t>Must be linked to instructional objectives/standards</a:t>
            </a:r>
          </a:p>
          <a:p>
            <a:pPr lvl="1"/>
            <a:r>
              <a:rPr lang="en-US" dirty="0"/>
              <a:t>Less abstract than more traditional forms of assessment </a:t>
            </a:r>
          </a:p>
          <a:p>
            <a:pPr lvl="1"/>
            <a:r>
              <a:rPr lang="en-US" dirty="0"/>
              <a:t>Assessments, by themselves, are meaningful learning activities</a:t>
            </a:r>
          </a:p>
          <a:p>
            <a:pPr lvl="1"/>
            <a:r>
              <a:rPr lang="en-US" dirty="0"/>
              <a:t>Concept of performance assessments is not new</a:t>
            </a:r>
          </a:p>
          <a:p>
            <a:pPr lvl="1"/>
            <a:r>
              <a:rPr lang="en-US" dirty="0"/>
              <a:t>Specific behaviors/capabilities should be observed</a:t>
            </a:r>
          </a:p>
          <a:p>
            <a:pPr lvl="1"/>
            <a:r>
              <a:rPr lang="en-US" dirty="0"/>
              <a:t>Measure complex capabilities/skills that can’t be measured with pencil-and-paper tests</a:t>
            </a:r>
          </a:p>
          <a:p>
            <a:pPr lvl="1"/>
            <a:r>
              <a:rPr lang="en-US" dirty="0"/>
              <a:t>Must focus on teachable processes</a:t>
            </a:r>
          </a:p>
          <a:p>
            <a:pPr lvl="1"/>
            <a:r>
              <a:rPr lang="en-US" dirty="0"/>
              <a:t>Can judge appropriateness of behavior/understanding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PBA</a:t>
            </a:r>
          </a:p>
        </p:txBody>
      </p:sp>
    </p:spTree>
    <p:extLst>
      <p:ext uri="{BB962C8B-B14F-4D97-AF65-F5344CB8AC3E}">
        <p14:creationId xmlns:p14="http://schemas.microsoft.com/office/powerpoint/2010/main" val="9232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Performance assessments are (continued):</a:t>
            </a:r>
          </a:p>
          <a:p>
            <a:pPr lvl="1"/>
            <a:r>
              <a:rPr lang="en-US" dirty="0"/>
              <a:t>Can be used to judge appropriateness of behavior or understanding</a:t>
            </a:r>
          </a:p>
          <a:p>
            <a:pPr lvl="1"/>
            <a:r>
              <a:rPr lang="en-US" dirty="0"/>
              <a:t>require products of behaviors that are valuable in their own right</a:t>
            </a:r>
          </a:p>
          <a:p>
            <a:pPr lvl="1"/>
            <a:r>
              <a:rPr lang="en-US" dirty="0"/>
              <a:t>tasks should encourage student reflection</a:t>
            </a:r>
          </a:p>
          <a:p>
            <a:pPr lvl="1"/>
            <a:r>
              <a:rPr lang="en-US" dirty="0"/>
              <a:t>Can specifically targets procedures used by students to solve problems</a:t>
            </a:r>
          </a:p>
          <a:p>
            <a:pPr lvl="1"/>
            <a:r>
              <a:rPr lang="en-US" dirty="0"/>
              <a:t>Results in tangible outcome or product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PBA</a:t>
            </a:r>
          </a:p>
        </p:txBody>
      </p:sp>
    </p:spTree>
    <p:extLst>
      <p:ext uri="{BB962C8B-B14F-4D97-AF65-F5344CB8AC3E}">
        <p14:creationId xmlns:p14="http://schemas.microsoft.com/office/powerpoint/2010/main" val="5620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PBA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Pros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More than one correct answer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Creative solutions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Engaging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Part of learning process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Can assess students ability to apply knowledge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Real life/world tasks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Can assess thinking skills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Cons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Address fewer learning objectives – time intensive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Found intimidating to students used to memorization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Less reliable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Lower ability students sometimes frustrated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Six essential features to keep in mind. PBA’s should: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a clear purpose that specifies the decision that will be made resulting from the assessment.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Focus be on process, product, or usually both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simple right or wrong answers; they must be assessed along some sort of continuum.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Focus on degrees (e.g., quality, proficiency, understanding, etc.).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Try to reduce potential subjectivity in scoring.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Share scoring information with students early—as a guide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PBA Tasks</a:t>
            </a:r>
          </a:p>
        </p:txBody>
      </p:sp>
    </p:spTree>
    <p:extLst>
      <p:ext uri="{BB962C8B-B14F-4D97-AF65-F5344CB8AC3E}">
        <p14:creationId xmlns:p14="http://schemas.microsoft.com/office/powerpoint/2010/main" val="25697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dirty="0"/>
              <a:t>Students actively construct meaning of their own understanding.</a:t>
            </a:r>
          </a:p>
          <a:p>
            <a:r>
              <a:rPr lang="en-US" altLang="en-US" sz="4000" dirty="0"/>
              <a:t>Students become more actively engaged when they have to organize, structure and apply their knowledge.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Findings on PBA</a:t>
            </a:r>
          </a:p>
        </p:txBody>
      </p:sp>
    </p:spTree>
    <p:extLst>
      <p:ext uri="{BB962C8B-B14F-4D97-AF65-F5344CB8AC3E}">
        <p14:creationId xmlns:p14="http://schemas.microsoft.com/office/powerpoint/2010/main" val="34600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0</TotalTime>
  <Words>510</Words>
  <Application>Microsoft Office PowerPoint</Application>
  <PresentationFormat>Custom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Brush Script MT</vt:lpstr>
      <vt:lpstr>Century Gothic</vt:lpstr>
      <vt:lpstr>Welcome back to school presentation</vt:lpstr>
      <vt:lpstr>Performance Based Assessment</vt:lpstr>
      <vt:lpstr>What is Performance Based Assessment?</vt:lpstr>
      <vt:lpstr>Introduction</vt:lpstr>
      <vt:lpstr>Characteristics of PBA</vt:lpstr>
      <vt:lpstr>Characteristics of PBA</vt:lpstr>
      <vt:lpstr>Characteristics of PBA</vt:lpstr>
      <vt:lpstr>Pros and Cons of PBA</vt:lpstr>
      <vt:lpstr>Developing PBA Tasks</vt:lpstr>
      <vt:lpstr>Research Findings on PBA</vt:lpstr>
      <vt:lpstr>What Does PBA Look Like in the Classroom?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2014-09-08T15:34:02Z</dcterms:created>
  <dcterms:modified xsi:type="dcterms:W3CDTF">2022-09-21T14:02:20Z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