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4"/>
  </p:notesMasterIdLst>
  <p:handoutMasterIdLst>
    <p:handoutMasterId r:id="rId35"/>
  </p:handoutMasterIdLst>
  <p:sldIdLst>
    <p:sldId id="264" r:id="rId3"/>
    <p:sldId id="288" r:id="rId4"/>
    <p:sldId id="289" r:id="rId5"/>
    <p:sldId id="290" r:id="rId6"/>
    <p:sldId id="295" r:id="rId7"/>
    <p:sldId id="298" r:id="rId8"/>
    <p:sldId id="296" r:id="rId9"/>
    <p:sldId id="256" r:id="rId10"/>
    <p:sldId id="257" r:id="rId11"/>
    <p:sldId id="258" r:id="rId12"/>
    <p:sldId id="259" r:id="rId13"/>
    <p:sldId id="260" r:id="rId14"/>
    <p:sldId id="261" r:id="rId15"/>
    <p:sldId id="262" r:id="rId16"/>
    <p:sldId id="263" r:id="rId17"/>
    <p:sldId id="299" r:id="rId18"/>
    <p:sldId id="278" r:id="rId19"/>
    <p:sldId id="266" r:id="rId20"/>
    <p:sldId id="268" r:id="rId21"/>
    <p:sldId id="275" r:id="rId22"/>
    <p:sldId id="272" r:id="rId23"/>
    <p:sldId id="274" r:id="rId24"/>
    <p:sldId id="273" r:id="rId25"/>
    <p:sldId id="281" r:id="rId26"/>
    <p:sldId id="300" r:id="rId27"/>
    <p:sldId id="301" r:id="rId28"/>
    <p:sldId id="271" r:id="rId29"/>
    <p:sldId id="277" r:id="rId30"/>
    <p:sldId id="270" r:id="rId31"/>
    <p:sldId id="269" r:id="rId32"/>
    <p:sldId id="265" r:id="rId3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howGuides="1">
      <p:cViewPr varScale="1">
        <p:scale>
          <a:sx n="114" d="100"/>
          <a:sy n="114" d="100"/>
        </p:scale>
        <p:origin x="300" y="10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9/21/2022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9/21/2022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9/21/2022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9/21/2022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9/21/2022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9/21/2022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9/21/2022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9/21/2022</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5612" y="1498601"/>
            <a:ext cx="7415345" cy="3298825"/>
          </a:xfrm>
        </p:spPr>
        <p:txBody>
          <a:bodyPr/>
          <a:lstStyle/>
          <a:p>
            <a:r>
              <a:rPr lang="en-US" dirty="0"/>
              <a:t>The Literature-based STEM Curriculum</a:t>
            </a:r>
          </a:p>
        </p:txBody>
      </p:sp>
      <p:sp>
        <p:nvSpPr>
          <p:cNvPr id="3" name="Subtitle 2"/>
          <p:cNvSpPr>
            <a:spLocks noGrp="1"/>
          </p:cNvSpPr>
          <p:nvPr>
            <p:ph type="subTitle" idx="1"/>
          </p:nvPr>
        </p:nvSpPr>
        <p:spPr>
          <a:xfrm>
            <a:off x="4265612" y="4927600"/>
            <a:ext cx="7415345" cy="1244600"/>
          </a:xfrm>
        </p:spPr>
        <p:txBody>
          <a:bodyPr/>
          <a:lstStyle/>
          <a:p>
            <a:r>
              <a:rPr lang="en-US" dirty="0"/>
              <a:t>Using Literature to Introduce STEM lessons</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g"/>
          <p:cNvPicPr>
            <a:picLocks noChangeAspect="1"/>
          </p:cNvPicPr>
          <p:nvPr/>
        </p:nvPicPr>
        <p:blipFill>
          <a:blip r:embed="rId2" cstate="email"/>
          <a:stretch>
            <a:fillRect/>
          </a:stretch>
        </p:blipFill>
        <p:spPr>
          <a:xfrm>
            <a:off x="2906204" y="262128"/>
            <a:ext cx="6376416" cy="63337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2" cstate="email"/>
          <a:stretch>
            <a:fillRect/>
          </a:stretch>
        </p:blipFill>
        <p:spPr>
          <a:xfrm>
            <a:off x="2936684" y="158496"/>
            <a:ext cx="6315456" cy="6541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2" cstate="email"/>
          <a:stretch>
            <a:fillRect/>
          </a:stretch>
        </p:blipFill>
        <p:spPr>
          <a:xfrm>
            <a:off x="2918396" y="237744"/>
            <a:ext cx="6352032" cy="63825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jpg"/>
          <p:cNvPicPr>
            <a:picLocks noChangeAspect="1"/>
          </p:cNvPicPr>
          <p:nvPr/>
        </p:nvPicPr>
        <p:blipFill>
          <a:blip r:embed="rId2" cstate="email"/>
          <a:stretch>
            <a:fillRect/>
          </a:stretch>
        </p:blipFill>
        <p:spPr>
          <a:xfrm>
            <a:off x="3052508" y="195072"/>
            <a:ext cx="6083808" cy="6467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2" cstate="email"/>
          <a:stretch>
            <a:fillRect/>
          </a:stretch>
        </p:blipFill>
        <p:spPr>
          <a:xfrm>
            <a:off x="2991548" y="249936"/>
            <a:ext cx="6205728" cy="63581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jpg"/>
          <p:cNvPicPr>
            <a:picLocks noChangeAspect="1"/>
          </p:cNvPicPr>
          <p:nvPr/>
        </p:nvPicPr>
        <p:blipFill>
          <a:blip r:embed="rId2" cstate="email"/>
          <a:stretch>
            <a:fillRect/>
          </a:stretch>
        </p:blipFill>
        <p:spPr>
          <a:xfrm>
            <a:off x="2848292" y="64008"/>
            <a:ext cx="6492240" cy="67299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2" cstate="email"/>
          <a:stretch>
            <a:fillRect/>
          </a:stretch>
        </p:blipFill>
        <p:spPr>
          <a:xfrm>
            <a:off x="2948876" y="219456"/>
            <a:ext cx="6291072" cy="6419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2" cstate="print"/>
          <a:srcRect/>
          <a:stretch>
            <a:fillRect/>
          </a:stretch>
        </p:blipFill>
        <p:spPr bwMode="auto">
          <a:xfrm>
            <a:off x="3122613" y="1600200"/>
            <a:ext cx="5654951" cy="4038600"/>
          </a:xfrm>
          <a:prstGeom prst="rect">
            <a:avLst/>
          </a:prstGeom>
          <a:noFill/>
          <a:ln w="9525" algn="in">
            <a:noFill/>
            <a:miter lim="800000"/>
            <a:headEnd/>
            <a:tailEnd/>
          </a:ln>
          <a:effectLst/>
        </p:spPr>
      </p:pic>
      <p:sp>
        <p:nvSpPr>
          <p:cNvPr id="3" name="Rectangle 2"/>
          <p:cNvSpPr/>
          <p:nvPr/>
        </p:nvSpPr>
        <p:spPr>
          <a:xfrm>
            <a:off x="3275012" y="457201"/>
            <a:ext cx="6096000" cy="646331"/>
          </a:xfrm>
          <a:prstGeom prst="rect">
            <a:avLst/>
          </a:prstGeom>
        </p:spPr>
        <p:txBody>
          <a:bodyPr wrap="square">
            <a:spAutoFit/>
          </a:bodyPr>
          <a:lstStyle/>
          <a:p>
            <a:r>
              <a:rPr lang="en-US" sz="3600" b="1" dirty="0">
                <a:solidFill>
                  <a:schemeClr val="accent1"/>
                </a:solidFill>
              </a:rPr>
              <a:t>What is the problem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1812" y="1295400"/>
            <a:ext cx="8077200" cy="6617196"/>
          </a:xfrm>
          <a:prstGeom prst="rect">
            <a:avLst/>
          </a:prstGeom>
          <a:noFill/>
        </p:spPr>
        <p:txBody>
          <a:bodyPr wrap="square" rtlCol="0">
            <a:spAutoFit/>
          </a:bodyPr>
          <a:lstStyle/>
          <a:p>
            <a:r>
              <a:rPr lang="en-US" sz="2800" b="1" dirty="0"/>
              <a:t>Scenario</a:t>
            </a:r>
          </a:p>
          <a:p>
            <a:endParaRPr lang="en-US" sz="2800" b="1" dirty="0"/>
          </a:p>
          <a:p>
            <a:r>
              <a:rPr lang="en-US" sz="2800" dirty="0"/>
              <a:t>Little Critter and his grandmother </a:t>
            </a:r>
          </a:p>
          <a:p>
            <a:r>
              <a:rPr lang="en-US" sz="2800" dirty="0"/>
              <a:t>go to the beach. (Book: </a:t>
            </a:r>
            <a:r>
              <a:rPr lang="en-US" sz="2800" i="1" dirty="0"/>
              <a:t>Just Grandma </a:t>
            </a:r>
          </a:p>
          <a:p>
            <a:r>
              <a:rPr lang="en-US" sz="2800" i="1" dirty="0"/>
              <a:t>and Me</a:t>
            </a:r>
            <a:r>
              <a:rPr lang="en-US" sz="2800" dirty="0"/>
              <a:t> by Mercer Mayer) While at the beach, Little Critter and Grandma get hungry. Little Critter goes to get lunch but drops the hotdogs and rolls in the beach sand on his way back to the beach blanket where his Grandma is sitting.</a:t>
            </a:r>
          </a:p>
          <a:p>
            <a:r>
              <a:rPr lang="en-US" sz="2800" dirty="0"/>
              <a:t> </a:t>
            </a:r>
          </a:p>
          <a:p>
            <a:endParaRPr lang="en-US" sz="2800" b="1" dirty="0"/>
          </a:p>
          <a:p>
            <a:r>
              <a:rPr lang="en-US" sz="4000" dirty="0"/>
              <a:t> </a:t>
            </a:r>
          </a:p>
          <a:p>
            <a:r>
              <a:rPr lang="en-US" dirty="0"/>
              <a:t> </a:t>
            </a:r>
          </a:p>
          <a:p>
            <a:endParaRPr lang="en-US" dirty="0"/>
          </a:p>
        </p:txBody>
      </p:sp>
      <p:sp>
        <p:nvSpPr>
          <p:cNvPr id="3" name="TextBox 2"/>
          <p:cNvSpPr txBox="1"/>
          <p:nvPr/>
        </p:nvSpPr>
        <p:spPr>
          <a:xfrm>
            <a:off x="531812" y="152400"/>
            <a:ext cx="6324600" cy="1754326"/>
          </a:xfrm>
          <a:prstGeom prst="rect">
            <a:avLst/>
          </a:prstGeom>
          <a:noFill/>
        </p:spPr>
        <p:txBody>
          <a:bodyPr wrap="square" rtlCol="0">
            <a:spAutoFit/>
          </a:bodyPr>
          <a:lstStyle/>
          <a:p>
            <a:r>
              <a:rPr lang="en-US" sz="4000" b="1" dirty="0">
                <a:solidFill>
                  <a:schemeClr val="accent1"/>
                </a:solidFill>
              </a:rPr>
              <a:t>The Hot Dog Carrier</a:t>
            </a:r>
          </a:p>
          <a:p>
            <a:r>
              <a:rPr lang="en-US" sz="2000" b="1" dirty="0">
                <a:solidFill>
                  <a:schemeClr val="accent1"/>
                </a:solidFill>
              </a:rPr>
              <a:t>2nd Grade</a:t>
            </a:r>
          </a:p>
          <a:p>
            <a:r>
              <a:rPr lang="en-US" dirty="0"/>
              <a:t> </a:t>
            </a:r>
          </a:p>
          <a:p>
            <a:endParaRPr lang="en-US" dirty="0"/>
          </a:p>
        </p:txBody>
      </p:sp>
      <p:pic>
        <p:nvPicPr>
          <p:cNvPr id="1026" name="Picture 2"/>
          <p:cNvPicPr preferRelativeResize="0">
            <a:picLocks noChangeArrowheads="1"/>
          </p:cNvPicPr>
          <p:nvPr/>
        </p:nvPicPr>
        <p:blipFill>
          <a:blip r:embed="rId2" cstate="email"/>
          <a:srcRect/>
          <a:stretch>
            <a:fillRect/>
          </a:stretch>
        </p:blipFill>
        <p:spPr bwMode="auto">
          <a:xfrm>
            <a:off x="8456612" y="4724400"/>
            <a:ext cx="3352800" cy="1905000"/>
          </a:xfrm>
          <a:prstGeom prst="rect">
            <a:avLst/>
          </a:prstGeom>
          <a:noFill/>
          <a:ln w="9525" algn="in">
            <a:noFill/>
            <a:miter lim="800000"/>
            <a:headEnd/>
            <a:tailEnd/>
          </a:ln>
          <a:effectLst/>
        </p:spPr>
      </p:pic>
      <p:pic>
        <p:nvPicPr>
          <p:cNvPr id="7" name="Picture 6" descr="Cover.jpg"/>
          <p:cNvPicPr>
            <a:picLocks noChangeAspect="1"/>
          </p:cNvPicPr>
          <p:nvPr/>
        </p:nvPicPr>
        <p:blipFill>
          <a:blip r:embed="rId3" cstate="email"/>
          <a:stretch>
            <a:fillRect/>
          </a:stretch>
        </p:blipFill>
        <p:spPr>
          <a:xfrm>
            <a:off x="8067734" y="334594"/>
            <a:ext cx="3581399" cy="35980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412" y="152400"/>
            <a:ext cx="7848600" cy="7478970"/>
          </a:xfrm>
          <a:prstGeom prst="rect">
            <a:avLst/>
          </a:prstGeom>
          <a:noFill/>
        </p:spPr>
        <p:txBody>
          <a:bodyPr wrap="square" rtlCol="0">
            <a:spAutoFit/>
          </a:bodyPr>
          <a:lstStyle/>
          <a:p>
            <a:r>
              <a:rPr lang="en-US" sz="2800" b="1" dirty="0"/>
              <a:t>Challenge</a:t>
            </a:r>
          </a:p>
          <a:p>
            <a:endParaRPr lang="en-US" sz="2800" b="1" dirty="0"/>
          </a:p>
          <a:p>
            <a:r>
              <a:rPr lang="en-US" sz="2800" dirty="0"/>
              <a:t>Little Critter and Grandma do not </a:t>
            </a:r>
          </a:p>
          <a:p>
            <a:r>
              <a:rPr lang="en-US" sz="2800" dirty="0"/>
              <a:t>like to eat gritty sand covered hotdogs. Design and create a hotdog carrier that will keep the hot dogs and buns both warm and sand free when Little Critter carries them back to the beach blanket. Little critter is small so the carrier should be as small and light weight as possible.  You will have a budget of $2.00 to create your carrier.</a:t>
            </a:r>
          </a:p>
          <a:p>
            <a:r>
              <a:rPr lang="en-US" sz="2800" dirty="0"/>
              <a:t> </a:t>
            </a:r>
          </a:p>
          <a:p>
            <a:endParaRPr lang="en-US" sz="2800" b="1" dirty="0"/>
          </a:p>
          <a:p>
            <a:r>
              <a:rPr lang="en-US" sz="4000" dirty="0"/>
              <a:t> </a:t>
            </a:r>
          </a:p>
          <a:p>
            <a:r>
              <a:rPr lang="en-US" dirty="0"/>
              <a:t> </a:t>
            </a:r>
          </a:p>
          <a:p>
            <a:endParaRPr lang="en-US" dirty="0"/>
          </a:p>
        </p:txBody>
      </p:sp>
      <p:pic>
        <p:nvPicPr>
          <p:cNvPr id="6" name="Picture 5" descr="1.jpg"/>
          <p:cNvPicPr>
            <a:picLocks noChangeAspect="1"/>
          </p:cNvPicPr>
          <p:nvPr/>
        </p:nvPicPr>
        <p:blipFill>
          <a:blip r:embed="rId2" cstate="email"/>
          <a:stretch>
            <a:fillRect/>
          </a:stretch>
        </p:blipFill>
        <p:spPr>
          <a:xfrm>
            <a:off x="8685212" y="3810000"/>
            <a:ext cx="3276600" cy="2666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Introducing Literature-based STEM</a:t>
            </a:r>
          </a:p>
        </p:txBody>
      </p:sp>
      <p:sp>
        <p:nvSpPr>
          <p:cNvPr id="6" name="Content Placeholder 5"/>
          <p:cNvSpPr>
            <a:spLocks noGrp="1"/>
          </p:cNvSpPr>
          <p:nvPr>
            <p:ph idx="1"/>
          </p:nvPr>
        </p:nvSpPr>
        <p:spPr>
          <a:xfrm>
            <a:off x="1117309" y="1701800"/>
            <a:ext cx="10157354" cy="5003800"/>
          </a:xfrm>
        </p:spPr>
        <p:txBody>
          <a:bodyPr>
            <a:normAutofit fontScale="70000" lnSpcReduction="20000"/>
          </a:bodyPr>
          <a:lstStyle/>
          <a:p>
            <a:pPr marL="0" indent="0">
              <a:buNone/>
            </a:pPr>
            <a:r>
              <a:rPr lang="en-US" sz="3100" b="1" dirty="0"/>
              <a:t>The narrative-centered learning environment</a:t>
            </a:r>
            <a:endParaRPr lang="en-US" sz="3100" dirty="0"/>
          </a:p>
          <a:p>
            <a:pPr lvl="0"/>
            <a:r>
              <a:rPr lang="en-US" sz="3100" dirty="0"/>
              <a:t>Consider curriculum as a story</a:t>
            </a:r>
          </a:p>
          <a:p>
            <a:pPr lvl="0"/>
            <a:r>
              <a:rPr lang="en-US" sz="3100" dirty="0"/>
              <a:t>Stories rarely lay out all the facts and ideas in a step- by- step fashion</a:t>
            </a:r>
          </a:p>
          <a:p>
            <a:pPr lvl="0"/>
            <a:r>
              <a:rPr lang="en-US" sz="3100" dirty="0"/>
              <a:t>Sometimes illogical &amp; incomplete, stories are likely to engage </a:t>
            </a:r>
          </a:p>
          <a:p>
            <a:pPr lvl="0"/>
            <a:r>
              <a:rPr lang="en-US" sz="3100" dirty="0"/>
              <a:t>Storytellers are great teachers</a:t>
            </a:r>
          </a:p>
          <a:p>
            <a:pPr lvl="0"/>
            <a:r>
              <a:rPr lang="en-US" sz="3100" dirty="0"/>
              <a:t>Instead of presenting a straightforward sequence of events, the storyteller deliberately raises questions and delays answering them </a:t>
            </a:r>
          </a:p>
          <a:p>
            <a:pPr lvl="0"/>
            <a:r>
              <a:rPr lang="en-US" sz="3100" dirty="0"/>
              <a:t>Things learned in the form of a story are easier to remember </a:t>
            </a:r>
          </a:p>
          <a:p>
            <a:pPr lvl="0"/>
            <a:r>
              <a:rPr lang="en-US" sz="3100" dirty="0"/>
              <a:t>Project-based learning thrusts students into problem situations immediately, much like a reader is thrust into the middle of a story</a:t>
            </a:r>
          </a:p>
          <a:p>
            <a:pPr marL="0" indent="0">
              <a:buNone/>
            </a:pPr>
            <a:endParaRPr lang="en-US" dirty="0"/>
          </a:p>
        </p:txBody>
      </p:sp>
    </p:spTree>
    <p:extLst>
      <p:ext uri="{BB962C8B-B14F-4D97-AF65-F5344CB8AC3E}">
        <p14:creationId xmlns:p14="http://schemas.microsoft.com/office/powerpoint/2010/main" val="132841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5612" y="0"/>
            <a:ext cx="8382000" cy="6617196"/>
          </a:xfrm>
          <a:prstGeom prst="rect">
            <a:avLst/>
          </a:prstGeom>
          <a:noFill/>
        </p:spPr>
        <p:txBody>
          <a:bodyPr wrap="square" rtlCol="0">
            <a:spAutoFit/>
          </a:bodyPr>
          <a:lstStyle/>
          <a:p>
            <a:r>
              <a:rPr lang="en-US" sz="2800" dirty="0"/>
              <a:t> </a:t>
            </a:r>
          </a:p>
          <a:p>
            <a:r>
              <a:rPr lang="en-US" sz="3200" b="1" dirty="0"/>
              <a:t>Curriculum Standards</a:t>
            </a:r>
          </a:p>
          <a:p>
            <a:r>
              <a:rPr lang="en-US" sz="3200" b="1" dirty="0"/>
              <a:t>Science</a:t>
            </a:r>
            <a:r>
              <a:rPr lang="en-US" sz="3200" dirty="0"/>
              <a:t> – </a:t>
            </a:r>
            <a:r>
              <a:rPr lang="en-US" dirty="0"/>
              <a:t>Structure and Properties of Matter</a:t>
            </a:r>
            <a:endParaRPr lang="en-US" b="1" dirty="0"/>
          </a:p>
          <a:p>
            <a:endParaRPr lang="en-US" dirty="0"/>
          </a:p>
          <a:p>
            <a:r>
              <a:rPr lang="en-US" dirty="0"/>
              <a:t>2-PS1-1 Plan and conduct an investigation to describe and classify different kinds of materials by their observable properties (color, texture, hardness, and flexibility)</a:t>
            </a:r>
          </a:p>
          <a:p>
            <a:endParaRPr lang="en-US" dirty="0"/>
          </a:p>
          <a:p>
            <a:r>
              <a:rPr lang="en-US" dirty="0"/>
              <a:t>2-PS1-2 Analyze data obtained from testing different materials to determine which materials have the properties that are best suited for an intended purpose</a:t>
            </a:r>
          </a:p>
          <a:p>
            <a:endParaRPr lang="en-US" dirty="0"/>
          </a:p>
          <a:p>
            <a:r>
              <a:rPr lang="en-US" dirty="0"/>
              <a:t>2-PS1-4 Construct an argument with evidence that some changes caused by heating or cooling can be reversed and some cannot.</a:t>
            </a:r>
          </a:p>
          <a:p>
            <a:endParaRPr lang="en-US" sz="2000" dirty="0"/>
          </a:p>
        </p:txBody>
      </p:sp>
      <p:pic>
        <p:nvPicPr>
          <p:cNvPr id="29698" name="Picture 2"/>
          <p:cNvPicPr>
            <a:picLocks noChangeAspect="1" noChangeArrowheads="1"/>
          </p:cNvPicPr>
          <p:nvPr/>
        </p:nvPicPr>
        <p:blipFill>
          <a:blip r:embed="rId2" cstate="email"/>
          <a:srcRect/>
          <a:stretch>
            <a:fillRect/>
          </a:stretch>
        </p:blipFill>
        <p:spPr bwMode="auto">
          <a:xfrm>
            <a:off x="9447212" y="457200"/>
            <a:ext cx="2057400" cy="211974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1812" y="-152400"/>
            <a:ext cx="8458200" cy="6186309"/>
          </a:xfrm>
          <a:prstGeom prst="rect">
            <a:avLst/>
          </a:prstGeom>
          <a:noFill/>
        </p:spPr>
        <p:txBody>
          <a:bodyPr wrap="square" rtlCol="0">
            <a:spAutoFit/>
          </a:bodyPr>
          <a:lstStyle/>
          <a:p>
            <a:r>
              <a:rPr lang="en-US" sz="2800" dirty="0"/>
              <a:t> </a:t>
            </a:r>
          </a:p>
          <a:p>
            <a:r>
              <a:rPr lang="en-US" sz="3200" b="1" dirty="0"/>
              <a:t>Curriculum Standards (cont.):</a:t>
            </a:r>
          </a:p>
          <a:p>
            <a:endParaRPr lang="en-US" sz="2800" dirty="0"/>
          </a:p>
          <a:p>
            <a:r>
              <a:rPr lang="en-US" sz="2200" b="1" dirty="0"/>
              <a:t>Social Studies </a:t>
            </a:r>
            <a:r>
              <a:rPr lang="en-US" sz="2200" dirty="0"/>
              <a:t>- Geography</a:t>
            </a:r>
            <a:endParaRPr lang="en-US" sz="2200" b="1" dirty="0"/>
          </a:p>
          <a:p>
            <a:endParaRPr lang="en-US" sz="2200" b="1" dirty="0"/>
          </a:p>
          <a:p>
            <a:r>
              <a:rPr lang="en-US" sz="2200" dirty="0"/>
              <a:t>Interaction of People and the Environment - Students shall develop an understanding of the interactions between people and their environment.</a:t>
            </a:r>
          </a:p>
          <a:p>
            <a:r>
              <a:rPr lang="en-US" sz="2200" dirty="0"/>
              <a:t>  </a:t>
            </a:r>
          </a:p>
          <a:p>
            <a:r>
              <a:rPr lang="en-US" sz="2200" b="1" dirty="0"/>
              <a:t>Technology and Engineering Education</a:t>
            </a:r>
          </a:p>
          <a:p>
            <a:endParaRPr lang="en-US" sz="2200" dirty="0"/>
          </a:p>
          <a:p>
            <a:r>
              <a:rPr lang="en-US" sz="2200" dirty="0"/>
              <a:t>Standard 2: Core Concepts of Technology and Engineering</a:t>
            </a:r>
          </a:p>
          <a:p>
            <a:pPr marL="457200" indent="-457200">
              <a:buFont typeface="+mj-lt"/>
              <a:buAutoNum type="alphaLcPeriod"/>
            </a:pPr>
            <a:r>
              <a:rPr lang="en-US" sz="2200" dirty="0"/>
              <a:t>Safely use tools to complete tasks.</a:t>
            </a:r>
          </a:p>
          <a:p>
            <a:pPr marL="914400" lvl="1" indent="-457200">
              <a:buFont typeface="+mj-lt"/>
              <a:buAutoNum type="alphaLcPeriod"/>
            </a:pPr>
            <a:r>
              <a:rPr lang="en-US" sz="2200" dirty="0"/>
              <a:t> Explain that materials are selected for use because they possess desirable properties and characteristics.  </a:t>
            </a:r>
          </a:p>
          <a:p>
            <a:pPr marL="914400" lvl="1" indent="-457200">
              <a:buFont typeface="+mj-lt"/>
              <a:buAutoNum type="alphaLcPeriod"/>
            </a:pPr>
            <a:r>
              <a:rPr lang="en-US" sz="2200" dirty="0"/>
              <a:t> Develop a plan in order to complete a task.</a:t>
            </a:r>
          </a:p>
          <a:p>
            <a:pPr marL="914400" lvl="1" indent="-457200">
              <a:buFont typeface="+mj-lt"/>
              <a:buAutoNum type="alphaLcPeriod"/>
            </a:pPr>
            <a:r>
              <a:rPr lang="en-US" sz="2200" dirty="0"/>
              <a:t> Collaborate effectively as a member of a team. </a:t>
            </a:r>
          </a:p>
        </p:txBody>
      </p:sp>
      <p:pic>
        <p:nvPicPr>
          <p:cNvPr id="29698" name="Picture 2"/>
          <p:cNvPicPr>
            <a:picLocks noChangeAspect="1" noChangeArrowheads="1"/>
          </p:cNvPicPr>
          <p:nvPr/>
        </p:nvPicPr>
        <p:blipFill>
          <a:blip r:embed="rId2" cstate="email"/>
          <a:srcRect/>
          <a:stretch>
            <a:fillRect/>
          </a:stretch>
        </p:blipFill>
        <p:spPr bwMode="auto">
          <a:xfrm>
            <a:off x="9675812" y="457200"/>
            <a:ext cx="1257300" cy="129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812" y="-304800"/>
            <a:ext cx="8382000" cy="8894743"/>
          </a:xfrm>
          <a:prstGeom prst="rect">
            <a:avLst/>
          </a:prstGeom>
          <a:noFill/>
        </p:spPr>
        <p:txBody>
          <a:bodyPr wrap="square" rtlCol="0">
            <a:spAutoFit/>
          </a:bodyPr>
          <a:lstStyle/>
          <a:p>
            <a:r>
              <a:rPr lang="en-US" sz="2800" dirty="0"/>
              <a:t> </a:t>
            </a:r>
          </a:p>
          <a:p>
            <a:r>
              <a:rPr lang="en-US" sz="3200" b="1" dirty="0"/>
              <a:t>Curriculum Standards (cont.):</a:t>
            </a:r>
          </a:p>
          <a:p>
            <a:r>
              <a:rPr lang="en-US" sz="3200" b="1" dirty="0"/>
              <a:t>Math</a:t>
            </a:r>
          </a:p>
          <a:p>
            <a:r>
              <a:rPr lang="en-US" dirty="0"/>
              <a:t>Measurement and Data</a:t>
            </a:r>
          </a:p>
          <a:p>
            <a:endParaRPr lang="en-US" dirty="0"/>
          </a:p>
          <a:p>
            <a:r>
              <a:rPr lang="fr-FR" dirty="0"/>
              <a:t>AR.Math.Content.2.MD.A.1 - </a:t>
            </a:r>
            <a:r>
              <a:rPr lang="en-US" dirty="0"/>
              <a:t>Measure the length of an object by selecting and using appropriate tools such as rulers, yardsticks, meter sticks, and measuring tapes</a:t>
            </a:r>
          </a:p>
          <a:p>
            <a:endParaRPr lang="en-US" dirty="0"/>
          </a:p>
          <a:p>
            <a:r>
              <a:rPr lang="en-US" b="1" dirty="0"/>
              <a:t>Work with time and money</a:t>
            </a:r>
          </a:p>
          <a:p>
            <a:endParaRPr lang="en-US" dirty="0"/>
          </a:p>
          <a:p>
            <a:r>
              <a:rPr lang="fr-FR" dirty="0"/>
              <a:t>AR.Math.Content.2.MD.C.7 - </a:t>
            </a:r>
            <a:r>
              <a:rPr lang="en-US" dirty="0"/>
              <a:t>Tell and write time from analog and digital clocks to the nearest five minutes, using a.m. and p.m.</a:t>
            </a:r>
          </a:p>
          <a:p>
            <a:endParaRPr lang="en-US" b="1" dirty="0"/>
          </a:p>
          <a:p>
            <a:r>
              <a:rPr lang="pt-BR" dirty="0"/>
              <a:t>AR. Math.Content.2.MD.C.8 - </a:t>
            </a:r>
            <a:r>
              <a:rPr lang="en-US" dirty="0"/>
              <a:t>Solve word problems involving dollar bills, quarters, dimes, nickels, and pennies, using $ and ¢ symbols appropriately</a:t>
            </a:r>
            <a:endParaRPr lang="en-US" b="1" dirty="0"/>
          </a:p>
          <a:p>
            <a:r>
              <a:rPr lang="en-US" sz="2000" dirty="0"/>
              <a:t> </a:t>
            </a:r>
          </a:p>
          <a:p>
            <a:pPr marL="457200" indent="-457200"/>
            <a:endParaRPr lang="en-US" sz="2000" dirty="0"/>
          </a:p>
          <a:p>
            <a:endParaRPr lang="en-US" sz="2000" dirty="0"/>
          </a:p>
          <a:p>
            <a:r>
              <a:rPr lang="en-US" sz="2000" dirty="0"/>
              <a:t> </a:t>
            </a:r>
          </a:p>
          <a:p>
            <a:r>
              <a:rPr lang="en-US" sz="2000" dirty="0"/>
              <a:t> </a:t>
            </a:r>
          </a:p>
          <a:p>
            <a:endParaRPr lang="en-US" sz="2000" dirty="0"/>
          </a:p>
        </p:txBody>
      </p:sp>
      <p:pic>
        <p:nvPicPr>
          <p:cNvPr id="29698" name="Picture 2"/>
          <p:cNvPicPr>
            <a:picLocks noChangeAspect="1" noChangeArrowheads="1"/>
          </p:cNvPicPr>
          <p:nvPr/>
        </p:nvPicPr>
        <p:blipFill>
          <a:blip r:embed="rId2" cstate="email"/>
          <a:srcRect/>
          <a:stretch>
            <a:fillRect/>
          </a:stretch>
        </p:blipFill>
        <p:spPr bwMode="auto">
          <a:xfrm>
            <a:off x="9675812" y="5029200"/>
            <a:ext cx="1257300" cy="129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012" y="-228600"/>
            <a:ext cx="8382000" cy="8648521"/>
          </a:xfrm>
          <a:prstGeom prst="rect">
            <a:avLst/>
          </a:prstGeom>
          <a:noFill/>
        </p:spPr>
        <p:txBody>
          <a:bodyPr wrap="square" rtlCol="0">
            <a:spAutoFit/>
          </a:bodyPr>
          <a:lstStyle/>
          <a:p>
            <a:r>
              <a:rPr lang="en-US" sz="2800" dirty="0"/>
              <a:t> </a:t>
            </a:r>
          </a:p>
          <a:p>
            <a:r>
              <a:rPr lang="en-US" sz="3200" b="1" dirty="0"/>
              <a:t>Curriculum Standards (cont.):</a:t>
            </a:r>
          </a:p>
          <a:p>
            <a:endParaRPr lang="en-US" sz="3200" dirty="0"/>
          </a:p>
          <a:p>
            <a:r>
              <a:rPr lang="en-US" sz="3200" b="1" dirty="0"/>
              <a:t>English Language Arts</a:t>
            </a:r>
          </a:p>
          <a:p>
            <a:endParaRPr lang="en-US" dirty="0"/>
          </a:p>
          <a:p>
            <a:r>
              <a:rPr lang="en-US" dirty="0"/>
              <a:t>Oral and Visual Communications</a:t>
            </a:r>
            <a:r>
              <a:rPr lang="en-US" b="1" dirty="0"/>
              <a:t> </a:t>
            </a:r>
          </a:p>
          <a:p>
            <a:endParaRPr lang="en-US" b="1" dirty="0"/>
          </a:p>
          <a:p>
            <a:r>
              <a:rPr lang="en-US" dirty="0"/>
              <a:t>Speaking - Students shall demonstrate effective oral communication skills to express ideas and to present information.  </a:t>
            </a:r>
          </a:p>
          <a:p>
            <a:endParaRPr lang="en-US" dirty="0"/>
          </a:p>
          <a:p>
            <a:r>
              <a:rPr lang="en-US" dirty="0"/>
              <a:t>Inquiring/Researching </a:t>
            </a:r>
          </a:p>
          <a:p>
            <a:endParaRPr lang="en-US" b="1" dirty="0"/>
          </a:p>
          <a:p>
            <a:r>
              <a:rPr lang="en-US" dirty="0"/>
              <a:t>Research/Inquiry Process - Students shall engage in inquiry and research to address questions, to make judgments about credibility, and to communicate ideas in ways that suit the purpose and audience.</a:t>
            </a:r>
          </a:p>
          <a:p>
            <a:r>
              <a:rPr lang="en-US" sz="2000" dirty="0"/>
              <a:t> </a:t>
            </a:r>
          </a:p>
          <a:p>
            <a:pPr marL="457200" indent="-457200"/>
            <a:endParaRPr lang="en-US" sz="2000" dirty="0"/>
          </a:p>
          <a:p>
            <a:endParaRPr lang="en-US" sz="2000" dirty="0"/>
          </a:p>
          <a:p>
            <a:r>
              <a:rPr lang="en-US" sz="2000" dirty="0"/>
              <a:t> </a:t>
            </a:r>
          </a:p>
          <a:p>
            <a:r>
              <a:rPr lang="en-US" sz="2000" dirty="0"/>
              <a:t> </a:t>
            </a:r>
          </a:p>
          <a:p>
            <a:endParaRPr lang="en-US" sz="2000" dirty="0"/>
          </a:p>
        </p:txBody>
      </p:sp>
      <p:pic>
        <p:nvPicPr>
          <p:cNvPr id="29698" name="Picture 2"/>
          <p:cNvPicPr>
            <a:picLocks noChangeAspect="1" noChangeArrowheads="1"/>
          </p:cNvPicPr>
          <p:nvPr/>
        </p:nvPicPr>
        <p:blipFill>
          <a:blip r:embed="rId2" cstate="email"/>
          <a:srcRect/>
          <a:stretch>
            <a:fillRect/>
          </a:stretch>
        </p:blipFill>
        <p:spPr bwMode="auto">
          <a:xfrm>
            <a:off x="10361612" y="381000"/>
            <a:ext cx="1257300" cy="129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412" y="236342"/>
            <a:ext cx="6705600" cy="7909858"/>
          </a:xfrm>
          <a:prstGeom prst="rect">
            <a:avLst/>
          </a:prstGeom>
          <a:noFill/>
        </p:spPr>
        <p:txBody>
          <a:bodyPr wrap="square" rtlCol="0">
            <a:spAutoFit/>
          </a:bodyPr>
          <a:lstStyle/>
          <a:p>
            <a:r>
              <a:rPr lang="en-US" sz="2800" b="1" dirty="0"/>
              <a:t>Big Ideas</a:t>
            </a:r>
          </a:p>
          <a:p>
            <a:endParaRPr lang="en-US" sz="2800" b="1" dirty="0"/>
          </a:p>
          <a:p>
            <a:pPr marL="342900" indent="-342900">
              <a:buFont typeface="Arial" panose="020B0604020202020204" pitchFamily="34" charset="0"/>
              <a:buChar char="•"/>
            </a:pPr>
            <a:r>
              <a:rPr lang="en-US" b="1" dirty="0"/>
              <a:t>Materials</a:t>
            </a:r>
            <a:r>
              <a:rPr lang="en-US" dirty="0"/>
              <a:t> – structure and properties</a:t>
            </a:r>
          </a:p>
          <a:p>
            <a:pPr lvl="2"/>
            <a:r>
              <a:rPr lang="en-US" dirty="0"/>
              <a:t>Describing – understanding intended purpose - strength, flexibility, hardness, texture, and absorbency</a:t>
            </a:r>
          </a:p>
          <a:p>
            <a:pPr lvl="2"/>
            <a:r>
              <a:rPr lang="en-US" dirty="0"/>
              <a:t>*heating and cooling</a:t>
            </a:r>
          </a:p>
          <a:p>
            <a:pPr marL="342900" indent="-342900">
              <a:buFont typeface="Arial" panose="020B0604020202020204" pitchFamily="34" charset="0"/>
              <a:buChar char="•"/>
            </a:pPr>
            <a:r>
              <a:rPr lang="en-US" b="1" dirty="0"/>
              <a:t>Measuring</a:t>
            </a:r>
          </a:p>
          <a:p>
            <a:pPr marL="342900" indent="-342900">
              <a:buFont typeface="Arial" panose="020B0604020202020204" pitchFamily="34" charset="0"/>
              <a:buChar char="•"/>
            </a:pPr>
            <a:r>
              <a:rPr lang="en-US" b="1" dirty="0"/>
              <a:t>Counting </a:t>
            </a:r>
          </a:p>
          <a:p>
            <a:pPr lvl="1"/>
            <a:r>
              <a:rPr lang="en-US" dirty="0"/>
              <a:t>	Creating a simple budget </a:t>
            </a:r>
          </a:p>
          <a:p>
            <a:pPr lvl="1"/>
            <a:r>
              <a:rPr lang="en-US" dirty="0"/>
              <a:t>	Using credits or money </a:t>
            </a:r>
          </a:p>
          <a:p>
            <a:pPr marL="342900" indent="-342900">
              <a:buFont typeface="Arial" panose="020B0604020202020204" pitchFamily="34" charset="0"/>
              <a:buChar char="•"/>
            </a:pPr>
            <a:r>
              <a:rPr lang="en-US" b="1" dirty="0"/>
              <a:t>Working as a team</a:t>
            </a:r>
          </a:p>
          <a:p>
            <a:pPr marL="342900" indent="-342900">
              <a:buFont typeface="Arial" panose="020B0604020202020204" pitchFamily="34" charset="0"/>
              <a:buChar char="•"/>
            </a:pPr>
            <a:r>
              <a:rPr lang="en-US" b="1" dirty="0"/>
              <a:t>Designing and making your thinking visible to others</a:t>
            </a:r>
          </a:p>
          <a:p>
            <a:r>
              <a:rPr lang="en-US" dirty="0"/>
              <a:t> </a:t>
            </a:r>
          </a:p>
          <a:p>
            <a:endParaRPr lang="en-US" sz="2800" b="1" dirty="0"/>
          </a:p>
          <a:p>
            <a:r>
              <a:rPr lang="en-US" sz="4000" dirty="0"/>
              <a:t> </a:t>
            </a:r>
          </a:p>
          <a:p>
            <a:r>
              <a:rPr lang="en-US" dirty="0"/>
              <a:t> </a:t>
            </a:r>
          </a:p>
          <a:p>
            <a:endParaRPr lang="en-US" dirty="0"/>
          </a:p>
        </p:txBody>
      </p:sp>
      <p:pic>
        <p:nvPicPr>
          <p:cNvPr id="6" name="Picture 5" descr="1.jpg"/>
          <p:cNvPicPr>
            <a:picLocks noChangeAspect="1"/>
          </p:cNvPicPr>
          <p:nvPr/>
        </p:nvPicPr>
        <p:blipFill>
          <a:blip r:embed="rId2" cstate="email"/>
          <a:stretch>
            <a:fillRect/>
          </a:stretch>
        </p:blipFill>
        <p:spPr>
          <a:xfrm>
            <a:off x="7770812" y="3932700"/>
            <a:ext cx="3276600" cy="2666999"/>
          </a:xfrm>
          <a:prstGeom prst="rect">
            <a:avLst/>
          </a:prstGeom>
        </p:spPr>
      </p:pic>
      <p:pic>
        <p:nvPicPr>
          <p:cNvPr id="4" name="Picture 2">
            <a:extLst>
              <a:ext uri="{FF2B5EF4-FFF2-40B4-BE49-F238E27FC236}">
                <a16:creationId xmlns:a16="http://schemas.microsoft.com/office/drawing/2014/main" id="{EDFDC952-935D-4BED-A01A-878780B73DAC}"/>
              </a:ext>
            </a:extLst>
          </p:cNvPr>
          <p:cNvPicPr>
            <a:picLocks noChangeAspect="1" noChangeArrowheads="1"/>
          </p:cNvPicPr>
          <p:nvPr/>
        </p:nvPicPr>
        <p:blipFill>
          <a:blip r:embed="rId3" cstate="email"/>
          <a:srcRect/>
          <a:stretch>
            <a:fillRect/>
          </a:stretch>
        </p:blipFill>
        <p:spPr bwMode="auto">
          <a:xfrm>
            <a:off x="8342312" y="757106"/>
            <a:ext cx="2133600" cy="2198255"/>
          </a:xfrm>
          <a:prstGeom prst="rect">
            <a:avLst/>
          </a:prstGeom>
          <a:noFill/>
          <a:ln w="9525">
            <a:noFill/>
            <a:miter lim="800000"/>
            <a:headEnd/>
            <a:tailEnd/>
          </a:ln>
        </p:spPr>
      </p:pic>
    </p:spTree>
    <p:extLst>
      <p:ext uri="{BB962C8B-B14F-4D97-AF65-F5344CB8AC3E}">
        <p14:creationId xmlns:p14="http://schemas.microsoft.com/office/powerpoint/2010/main" val="273589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412" y="236342"/>
            <a:ext cx="7772400" cy="7540526"/>
          </a:xfrm>
          <a:prstGeom prst="rect">
            <a:avLst/>
          </a:prstGeom>
          <a:noFill/>
        </p:spPr>
        <p:txBody>
          <a:bodyPr wrap="square" rtlCol="0">
            <a:spAutoFit/>
          </a:bodyPr>
          <a:lstStyle/>
          <a:p>
            <a:r>
              <a:rPr lang="en-US" sz="2800" b="1" dirty="0"/>
              <a:t>Big Ideas</a:t>
            </a:r>
          </a:p>
          <a:p>
            <a:endParaRPr lang="en-US" sz="2800" b="1" dirty="0"/>
          </a:p>
          <a:p>
            <a:pPr marL="342900" indent="-342900">
              <a:buFont typeface="Arial" panose="020B0604020202020204" pitchFamily="34" charset="0"/>
              <a:buChar char="•"/>
            </a:pPr>
            <a:r>
              <a:rPr lang="en-US" b="1" dirty="0"/>
              <a:t>Understanding the properties of materials can help up create better design for an intended purpose</a:t>
            </a:r>
          </a:p>
          <a:p>
            <a:pPr lvl="2"/>
            <a:endParaRPr lang="en-US" dirty="0"/>
          </a:p>
          <a:p>
            <a:pPr marL="342900" indent="-342900">
              <a:buFont typeface="Arial" panose="020B0604020202020204" pitchFamily="34" charset="0"/>
              <a:buChar char="•"/>
            </a:pPr>
            <a:r>
              <a:rPr lang="en-US" b="1" dirty="0"/>
              <a:t>Measuring is important in our daily lives</a:t>
            </a:r>
          </a:p>
          <a:p>
            <a:endParaRPr lang="en-US" b="1" dirty="0"/>
          </a:p>
          <a:p>
            <a:pPr marL="342900" indent="-342900">
              <a:buFont typeface="Arial" panose="020B0604020202020204" pitchFamily="34" charset="0"/>
              <a:buChar char="•"/>
            </a:pPr>
            <a:r>
              <a:rPr lang="en-US" b="1" dirty="0"/>
              <a:t>Keeping a budget can help us save money</a:t>
            </a:r>
          </a:p>
          <a:p>
            <a:endParaRPr lang="en-US" dirty="0"/>
          </a:p>
          <a:p>
            <a:pPr marL="342900" indent="-342900">
              <a:buFont typeface="Arial" panose="020B0604020202020204" pitchFamily="34" charset="0"/>
              <a:buChar char="•"/>
            </a:pPr>
            <a:r>
              <a:rPr lang="en-US" b="1" dirty="0"/>
              <a:t>It is important to be able to work as a team</a:t>
            </a:r>
          </a:p>
          <a:p>
            <a:endParaRPr lang="en-US" b="1" dirty="0"/>
          </a:p>
          <a:p>
            <a:pPr marL="342900" indent="-342900">
              <a:buFont typeface="Arial" panose="020B0604020202020204" pitchFamily="34" charset="0"/>
              <a:buChar char="•"/>
            </a:pPr>
            <a:r>
              <a:rPr lang="en-US" b="1" dirty="0"/>
              <a:t>Designing and making can help us make our thinking visible to others</a:t>
            </a:r>
          </a:p>
          <a:p>
            <a:r>
              <a:rPr lang="en-US" dirty="0"/>
              <a:t> </a:t>
            </a:r>
          </a:p>
          <a:p>
            <a:endParaRPr lang="en-US" sz="2800" b="1" dirty="0"/>
          </a:p>
          <a:p>
            <a:r>
              <a:rPr lang="en-US" sz="4000" dirty="0"/>
              <a:t> </a:t>
            </a:r>
          </a:p>
          <a:p>
            <a:r>
              <a:rPr lang="en-US" dirty="0"/>
              <a:t> </a:t>
            </a:r>
          </a:p>
          <a:p>
            <a:endParaRPr lang="en-US" dirty="0"/>
          </a:p>
        </p:txBody>
      </p:sp>
      <p:pic>
        <p:nvPicPr>
          <p:cNvPr id="4" name="Picture 2">
            <a:extLst>
              <a:ext uri="{FF2B5EF4-FFF2-40B4-BE49-F238E27FC236}">
                <a16:creationId xmlns:a16="http://schemas.microsoft.com/office/drawing/2014/main" id="{EDFDC952-935D-4BED-A01A-878780B73DAC}"/>
              </a:ext>
            </a:extLst>
          </p:cNvPr>
          <p:cNvPicPr>
            <a:picLocks noChangeAspect="1" noChangeArrowheads="1"/>
          </p:cNvPicPr>
          <p:nvPr/>
        </p:nvPicPr>
        <p:blipFill>
          <a:blip r:embed="rId2" cstate="email"/>
          <a:srcRect/>
          <a:stretch>
            <a:fillRect/>
          </a:stretch>
        </p:blipFill>
        <p:spPr bwMode="auto">
          <a:xfrm>
            <a:off x="8342312" y="757106"/>
            <a:ext cx="2133600" cy="2198255"/>
          </a:xfrm>
          <a:prstGeom prst="rect">
            <a:avLst/>
          </a:prstGeom>
          <a:noFill/>
          <a:ln w="9525">
            <a:noFill/>
            <a:miter lim="800000"/>
            <a:headEnd/>
            <a:tailEnd/>
          </a:ln>
        </p:spPr>
      </p:pic>
    </p:spTree>
    <p:extLst>
      <p:ext uri="{BB962C8B-B14F-4D97-AF65-F5344CB8AC3E}">
        <p14:creationId xmlns:p14="http://schemas.microsoft.com/office/powerpoint/2010/main" val="91883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412" y="236342"/>
            <a:ext cx="7772400" cy="6432530"/>
          </a:xfrm>
          <a:prstGeom prst="rect">
            <a:avLst/>
          </a:prstGeom>
          <a:noFill/>
        </p:spPr>
        <p:txBody>
          <a:bodyPr wrap="square" rtlCol="0">
            <a:spAutoFit/>
          </a:bodyPr>
          <a:lstStyle/>
          <a:p>
            <a:r>
              <a:rPr lang="en-US" sz="2800" b="1" dirty="0"/>
              <a:t>Essential Questions</a:t>
            </a:r>
          </a:p>
          <a:p>
            <a:endParaRPr lang="en-US" sz="2800" b="1" dirty="0"/>
          </a:p>
          <a:p>
            <a:pPr marL="342900" indent="-342900">
              <a:buFont typeface="Arial" panose="020B0604020202020204" pitchFamily="34" charset="0"/>
              <a:buChar char="•"/>
            </a:pPr>
            <a:r>
              <a:rPr lang="en-US" b="1" dirty="0"/>
              <a:t>How can I use my understanding of the properties of materials to build a hot dog carrier for Little Critter?</a:t>
            </a:r>
          </a:p>
          <a:p>
            <a:pPr lvl="2"/>
            <a:endParaRPr lang="en-US" dirty="0"/>
          </a:p>
          <a:p>
            <a:pPr marL="342900" indent="-342900">
              <a:buFont typeface="Arial" panose="020B0604020202020204" pitchFamily="34" charset="0"/>
              <a:buChar char="•"/>
            </a:pPr>
            <a:r>
              <a:rPr lang="en-US" b="1" dirty="0"/>
              <a:t>How did I use my understanding of counting money and measurement to create my design?</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How was I able to collaborate effectively as a member of my engineering design team?</a:t>
            </a:r>
          </a:p>
          <a:p>
            <a:endParaRPr lang="en-US" b="1" dirty="0"/>
          </a:p>
          <a:p>
            <a:endParaRPr lang="en-US" sz="2800" b="1" dirty="0"/>
          </a:p>
          <a:p>
            <a:r>
              <a:rPr lang="en-US" sz="4000" dirty="0"/>
              <a:t> </a:t>
            </a:r>
          </a:p>
          <a:p>
            <a:r>
              <a:rPr lang="en-US" dirty="0"/>
              <a:t> </a:t>
            </a:r>
          </a:p>
          <a:p>
            <a:endParaRPr lang="en-US" dirty="0"/>
          </a:p>
        </p:txBody>
      </p:sp>
      <p:pic>
        <p:nvPicPr>
          <p:cNvPr id="4" name="Picture 2">
            <a:extLst>
              <a:ext uri="{FF2B5EF4-FFF2-40B4-BE49-F238E27FC236}">
                <a16:creationId xmlns:a16="http://schemas.microsoft.com/office/drawing/2014/main" id="{EDFDC952-935D-4BED-A01A-878780B73DAC}"/>
              </a:ext>
            </a:extLst>
          </p:cNvPr>
          <p:cNvPicPr>
            <a:picLocks noChangeAspect="1" noChangeArrowheads="1"/>
          </p:cNvPicPr>
          <p:nvPr/>
        </p:nvPicPr>
        <p:blipFill>
          <a:blip r:embed="rId2" cstate="email"/>
          <a:srcRect/>
          <a:stretch>
            <a:fillRect/>
          </a:stretch>
        </p:blipFill>
        <p:spPr bwMode="auto">
          <a:xfrm>
            <a:off x="8342312" y="757106"/>
            <a:ext cx="2133600" cy="2198255"/>
          </a:xfrm>
          <a:prstGeom prst="rect">
            <a:avLst/>
          </a:prstGeom>
          <a:noFill/>
          <a:ln w="9525">
            <a:noFill/>
            <a:miter lim="800000"/>
            <a:headEnd/>
            <a:tailEnd/>
          </a:ln>
        </p:spPr>
      </p:pic>
    </p:spTree>
    <p:extLst>
      <p:ext uri="{BB962C8B-B14F-4D97-AF65-F5344CB8AC3E}">
        <p14:creationId xmlns:p14="http://schemas.microsoft.com/office/powerpoint/2010/main" val="167078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412" y="261457"/>
            <a:ext cx="8382000" cy="8032968"/>
          </a:xfrm>
          <a:prstGeom prst="rect">
            <a:avLst/>
          </a:prstGeom>
          <a:noFill/>
        </p:spPr>
        <p:txBody>
          <a:bodyPr wrap="square" rtlCol="0">
            <a:spAutoFit/>
          </a:bodyPr>
          <a:lstStyle/>
          <a:p>
            <a:r>
              <a:rPr lang="en-US" sz="3200" b="1" dirty="0"/>
              <a:t>Evaluation:</a:t>
            </a:r>
          </a:p>
          <a:p>
            <a:endParaRPr lang="en-US" sz="2800" dirty="0"/>
          </a:p>
          <a:p>
            <a:pPr marL="457200" indent="-457200">
              <a:buFont typeface="+mj-lt"/>
              <a:buAutoNum type="arabicPeriod"/>
            </a:pPr>
            <a:r>
              <a:rPr lang="en-US" sz="2800" dirty="0"/>
              <a:t>Test your hot dog carrier and refine your design.</a:t>
            </a:r>
          </a:p>
          <a:p>
            <a:pPr marL="457200" indent="-457200">
              <a:buFont typeface="+mj-lt"/>
              <a:buAutoNum type="arabicPeriod"/>
            </a:pPr>
            <a:endParaRPr lang="en-US" sz="2800" dirty="0"/>
          </a:p>
          <a:p>
            <a:pPr marL="457200" indent="-457200">
              <a:buFont typeface="+mj-lt"/>
              <a:buAutoNum type="arabicPeriod"/>
            </a:pPr>
            <a:r>
              <a:rPr lang="en-US" sz="2800" dirty="0"/>
              <a:t>Evaluate and record your solution in your Design Journal.</a:t>
            </a:r>
          </a:p>
          <a:p>
            <a:pPr lvl="2"/>
            <a:r>
              <a:rPr lang="en-US" sz="2800" dirty="0"/>
              <a:t>-understanding of properties of materials</a:t>
            </a:r>
          </a:p>
          <a:p>
            <a:pPr lvl="2"/>
            <a:r>
              <a:rPr lang="en-US" sz="2800" dirty="0"/>
              <a:t>-measuring/counting</a:t>
            </a:r>
          </a:p>
          <a:p>
            <a:pPr lvl="2"/>
            <a:r>
              <a:rPr lang="en-US" sz="2800" dirty="0"/>
              <a:t>-working as a team</a:t>
            </a:r>
          </a:p>
          <a:p>
            <a:pPr lvl="2"/>
            <a:endParaRPr lang="en-US" sz="2800" dirty="0"/>
          </a:p>
          <a:p>
            <a:pPr marL="457200" indent="-457200">
              <a:buFont typeface="+mj-lt"/>
              <a:buAutoNum type="arabicPeriod"/>
            </a:pPr>
            <a:r>
              <a:rPr lang="en-US" sz="2800" dirty="0"/>
              <a:t>Present and demonstrate your solution to the class.</a:t>
            </a:r>
          </a:p>
          <a:p>
            <a:r>
              <a:rPr lang="en-US" sz="2000" dirty="0"/>
              <a:t> </a:t>
            </a:r>
          </a:p>
          <a:p>
            <a:pPr marL="457200" indent="-457200"/>
            <a:endParaRPr lang="en-US" sz="2000" dirty="0"/>
          </a:p>
          <a:p>
            <a:endParaRPr lang="en-US" sz="2000" b="1" dirty="0"/>
          </a:p>
          <a:p>
            <a:r>
              <a:rPr lang="en-US" sz="2000" dirty="0"/>
              <a:t> </a:t>
            </a:r>
          </a:p>
          <a:p>
            <a:r>
              <a:rPr lang="en-US" sz="2000" dirty="0"/>
              <a:t> </a:t>
            </a:r>
          </a:p>
          <a:p>
            <a:endParaRPr lang="en-US" sz="2000" dirty="0"/>
          </a:p>
        </p:txBody>
      </p:sp>
      <p:pic>
        <p:nvPicPr>
          <p:cNvPr id="26626" name="Picture 2"/>
          <p:cNvPicPr>
            <a:picLocks noChangeAspect="1" noChangeArrowheads="1"/>
          </p:cNvPicPr>
          <p:nvPr/>
        </p:nvPicPr>
        <p:blipFill>
          <a:blip r:embed="rId2" cstate="email"/>
          <a:srcRect/>
          <a:stretch>
            <a:fillRect/>
          </a:stretch>
        </p:blipFill>
        <p:spPr bwMode="auto">
          <a:xfrm>
            <a:off x="9066212" y="1981200"/>
            <a:ext cx="2362200" cy="319684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212" y="220569"/>
            <a:ext cx="8382000" cy="6617196"/>
          </a:xfrm>
          <a:prstGeom prst="rect">
            <a:avLst/>
          </a:prstGeom>
          <a:noFill/>
        </p:spPr>
        <p:txBody>
          <a:bodyPr wrap="square" rtlCol="0">
            <a:spAutoFit/>
          </a:bodyPr>
          <a:lstStyle/>
          <a:p>
            <a:r>
              <a:rPr lang="en-US" sz="3200" b="1" dirty="0"/>
              <a:t>Assessment Rubric </a:t>
            </a:r>
          </a:p>
          <a:p>
            <a:r>
              <a:rPr lang="en-US" sz="3200" b="1" dirty="0"/>
              <a:t> </a:t>
            </a:r>
          </a:p>
          <a:p>
            <a:r>
              <a:rPr lang="en-US" sz="1600" b="1" dirty="0"/>
              <a:t>5 = Excellent - 1 = Needs Improvement</a:t>
            </a:r>
          </a:p>
          <a:p>
            <a:r>
              <a:rPr lang="en-US" sz="1600" dirty="0"/>
              <a:t>		</a:t>
            </a:r>
          </a:p>
          <a:p>
            <a:r>
              <a:rPr lang="en-US" sz="1600" b="1" i="1" dirty="0"/>
              <a:t>Documentation - Process - Design Journal</a:t>
            </a:r>
            <a:endParaRPr lang="en-US" sz="1600" dirty="0"/>
          </a:p>
          <a:p>
            <a:r>
              <a:rPr lang="en-US" sz="1600" dirty="0"/>
              <a:t>Design sketch			5   4   3   2   1 </a:t>
            </a:r>
          </a:p>
          <a:p>
            <a:r>
              <a:rPr lang="en-US" sz="1600" dirty="0"/>
              <a:t>Documentation of problem solving		5   4   3   2   1 	</a:t>
            </a:r>
          </a:p>
          <a:p>
            <a:r>
              <a:rPr lang="en-US" sz="1600" dirty="0"/>
              <a:t>Self-evaluation			5   4   3   2   1 </a:t>
            </a:r>
          </a:p>
          <a:p>
            <a:r>
              <a:rPr lang="en-US" sz="1600" dirty="0"/>
              <a:t> </a:t>
            </a:r>
          </a:p>
          <a:p>
            <a:r>
              <a:rPr lang="en-US" sz="1600" b="1" i="1" dirty="0"/>
              <a:t>Product - Hot Dog Carrier</a:t>
            </a:r>
            <a:endParaRPr lang="en-US" sz="1600" dirty="0"/>
          </a:p>
          <a:p>
            <a:r>
              <a:rPr lang="en-US" sz="1600" dirty="0"/>
              <a:t>Investigation and analysis of materials	5   4   3   2   1 	</a:t>
            </a:r>
          </a:p>
          <a:p>
            <a:r>
              <a:rPr lang="en-US" sz="1600" dirty="0"/>
              <a:t>Size and weight of carrier		5   4   3   2  1 </a:t>
            </a:r>
          </a:p>
          <a:p>
            <a:r>
              <a:rPr lang="en-US" sz="1600" dirty="0"/>
              <a:t>Cost of the carrier			5   4   3   2   1 </a:t>
            </a:r>
          </a:p>
          <a:p>
            <a:r>
              <a:rPr lang="en-US" sz="1600" dirty="0"/>
              <a:t>Heat Maintenance			5   4   3   2   1 	</a:t>
            </a:r>
          </a:p>
          <a:p>
            <a:r>
              <a:rPr lang="en-US" sz="1600" dirty="0"/>
              <a:t>Function				5   4   3   2   1 </a:t>
            </a:r>
          </a:p>
          <a:p>
            <a:r>
              <a:rPr lang="en-US" sz="1600" dirty="0"/>
              <a:t>		</a:t>
            </a:r>
          </a:p>
          <a:p>
            <a:r>
              <a:rPr lang="en-US" sz="1600" b="1" i="1" dirty="0"/>
              <a:t>Collaboration – Process - Teamwork</a:t>
            </a:r>
          </a:p>
          <a:p>
            <a:r>
              <a:rPr lang="en-US" sz="1600" dirty="0"/>
              <a:t>Organization			5   4   3   2   1 </a:t>
            </a:r>
          </a:p>
          <a:p>
            <a:r>
              <a:rPr lang="en-US" sz="1600" dirty="0"/>
              <a:t>Cooperation			5   4   3   2   1 </a:t>
            </a:r>
          </a:p>
          <a:p>
            <a:r>
              <a:rPr lang="en-US" sz="1600" dirty="0"/>
              <a:t>Presentation			5   4   3   2   1 	</a:t>
            </a:r>
          </a:p>
          <a:p>
            <a:r>
              <a:rPr lang="en-US" sz="1600" dirty="0"/>
              <a:t>Team evaluation			5   4   3   2   1 </a:t>
            </a:r>
          </a:p>
          <a:p>
            <a:r>
              <a:rPr lang="en-US" sz="800" dirty="0"/>
              <a:t>							</a:t>
            </a:r>
          </a:p>
          <a:p>
            <a:r>
              <a:rPr lang="en-US" sz="800" dirty="0"/>
              <a:t> </a:t>
            </a:r>
          </a:p>
          <a:p>
            <a:endParaRPr lang="en-US" sz="800" b="1" dirty="0"/>
          </a:p>
          <a:p>
            <a:r>
              <a:rPr lang="en-US" sz="800" dirty="0"/>
              <a:t> </a:t>
            </a:r>
          </a:p>
          <a:p>
            <a:r>
              <a:rPr lang="en-US" sz="800" dirty="0"/>
              <a:t> </a:t>
            </a:r>
          </a:p>
          <a:p>
            <a:endParaRPr lang="en-US" sz="800" dirty="0"/>
          </a:p>
        </p:txBody>
      </p:sp>
      <p:pic>
        <p:nvPicPr>
          <p:cNvPr id="4" name="Picture 3" descr="1 copy.jpg"/>
          <p:cNvPicPr>
            <a:picLocks noChangeAspect="1"/>
          </p:cNvPicPr>
          <p:nvPr/>
        </p:nvPicPr>
        <p:blipFill>
          <a:blip r:embed="rId2" cstate="email"/>
          <a:stretch>
            <a:fillRect/>
          </a:stretch>
        </p:blipFill>
        <p:spPr>
          <a:xfrm>
            <a:off x="7751796" y="3429000"/>
            <a:ext cx="3962400" cy="3225209"/>
          </a:xfrm>
          <a:prstGeom prst="rect">
            <a:avLst/>
          </a:prstGeom>
        </p:spPr>
      </p:pic>
      <p:pic>
        <p:nvPicPr>
          <p:cNvPr id="6" name="Picture 2"/>
          <p:cNvPicPr preferRelativeResize="0">
            <a:picLocks noChangeArrowheads="1"/>
          </p:cNvPicPr>
          <p:nvPr/>
        </p:nvPicPr>
        <p:blipFill>
          <a:blip r:embed="rId3" cstate="email"/>
          <a:srcRect/>
          <a:stretch>
            <a:fillRect/>
          </a:stretch>
        </p:blipFill>
        <p:spPr bwMode="auto">
          <a:xfrm>
            <a:off x="8913812" y="1447800"/>
            <a:ext cx="2190784" cy="1219200"/>
          </a:xfrm>
          <a:prstGeom prst="rect">
            <a:avLst/>
          </a:prstGeom>
          <a:noFill/>
          <a:ln w="9525" algn="in">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612" y="381000"/>
            <a:ext cx="8534400" cy="7109639"/>
          </a:xfrm>
          <a:prstGeom prst="rect">
            <a:avLst/>
          </a:prstGeom>
          <a:noFill/>
        </p:spPr>
        <p:txBody>
          <a:bodyPr wrap="square" rtlCol="0">
            <a:spAutoFit/>
          </a:bodyPr>
          <a:lstStyle/>
          <a:p>
            <a:r>
              <a:rPr lang="en-US" sz="2800" b="1" dirty="0"/>
              <a:t>Limitations </a:t>
            </a:r>
            <a:r>
              <a:rPr lang="en-US" dirty="0"/>
              <a:t>(requirements parameters or constraints) </a:t>
            </a:r>
            <a:r>
              <a:rPr lang="en-US" sz="2800" b="1" dirty="0"/>
              <a:t>:</a:t>
            </a:r>
          </a:p>
          <a:p>
            <a:endParaRPr lang="en-US" sz="2000" dirty="0"/>
          </a:p>
          <a:p>
            <a:pPr marL="342900" indent="-342900">
              <a:buFont typeface="Arial" panose="020B0604020202020204" pitchFamily="34" charset="0"/>
              <a:buChar char="•"/>
            </a:pPr>
            <a:r>
              <a:rPr lang="en-US" sz="2200" dirty="0"/>
              <a:t>Work with a partner or group to develop a plan and create a hot dog carrier that</a:t>
            </a:r>
          </a:p>
          <a:p>
            <a:pPr marL="800100" lvl="1" indent="-342900">
              <a:buFont typeface="Arial" panose="020B0604020202020204" pitchFamily="34" charset="0"/>
              <a:buChar char="•"/>
            </a:pPr>
            <a:r>
              <a:rPr lang="en-US" sz="2200" dirty="0"/>
              <a:t>keeps the hot dogs warm </a:t>
            </a:r>
          </a:p>
          <a:p>
            <a:pPr marL="800100" lvl="1" indent="-342900">
              <a:buFont typeface="Arial" panose="020B0604020202020204" pitchFamily="34" charset="0"/>
              <a:buChar char="•"/>
            </a:pPr>
            <a:r>
              <a:rPr lang="en-US" sz="2200" dirty="0"/>
              <a:t>keeps the hot dogs from falling on the ground</a:t>
            </a:r>
          </a:p>
          <a:p>
            <a:pPr marL="800100" lvl="1" indent="-342900">
              <a:buFont typeface="Arial" panose="020B0604020202020204" pitchFamily="34" charset="0"/>
              <a:buChar char="•"/>
            </a:pPr>
            <a:r>
              <a:rPr lang="en-US" sz="2200" dirty="0"/>
              <a:t>is no larger than 12"x12"x12“ </a:t>
            </a:r>
          </a:p>
          <a:p>
            <a:pPr marL="800100" lvl="1" indent="-342900">
              <a:buFont typeface="Arial" panose="020B0604020202020204" pitchFamily="34" charset="0"/>
              <a:buChar char="•"/>
            </a:pPr>
            <a:r>
              <a:rPr lang="en-US" sz="2200" dirty="0"/>
              <a:t>weighs less than 1 pound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Complete a Design Journal to document your thinking and your team’s development of the solution.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Presentation to the class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457200" indent="-457200"/>
            <a:endParaRPr lang="en-US" sz="2000" dirty="0"/>
          </a:p>
          <a:p>
            <a:endParaRPr lang="en-US" sz="2000" b="1" dirty="0"/>
          </a:p>
          <a:p>
            <a:r>
              <a:rPr lang="en-US" sz="2000" dirty="0"/>
              <a:t> </a:t>
            </a:r>
          </a:p>
          <a:p>
            <a:r>
              <a:rPr lang="en-US" sz="2000" dirty="0"/>
              <a:t> </a:t>
            </a:r>
          </a:p>
          <a:p>
            <a:endParaRPr lang="en-US" sz="2000" dirty="0"/>
          </a:p>
        </p:txBody>
      </p:sp>
      <p:pic>
        <p:nvPicPr>
          <p:cNvPr id="25603" name="Picture 3"/>
          <p:cNvPicPr>
            <a:picLocks noChangeAspect="1" noChangeArrowheads="1"/>
          </p:cNvPicPr>
          <p:nvPr/>
        </p:nvPicPr>
        <p:blipFill>
          <a:blip r:embed="rId2" cstate="email"/>
          <a:srcRect/>
          <a:stretch>
            <a:fillRect/>
          </a:stretch>
        </p:blipFill>
        <p:spPr bwMode="auto">
          <a:xfrm>
            <a:off x="8913812" y="3276600"/>
            <a:ext cx="2590800" cy="327088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pPr algn="ctr"/>
            <a:r>
              <a:rPr lang="en-US" b="1" dirty="0"/>
              <a:t>The Literature-based Curriculum</a:t>
            </a:r>
          </a:p>
        </p:txBody>
      </p:sp>
      <p:sp>
        <p:nvSpPr>
          <p:cNvPr id="3" name="Content Placeholder 2"/>
          <p:cNvSpPr>
            <a:spLocks noGrp="1"/>
          </p:cNvSpPr>
          <p:nvPr>
            <p:ph idx="1"/>
          </p:nvPr>
        </p:nvSpPr>
        <p:spPr>
          <a:xfrm>
            <a:off x="989012" y="990600"/>
            <a:ext cx="10533053" cy="5715000"/>
          </a:xfrm>
        </p:spPr>
        <p:txBody>
          <a:bodyPr>
            <a:noAutofit/>
          </a:bodyPr>
          <a:lstStyle/>
          <a:p>
            <a:pPr marL="0" indent="0">
              <a:buNone/>
            </a:pPr>
            <a:r>
              <a:rPr lang="en-US" b="1" dirty="0"/>
              <a:t>3 Questions answered in all Literature-based Curricula</a:t>
            </a:r>
            <a:endParaRPr lang="en-US" dirty="0"/>
          </a:p>
          <a:p>
            <a:pPr lvl="1"/>
            <a:r>
              <a:rPr lang="en-US" sz="2400" dirty="0"/>
              <a:t>What do we know? --What do we need to know? --How can we find out?</a:t>
            </a:r>
          </a:p>
          <a:p>
            <a:pPr marL="0" indent="0">
              <a:buNone/>
            </a:pPr>
            <a:r>
              <a:rPr lang="en-US" b="1" dirty="0"/>
              <a:t>Key Features of Literature-based Curriculum</a:t>
            </a:r>
            <a:endParaRPr lang="en-US" dirty="0"/>
          </a:p>
          <a:p>
            <a:pPr marL="0" lvl="0" indent="0">
              <a:buNone/>
            </a:pPr>
            <a:r>
              <a:rPr lang="en-US" dirty="0"/>
              <a:t>The presence of a mystery, dilemma, or oddity is essential</a:t>
            </a:r>
          </a:p>
          <a:p>
            <a:pPr lvl="1"/>
            <a:r>
              <a:rPr lang="en-US" sz="2400" dirty="0"/>
              <a:t>The most basic feature of all compelling stories (or problems)</a:t>
            </a:r>
          </a:p>
          <a:p>
            <a:pPr lvl="1"/>
            <a:r>
              <a:rPr lang="en-US" sz="2400" dirty="0"/>
              <a:t>We are placed into an environment that has to be figured out</a:t>
            </a:r>
          </a:p>
          <a:p>
            <a:pPr lvl="1"/>
            <a:r>
              <a:rPr lang="en-US" sz="2400" dirty="0"/>
              <a:t>Designed to provide drama, to offer surprises, twists, and turns</a:t>
            </a:r>
          </a:p>
          <a:p>
            <a:pPr lvl="1"/>
            <a:r>
              <a:rPr lang="en-US" sz="2400" dirty="0"/>
              <a:t>What drives a story?  What makes it worth telling? (TROUBLE)</a:t>
            </a:r>
          </a:p>
          <a:p>
            <a:pPr lvl="2"/>
            <a:r>
              <a:rPr lang="en-US" sz="2400" dirty="0"/>
              <a:t>Misfit between characters, their actions, the goals of the story, the setting, and the means</a:t>
            </a:r>
          </a:p>
          <a:p>
            <a:pPr lvl="1"/>
            <a:r>
              <a:rPr lang="en-US" sz="2400" dirty="0"/>
              <a:t>A good story centers on what is essential (A big idea)</a:t>
            </a:r>
          </a:p>
        </p:txBody>
      </p:sp>
    </p:spTree>
    <p:extLst>
      <p:ext uri="{BB962C8B-B14F-4D97-AF65-F5344CB8AC3E}">
        <p14:creationId xmlns:p14="http://schemas.microsoft.com/office/powerpoint/2010/main" val="188205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248" y="228600"/>
            <a:ext cx="7162800" cy="9202519"/>
          </a:xfrm>
          <a:prstGeom prst="rect">
            <a:avLst/>
          </a:prstGeom>
          <a:noFill/>
        </p:spPr>
        <p:txBody>
          <a:bodyPr wrap="square" rtlCol="0">
            <a:spAutoFit/>
          </a:bodyPr>
          <a:lstStyle/>
          <a:p>
            <a:r>
              <a:rPr lang="en-US" sz="2800" b="1" dirty="0"/>
              <a:t>Materials:</a:t>
            </a:r>
          </a:p>
          <a:p>
            <a:r>
              <a:rPr lang="en-US" sz="2800" dirty="0"/>
              <a:t>Styrofoam trays – 50¢ 	</a:t>
            </a:r>
          </a:p>
          <a:p>
            <a:r>
              <a:rPr lang="en-US" sz="2800" dirty="0"/>
              <a:t>Egg cartons	 - 50¢ </a:t>
            </a:r>
          </a:p>
          <a:p>
            <a:r>
              <a:rPr lang="en-US" sz="2800" dirty="0"/>
              <a:t>Cardboard tubes - 25¢</a:t>
            </a:r>
          </a:p>
          <a:p>
            <a:r>
              <a:rPr lang="en-US" sz="2800" dirty="0"/>
              <a:t>12” yarn - 10¢</a:t>
            </a:r>
          </a:p>
          <a:p>
            <a:r>
              <a:rPr lang="en-US" sz="2800" dirty="0"/>
              <a:t>12” string - 10¢</a:t>
            </a:r>
          </a:p>
          <a:p>
            <a:r>
              <a:rPr lang="en-US" sz="2800" dirty="0"/>
              <a:t>Plastic margarine tubs – $1.00 </a:t>
            </a:r>
          </a:p>
          <a:p>
            <a:r>
              <a:rPr lang="en-US" sz="2800" dirty="0"/>
              <a:t>1 pipe cleaners - 10¢</a:t>
            </a:r>
          </a:p>
          <a:p>
            <a:r>
              <a:rPr lang="en-US" sz="2800" dirty="0"/>
              <a:t>12” X 12” cardboard - 50¢ </a:t>
            </a:r>
          </a:p>
          <a:p>
            <a:r>
              <a:rPr lang="en-US" sz="2800" dirty="0"/>
              <a:t>Paper fasteners - 25¢</a:t>
            </a:r>
          </a:p>
          <a:p>
            <a:r>
              <a:rPr lang="en-US" sz="2800" dirty="0"/>
              <a:t>Plastic knives/spoons - 50¢ </a:t>
            </a:r>
          </a:p>
          <a:p>
            <a:r>
              <a:rPr lang="en-US" sz="2800" dirty="0"/>
              <a:t>12” X 12” aluminum foil - 25¢</a:t>
            </a:r>
          </a:p>
          <a:p>
            <a:r>
              <a:rPr lang="en-US" sz="2800" dirty="0"/>
              <a:t>Craft sticks - 50¢ </a:t>
            </a:r>
          </a:p>
          <a:p>
            <a:r>
              <a:rPr lang="en-US" sz="2800" dirty="0"/>
              <a:t>Tape/glue – as needed </a:t>
            </a:r>
          </a:p>
          <a:p>
            <a:endParaRPr lang="en-US" sz="2800" dirty="0"/>
          </a:p>
          <a:p>
            <a:endParaRPr lang="en-US" sz="2800" dirty="0"/>
          </a:p>
          <a:p>
            <a:r>
              <a:rPr lang="en-US" sz="2800" dirty="0"/>
              <a:t> </a:t>
            </a:r>
          </a:p>
          <a:p>
            <a:endParaRPr lang="en-US" sz="2800" b="1" dirty="0"/>
          </a:p>
          <a:p>
            <a:r>
              <a:rPr lang="en-US" sz="4000" dirty="0"/>
              <a:t> </a:t>
            </a:r>
          </a:p>
          <a:p>
            <a:r>
              <a:rPr lang="en-US" dirty="0"/>
              <a:t> </a:t>
            </a:r>
          </a:p>
          <a:p>
            <a:endParaRPr lang="en-US" dirty="0"/>
          </a:p>
        </p:txBody>
      </p:sp>
      <p:pic>
        <p:nvPicPr>
          <p:cNvPr id="24582" name="Picture 6" descr="C:\Documents and Settings\vcarter\Local Settings\Temporary Internet Files\Content.IE5\N3DIUY51\MC900384184[1].wmf"/>
          <p:cNvPicPr>
            <a:picLocks noChangeAspect="1" noChangeArrowheads="1"/>
          </p:cNvPicPr>
          <p:nvPr/>
        </p:nvPicPr>
        <p:blipFill>
          <a:blip r:embed="rId2" cstate="email"/>
          <a:srcRect/>
          <a:stretch>
            <a:fillRect/>
          </a:stretch>
        </p:blipFill>
        <p:spPr bwMode="auto">
          <a:xfrm>
            <a:off x="9599612" y="2045707"/>
            <a:ext cx="1826057" cy="1040587"/>
          </a:xfrm>
          <a:prstGeom prst="rect">
            <a:avLst/>
          </a:prstGeom>
          <a:noFill/>
        </p:spPr>
      </p:pic>
      <p:pic>
        <p:nvPicPr>
          <p:cNvPr id="24584" name="Picture 8" descr="C:\Documents and Settings\vcarter\Local Settings\Temporary Internet Files\Content.IE5\K2266C6F\MC900432594[1].png"/>
          <p:cNvPicPr>
            <a:picLocks noChangeAspect="1" noChangeArrowheads="1"/>
          </p:cNvPicPr>
          <p:nvPr/>
        </p:nvPicPr>
        <p:blipFill>
          <a:blip r:embed="rId3" cstate="email"/>
          <a:srcRect/>
          <a:stretch>
            <a:fillRect/>
          </a:stretch>
        </p:blipFill>
        <p:spPr bwMode="auto">
          <a:xfrm>
            <a:off x="6323012" y="1524000"/>
            <a:ext cx="1828800" cy="1828800"/>
          </a:xfrm>
          <a:prstGeom prst="rect">
            <a:avLst/>
          </a:prstGeom>
          <a:noFill/>
        </p:spPr>
      </p:pic>
      <p:pic>
        <p:nvPicPr>
          <p:cNvPr id="24587" name="Picture 11"/>
          <p:cNvPicPr>
            <a:picLocks noChangeAspect="1" noChangeArrowheads="1"/>
          </p:cNvPicPr>
          <p:nvPr/>
        </p:nvPicPr>
        <p:blipFill>
          <a:blip r:embed="rId4" cstate="email"/>
          <a:srcRect/>
          <a:stretch>
            <a:fillRect/>
          </a:stretch>
        </p:blipFill>
        <p:spPr bwMode="auto">
          <a:xfrm>
            <a:off x="7008812" y="3768911"/>
            <a:ext cx="3810000" cy="27559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432B56F1-15FE-4BE0-AA9A-C659D517F0AF}"/>
              </a:ext>
            </a:extLst>
          </p:cNvPr>
          <p:cNvSpPr/>
          <p:nvPr/>
        </p:nvSpPr>
        <p:spPr>
          <a:xfrm>
            <a:off x="4799012" y="304800"/>
            <a:ext cx="7221849" cy="954107"/>
          </a:xfrm>
          <a:prstGeom prst="rect">
            <a:avLst/>
          </a:prstGeom>
        </p:spPr>
        <p:txBody>
          <a:bodyPr wrap="none">
            <a:spAutoFit/>
          </a:bodyPr>
          <a:lstStyle/>
          <a:p>
            <a:r>
              <a:rPr lang="en-US" sz="2800" b="1" dirty="0"/>
              <a:t>Tools: </a:t>
            </a:r>
            <a:r>
              <a:rPr lang="en-US" sz="2800" dirty="0"/>
              <a:t>Rulers, scissors, Canary Cutters,</a:t>
            </a:r>
          </a:p>
          <a:p>
            <a:r>
              <a:rPr lang="en-US" sz="2800" dirty="0"/>
              <a:t>Crop-a-</a:t>
            </a:r>
            <a:r>
              <a:rPr lang="en-US" sz="2800" dirty="0" err="1"/>
              <a:t>Diles</a:t>
            </a:r>
            <a:r>
              <a:rPr lang="en-US" sz="2800" dirty="0"/>
              <a:t> – other tools as appropriate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End.jpg"/>
          <p:cNvPicPr>
            <a:picLocks noChangeAspect="1"/>
          </p:cNvPicPr>
          <p:nvPr/>
        </p:nvPicPr>
        <p:blipFill>
          <a:blip r:embed="rId2" cstate="email"/>
          <a:stretch>
            <a:fillRect/>
          </a:stretch>
        </p:blipFill>
        <p:spPr>
          <a:xfrm>
            <a:off x="3003740" y="192024"/>
            <a:ext cx="6181344" cy="6473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pPr algn="ctr"/>
            <a:r>
              <a:rPr lang="en-US" b="1" dirty="0"/>
              <a:t>Literature-based Curriculum</a:t>
            </a:r>
          </a:p>
        </p:txBody>
      </p:sp>
      <p:sp>
        <p:nvSpPr>
          <p:cNvPr id="3" name="Content Placeholder 2"/>
          <p:cNvSpPr>
            <a:spLocks noGrp="1"/>
          </p:cNvSpPr>
          <p:nvPr>
            <p:ph idx="1"/>
          </p:nvPr>
        </p:nvSpPr>
        <p:spPr>
          <a:xfrm>
            <a:off x="1117309" y="1295400"/>
            <a:ext cx="10157354" cy="5562600"/>
          </a:xfrm>
        </p:spPr>
        <p:txBody>
          <a:bodyPr>
            <a:normAutofit fontScale="92500" lnSpcReduction="20000"/>
          </a:bodyPr>
          <a:lstStyle/>
          <a:p>
            <a:pPr marL="0" indent="0">
              <a:buNone/>
            </a:pPr>
            <a:r>
              <a:rPr lang="en-US" sz="3200" b="1" dirty="0"/>
              <a:t>5 Essential Elements of a Literature-based Curriculum</a:t>
            </a:r>
            <a:endParaRPr lang="en-US" sz="3200" dirty="0"/>
          </a:p>
          <a:p>
            <a:pPr lvl="0"/>
            <a:r>
              <a:rPr lang="en-US" sz="3200" u="sng" dirty="0"/>
              <a:t>Identifying importance</a:t>
            </a:r>
            <a:r>
              <a:rPr lang="en-US" sz="3200" dirty="0"/>
              <a:t>:</a:t>
            </a:r>
            <a:r>
              <a:rPr lang="en-US" sz="3200" b="1" dirty="0"/>
              <a:t> </a:t>
            </a:r>
            <a:r>
              <a:rPr lang="en-US" sz="3200" dirty="0"/>
              <a:t>What is most important about this topic? Why should it matter to students?</a:t>
            </a:r>
          </a:p>
          <a:p>
            <a:pPr lvl="0"/>
            <a:r>
              <a:rPr lang="en-US" sz="3200" u="sng" dirty="0"/>
              <a:t>Finding binary opposites</a:t>
            </a:r>
            <a:r>
              <a:rPr lang="en-US" sz="3200" dirty="0"/>
              <a:t>:</a:t>
            </a:r>
            <a:r>
              <a:rPr lang="en-US" sz="3200" b="1" dirty="0"/>
              <a:t> </a:t>
            </a:r>
            <a:r>
              <a:rPr lang="en-US" sz="3200" dirty="0"/>
              <a:t>What opposites best capture the importance of the topic?</a:t>
            </a:r>
          </a:p>
          <a:p>
            <a:pPr lvl="0"/>
            <a:r>
              <a:rPr lang="en-US" sz="3200" u="sng" dirty="0"/>
              <a:t>Organizing content into story form</a:t>
            </a:r>
            <a:r>
              <a:rPr lang="en-US" sz="3200" b="1" dirty="0"/>
              <a:t>: </a:t>
            </a:r>
            <a:r>
              <a:rPr lang="en-US" sz="3200" dirty="0"/>
              <a:t>What content most dramatically embodies the opposites</a:t>
            </a:r>
          </a:p>
          <a:p>
            <a:pPr lvl="0"/>
            <a:r>
              <a:rPr lang="en-US" sz="3200" u="sng" dirty="0"/>
              <a:t>Conclusion</a:t>
            </a:r>
            <a:r>
              <a:rPr lang="en-US" sz="3200" dirty="0"/>
              <a:t>:</a:t>
            </a:r>
            <a:r>
              <a:rPr lang="en-US" sz="3200" b="1" dirty="0"/>
              <a:t> </a:t>
            </a:r>
            <a:r>
              <a:rPr lang="en-US" sz="3200" dirty="0"/>
              <a:t>What is the best way of resolving the conflicts between the opposites/solve the conflict</a:t>
            </a:r>
          </a:p>
          <a:p>
            <a:pPr lvl="0"/>
            <a:r>
              <a:rPr lang="en-US" sz="3200" u="sng" dirty="0"/>
              <a:t>Evaluation</a:t>
            </a:r>
            <a:r>
              <a:rPr lang="en-US" sz="3200" dirty="0"/>
              <a:t>: How will we determine whether they have learned?</a:t>
            </a:r>
          </a:p>
          <a:p>
            <a:endParaRPr lang="en-US" dirty="0"/>
          </a:p>
        </p:txBody>
      </p:sp>
    </p:spTree>
    <p:extLst>
      <p:ext uri="{BB962C8B-B14F-4D97-AF65-F5344CB8AC3E}">
        <p14:creationId xmlns:p14="http://schemas.microsoft.com/office/powerpoint/2010/main" val="20834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normAutofit/>
          </a:bodyPr>
          <a:lstStyle/>
          <a:p>
            <a:pPr algn="ctr"/>
            <a:r>
              <a:rPr lang="en-US" sz="3999" b="1" dirty="0"/>
              <a:t>Creating STEM Lessons</a:t>
            </a:r>
          </a:p>
        </p:txBody>
      </p:sp>
      <p:sp>
        <p:nvSpPr>
          <p:cNvPr id="3" name="Content Placeholder 2"/>
          <p:cNvSpPr>
            <a:spLocks noGrp="1"/>
          </p:cNvSpPr>
          <p:nvPr>
            <p:ph idx="1"/>
          </p:nvPr>
        </p:nvSpPr>
        <p:spPr>
          <a:xfrm>
            <a:off x="836612" y="1371600"/>
            <a:ext cx="10438051" cy="5298944"/>
          </a:xfrm>
        </p:spPr>
        <p:txBody>
          <a:bodyPr>
            <a:normAutofit fontScale="92500"/>
          </a:bodyPr>
          <a:lstStyle/>
          <a:p>
            <a:pPr marL="0" indent="0">
              <a:buNone/>
            </a:pPr>
            <a:r>
              <a:rPr lang="en-US" sz="3900" dirty="0"/>
              <a:t>7 Elements of a Good STEM Lesson/Project</a:t>
            </a:r>
          </a:p>
          <a:p>
            <a:r>
              <a:rPr lang="en-US" sz="2499" b="1" dirty="0"/>
              <a:t>Purpose and Relevance: </a:t>
            </a:r>
            <a:r>
              <a:rPr lang="en-US" sz="2499" dirty="0"/>
              <a:t>Is it personally relevant to the students? Does it provide a certain level of intrigue? Does it cause the student to want to invest time and effort?</a:t>
            </a:r>
          </a:p>
          <a:p>
            <a:pPr lvl="0"/>
            <a:r>
              <a:rPr lang="en-US" sz="2499" b="1" dirty="0"/>
              <a:t>Time: </a:t>
            </a:r>
            <a:r>
              <a:rPr lang="en-US" sz="2499" dirty="0"/>
              <a:t>Projects can last one class period or an entire term, but time must be provided to research, plan, build, test, debug, retest, and communicate.</a:t>
            </a:r>
          </a:p>
          <a:p>
            <a:pPr lvl="0"/>
            <a:r>
              <a:rPr lang="en-US" sz="2499" b="1" dirty="0"/>
              <a:t>Complexity:</a:t>
            </a:r>
            <a:r>
              <a:rPr lang="en-US" sz="2499" dirty="0"/>
              <a:t> The best STEM projects include content from all disciplines in STEM and the connections between these content areas.</a:t>
            </a:r>
          </a:p>
          <a:p>
            <a:pPr lvl="0"/>
            <a:r>
              <a:rPr lang="en-US" sz="2499" b="1" dirty="0"/>
              <a:t>Intensity:</a:t>
            </a:r>
            <a:r>
              <a:rPr lang="en-US" sz="2499" dirty="0"/>
              <a:t> Tap into that natural intensity that children exhibit when mastering a video game, reading a new book from a series, etc.</a:t>
            </a:r>
          </a:p>
          <a:p>
            <a:pPr marL="0" indent="0">
              <a:buNone/>
            </a:pPr>
            <a:endParaRPr lang="en-US" dirty="0"/>
          </a:p>
        </p:txBody>
      </p:sp>
    </p:spTree>
    <p:extLst>
      <p:ext uri="{BB962C8B-B14F-4D97-AF65-F5344CB8AC3E}">
        <p14:creationId xmlns:p14="http://schemas.microsoft.com/office/powerpoint/2010/main" val="385464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normAutofit/>
          </a:bodyPr>
          <a:lstStyle/>
          <a:p>
            <a:pPr algn="ctr"/>
            <a:r>
              <a:rPr lang="en-US" sz="3999" b="1" dirty="0"/>
              <a:t>Creating STEM Lessons (continued)</a:t>
            </a:r>
          </a:p>
        </p:txBody>
      </p:sp>
      <p:sp>
        <p:nvSpPr>
          <p:cNvPr id="3" name="Content Placeholder 2"/>
          <p:cNvSpPr>
            <a:spLocks noGrp="1"/>
          </p:cNvSpPr>
          <p:nvPr>
            <p:ph idx="1"/>
          </p:nvPr>
        </p:nvSpPr>
        <p:spPr>
          <a:xfrm>
            <a:off x="989012" y="1371600"/>
            <a:ext cx="10439400" cy="5298944"/>
          </a:xfrm>
        </p:spPr>
        <p:txBody>
          <a:bodyPr>
            <a:normAutofit/>
          </a:bodyPr>
          <a:lstStyle/>
          <a:p>
            <a:pPr marL="0" indent="0">
              <a:buNone/>
            </a:pPr>
            <a:r>
              <a:rPr lang="en-US" sz="3900" dirty="0"/>
              <a:t>7 Elements of a Good STEM Lesson/Project</a:t>
            </a:r>
          </a:p>
          <a:p>
            <a:pPr lvl="0"/>
            <a:r>
              <a:rPr lang="en-US" sz="2499" b="1" dirty="0"/>
              <a:t>Connection: </a:t>
            </a:r>
            <a:r>
              <a:rPr lang="en-US" sz="2499" dirty="0"/>
              <a:t>Great projects or prompts force students to connect with other students, people, and ideas (think Internet) with whom they might not naturally connect.</a:t>
            </a:r>
          </a:p>
          <a:p>
            <a:pPr lvl="0"/>
            <a:r>
              <a:rPr lang="en-US" sz="2499" b="1" dirty="0"/>
              <a:t>Communication: </a:t>
            </a:r>
            <a:r>
              <a:rPr lang="en-US" sz="2499" dirty="0"/>
              <a:t>The big idea of PBL is the concept that the final solution must be shared and defended. This provides a great deal of motivation and a sense of satisfaction.</a:t>
            </a:r>
          </a:p>
          <a:p>
            <a:pPr lvl="0"/>
            <a:r>
              <a:rPr lang="en-US" sz="2499" b="1" dirty="0"/>
              <a:t>Novelty: </a:t>
            </a:r>
            <a:r>
              <a:rPr lang="en-US" sz="2499" dirty="0"/>
              <a:t>Perhaps the most important consideration in STEM. Few project ideas are so profound that they can be used year after year with the same level of success.  If the teacher is bored with the idea, students will be bored with the idea.</a:t>
            </a:r>
          </a:p>
          <a:p>
            <a:pPr marL="0" indent="0">
              <a:buNone/>
            </a:pPr>
            <a:endParaRPr lang="en-US" dirty="0"/>
          </a:p>
        </p:txBody>
      </p:sp>
    </p:spTree>
    <p:extLst>
      <p:ext uri="{BB962C8B-B14F-4D97-AF65-F5344CB8AC3E}">
        <p14:creationId xmlns:p14="http://schemas.microsoft.com/office/powerpoint/2010/main" val="26137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normAutofit/>
          </a:bodyPr>
          <a:lstStyle/>
          <a:p>
            <a:pPr algn="ctr"/>
            <a:r>
              <a:rPr lang="en-US" sz="4799" b="1" dirty="0"/>
              <a:t>Creating STEM Lessons</a:t>
            </a:r>
          </a:p>
        </p:txBody>
      </p:sp>
      <p:sp>
        <p:nvSpPr>
          <p:cNvPr id="3" name="Content Placeholder 2"/>
          <p:cNvSpPr>
            <a:spLocks noGrp="1"/>
          </p:cNvSpPr>
          <p:nvPr>
            <p:ph idx="1"/>
          </p:nvPr>
        </p:nvSpPr>
        <p:spPr>
          <a:xfrm>
            <a:off x="760412" y="1473200"/>
            <a:ext cx="10514251" cy="5247133"/>
          </a:xfrm>
        </p:spPr>
        <p:txBody>
          <a:bodyPr>
            <a:normAutofit fontScale="92500"/>
          </a:bodyPr>
          <a:lstStyle/>
          <a:p>
            <a:pPr marL="0" indent="0">
              <a:lnSpc>
                <a:spcPct val="120000"/>
              </a:lnSpc>
              <a:spcBef>
                <a:spcPct val="20000"/>
              </a:spcBef>
              <a:buClr>
                <a:schemeClr val="tx2"/>
              </a:buClr>
              <a:buSzPct val="75000"/>
              <a:buNone/>
            </a:pPr>
            <a:r>
              <a:rPr lang="en-US" altLang="en-US" sz="3600" dirty="0"/>
              <a:t>Essential Features for Literature-based Problems:</a:t>
            </a:r>
          </a:p>
          <a:p>
            <a:pPr lvl="1">
              <a:lnSpc>
                <a:spcPct val="120000"/>
              </a:lnSpc>
              <a:spcBef>
                <a:spcPct val="20000"/>
              </a:spcBef>
              <a:buClr>
                <a:schemeClr val="tx2"/>
              </a:buClr>
              <a:buSzPct val="70000"/>
              <a:buFont typeface="+mj-lt"/>
              <a:buAutoNum type="arabicPeriod"/>
            </a:pPr>
            <a:r>
              <a:rPr lang="en-US" altLang="en-US" sz="2400" dirty="0"/>
              <a:t>Have a clear purpose that ties directly back to the text.</a:t>
            </a:r>
          </a:p>
          <a:p>
            <a:pPr lvl="1">
              <a:lnSpc>
                <a:spcPct val="120000"/>
              </a:lnSpc>
              <a:spcBef>
                <a:spcPct val="20000"/>
              </a:spcBef>
              <a:buClr>
                <a:schemeClr val="tx2"/>
              </a:buClr>
              <a:buSzPct val="70000"/>
              <a:buFont typeface="+mj-lt"/>
              <a:buAutoNum type="arabicPeriod"/>
            </a:pPr>
            <a:r>
              <a:rPr lang="en-US" altLang="en-US" sz="2400" dirty="0"/>
              <a:t>Focus be on process, product, or usually both</a:t>
            </a:r>
          </a:p>
          <a:p>
            <a:pPr lvl="1">
              <a:lnSpc>
                <a:spcPct val="120000"/>
              </a:lnSpc>
              <a:spcBef>
                <a:spcPct val="20000"/>
              </a:spcBef>
              <a:buClr>
                <a:schemeClr val="tx2"/>
              </a:buClr>
              <a:buSzPct val="70000"/>
              <a:buFont typeface="+mj-lt"/>
              <a:buAutoNum type="arabicPeriod"/>
            </a:pPr>
            <a:r>
              <a:rPr lang="en-US" altLang="en-US" sz="2400" dirty="0"/>
              <a:t>Focus on ill-structured problems - No simple right or wrong answers; solutions must be assessed along some sort of continuum.</a:t>
            </a:r>
          </a:p>
          <a:p>
            <a:pPr lvl="1">
              <a:lnSpc>
                <a:spcPct val="120000"/>
              </a:lnSpc>
              <a:spcBef>
                <a:spcPct val="20000"/>
              </a:spcBef>
              <a:buClr>
                <a:schemeClr val="tx2"/>
              </a:buClr>
              <a:buSzPct val="70000"/>
              <a:buFont typeface="+mj-lt"/>
              <a:buAutoNum type="arabicPeriod"/>
            </a:pPr>
            <a:r>
              <a:rPr lang="en-US" altLang="en-US" sz="2400" dirty="0"/>
              <a:t>Focus on </a:t>
            </a:r>
            <a:r>
              <a:rPr lang="en-US" altLang="en-US" sz="2400" i="1" dirty="0"/>
              <a:t>degrees</a:t>
            </a:r>
            <a:r>
              <a:rPr lang="en-US" altLang="en-US" sz="2400" dirty="0"/>
              <a:t> (e.g., quality, proficiency, understanding, etc.).</a:t>
            </a:r>
          </a:p>
          <a:p>
            <a:pPr lvl="1">
              <a:lnSpc>
                <a:spcPct val="120000"/>
              </a:lnSpc>
              <a:spcBef>
                <a:spcPct val="20000"/>
              </a:spcBef>
              <a:buClr>
                <a:schemeClr val="tx2"/>
              </a:buClr>
              <a:buSzPct val="70000"/>
              <a:buFont typeface="+mj-lt"/>
              <a:buAutoNum type="arabicPeriod"/>
            </a:pPr>
            <a:r>
              <a:rPr lang="en-US" altLang="en-US" sz="2400" dirty="0"/>
              <a:t>Share performance-based scoring information with students early—as a guide</a:t>
            </a:r>
          </a:p>
          <a:p>
            <a:pPr marL="0" indent="0">
              <a:buNone/>
            </a:pPr>
            <a:endParaRPr lang="en-US" dirty="0"/>
          </a:p>
        </p:txBody>
      </p:sp>
    </p:spTree>
    <p:extLst>
      <p:ext uri="{BB962C8B-B14F-4D97-AF65-F5344CB8AC3E}">
        <p14:creationId xmlns:p14="http://schemas.microsoft.com/office/powerpoint/2010/main" val="176303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jpg"/>
          <p:cNvPicPr>
            <a:picLocks noChangeAspect="1"/>
          </p:cNvPicPr>
          <p:nvPr/>
        </p:nvPicPr>
        <p:blipFill>
          <a:blip r:embed="rId2" cstate="email"/>
          <a:stretch>
            <a:fillRect/>
          </a:stretch>
        </p:blipFill>
        <p:spPr>
          <a:xfrm>
            <a:off x="2808668" y="128016"/>
            <a:ext cx="6571488" cy="66019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jpg"/>
          <p:cNvPicPr>
            <a:picLocks noChangeAspect="1"/>
          </p:cNvPicPr>
          <p:nvPr/>
        </p:nvPicPr>
        <p:blipFill>
          <a:blip r:embed="rId2" cstate="email"/>
          <a:stretch>
            <a:fillRect/>
          </a:stretch>
        </p:blipFill>
        <p:spPr>
          <a:xfrm>
            <a:off x="3003740" y="188976"/>
            <a:ext cx="6181344" cy="6480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1074</Words>
  <Application>Microsoft Office PowerPoint</Application>
  <PresentationFormat>Custom</PresentationFormat>
  <Paragraphs>247</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Century Gothic</vt:lpstr>
      <vt:lpstr>Books 16x9</vt:lpstr>
      <vt:lpstr>The Literature-based STEM Curriculum</vt:lpstr>
      <vt:lpstr>Introducing Literature-based STEM</vt:lpstr>
      <vt:lpstr>The Literature-based Curriculum</vt:lpstr>
      <vt:lpstr>Literature-based Curriculum</vt:lpstr>
      <vt:lpstr>Creating STEM Lessons</vt:lpstr>
      <vt:lpstr>Creating STEM Lessons (continued)</vt:lpstr>
      <vt:lpstr>Creating STEM Lessons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2014-09-25T14:44:59Z</dcterms:created>
  <dcterms:modified xsi:type="dcterms:W3CDTF">2022-09-21T13:58:09Z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