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70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8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2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7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7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1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6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7D9E5-1139-4A39-863A-719891B9991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15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Quick Challenge</a:t>
            </a:r>
          </a:p>
        </p:txBody>
      </p:sp>
    </p:spTree>
    <p:extLst>
      <p:ext uri="{BB962C8B-B14F-4D97-AF65-F5344CB8AC3E}">
        <p14:creationId xmlns:p14="http://schemas.microsoft.com/office/powerpoint/2010/main" val="99547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235786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How will you  challenge your students and  prepare them to learn?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Here are some Quick Challenge examples -</a:t>
            </a:r>
            <a:endParaRPr lang="en-US" dirty="0"/>
          </a:p>
        </p:txBody>
      </p:sp>
      <p:pic>
        <p:nvPicPr>
          <p:cNvPr id="9218" name="Picture 2" descr="http://www.peerfit.com/blog/wp-content/uploads/2013/08/IsThat-a-Challen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4482521"/>
            <a:ext cx="30765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8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EBF79D-1FCA-4349-8ECD-130A2EC81CC5}"/>
              </a:ext>
            </a:extLst>
          </p:cNvPr>
          <p:cNvSpPr/>
          <p:nvPr/>
        </p:nvSpPr>
        <p:spPr>
          <a:xfrm>
            <a:off x="755007" y="722604"/>
            <a:ext cx="99073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 were planning to teach a lesson related to STEL Standard #7 </a:t>
            </a:r>
            <a:r>
              <a:rPr lang="en-US" sz="2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in Technology and Engineering Education and Benchmark A (Apply design concepts, principles, and processes through play and exploration)</a:t>
            </a: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might use the following quick challenge at the beginning of class to introduce the idea: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will work as a member of a small team and use a 6” square of aluminum foil to build a boat that will hold the most pennies. The vessel will be placed in a bucket of water and pennies will be added until the vessel sinks. Such an activity can be used to introduce the concepts of balance, stability, buoyancy, cargo, etc.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 a </a:t>
            </a:r>
            <a:r>
              <a:rPr lang="en-US" sz="2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 challenge</a:t>
            </a: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would be followed by an information session where Standard #7 will be expanded upon and other STEM content added. Then the lesson might conclude with a larger design challenge (i.e., carve a sailboat from Styrofoam that can be powered down a water-filled rain gutter with a box fan). This larger sailboat design lesson will: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 upon the knowledge and experience gained in the original </a:t>
            </a:r>
            <a:r>
              <a:rPr lang="en-US" sz="2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 challenge</a:t>
            </a: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add new features from related STEM standards (i.e., propulsion, time, distance, rate, graphing, etc.). 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1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1" y="128187"/>
            <a:ext cx="7563853" cy="61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2" y="427290"/>
            <a:ext cx="4363504" cy="562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14" y="1422430"/>
            <a:ext cx="53625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5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93C-5758-46BE-8533-594A56FC3B2C}"/>
              </a:ext>
            </a:extLst>
          </p:cNvPr>
          <p:cNvSpPr txBox="1">
            <a:spLocks/>
          </p:cNvSpPr>
          <p:nvPr/>
        </p:nvSpPr>
        <p:spPr>
          <a:xfrm>
            <a:off x="731573" y="194637"/>
            <a:ext cx="10383839" cy="5845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 Cards can also be a great way to blend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Engineering Design Quick Challenges and Story Grammar</a:t>
            </a:r>
          </a:p>
          <a:p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Story Grammar includes ……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dirty="0"/>
              <a:t>The various integral components or elements of a </a:t>
            </a:r>
            <a:r>
              <a:rPr lang="en-US" sz="2400" b="1" dirty="0"/>
              <a:t>story</a:t>
            </a:r>
            <a:r>
              <a:rPr lang="en-US" sz="2400" dirty="0"/>
              <a:t> and the relationships among these parts. Typically, they include the character, setting, problem/conflict, plot, and resolution. </a:t>
            </a:r>
            <a:r>
              <a:rPr lang="en-US" sz="2400" b="1" dirty="0"/>
              <a:t>Story grammar</a:t>
            </a:r>
            <a:r>
              <a:rPr lang="en-US" sz="2400" dirty="0"/>
              <a:t> elements support the essential text structure for most narratives. </a:t>
            </a:r>
          </a:p>
          <a:p>
            <a:endParaRPr lang="en-US" sz="2400" dirty="0"/>
          </a:p>
          <a:p>
            <a:r>
              <a:rPr lang="en-US" sz="2400" dirty="0"/>
              <a:t>The </a:t>
            </a:r>
            <a:r>
              <a:rPr lang="en-US" sz="2400" b="1" dirty="0"/>
              <a:t>grammar</a:t>
            </a:r>
            <a:r>
              <a:rPr lang="en-US" sz="2400" dirty="0"/>
              <a:t> of the </a:t>
            </a:r>
            <a:r>
              <a:rPr lang="en-US" sz="2400" b="1" dirty="0"/>
              <a:t>story</a:t>
            </a:r>
            <a:r>
              <a:rPr lang="en-US" sz="2400" dirty="0"/>
              <a:t> is how the </a:t>
            </a:r>
            <a:r>
              <a:rPr lang="en-US" sz="2400" b="1" dirty="0"/>
              <a:t>story</a:t>
            </a:r>
            <a:r>
              <a:rPr lang="en-US" sz="2400" dirty="0"/>
              <a:t> is told and includes such things as plot, suspense, climax, and characters. </a:t>
            </a:r>
          </a:p>
          <a:p>
            <a:endParaRPr lang="en-US" sz="2400" dirty="0"/>
          </a:p>
          <a:p>
            <a:r>
              <a:rPr lang="en-US" sz="2400" dirty="0"/>
              <a:t>A framework including the basic elements of a </a:t>
            </a:r>
            <a:r>
              <a:rPr lang="en-US" sz="2400" b="1" dirty="0"/>
              <a:t>story</a:t>
            </a:r>
            <a:r>
              <a:rPr lang="en-US" sz="2400" dirty="0"/>
              <a:t> and the rules that explain the relationship between these elements. </a:t>
            </a:r>
          </a:p>
          <a:p>
            <a:endParaRPr lang="en-US" sz="2400" dirty="0"/>
          </a:p>
          <a:p>
            <a:r>
              <a:rPr lang="en-US" sz="2400" dirty="0"/>
              <a:t>A framework including the basic elements of a </a:t>
            </a:r>
            <a:r>
              <a:rPr lang="en-US" sz="2400" b="1" dirty="0"/>
              <a:t>story</a:t>
            </a:r>
            <a:r>
              <a:rPr lang="en-US" sz="2400" dirty="0"/>
              <a:t> and the rules that explain the relationship between these elements.</a:t>
            </a:r>
            <a:r>
              <a:rPr lang="en-US" sz="1800" dirty="0"/>
              <a:t> 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112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4B43E-79EE-4775-A2FE-4BE1581B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8" y="0"/>
            <a:ext cx="5540647" cy="324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98897B-FD01-4866-B68F-41DBFE3B2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5"/>
          <a:stretch/>
        </p:blipFill>
        <p:spPr>
          <a:xfrm>
            <a:off x="552008" y="3125347"/>
            <a:ext cx="4926003" cy="2957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7C35E-135E-462F-A604-6D7BD95FC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268" y="1738889"/>
            <a:ext cx="5347110" cy="33802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F4E62B-C230-4D4A-9917-029B68FC2164}"/>
              </a:ext>
            </a:extLst>
          </p:cNvPr>
          <p:cNvSpPr txBox="1">
            <a:spLocks/>
          </p:cNvSpPr>
          <p:nvPr/>
        </p:nvSpPr>
        <p:spPr>
          <a:xfrm>
            <a:off x="6092139" y="614087"/>
            <a:ext cx="5234239" cy="1010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 Cards</a:t>
            </a:r>
          </a:p>
        </p:txBody>
      </p:sp>
    </p:spTree>
    <p:extLst>
      <p:ext uri="{BB962C8B-B14F-4D97-AF65-F5344CB8AC3E}">
        <p14:creationId xmlns:p14="http://schemas.microsoft.com/office/powerpoint/2010/main" val="397371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C1267-4943-4C73-90ED-4DB23CA8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40" y="1453896"/>
            <a:ext cx="736092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D441-CFEC-4DC3-80A7-94001C15C73A}"/>
              </a:ext>
            </a:extLst>
          </p:cNvPr>
          <p:cNvSpPr txBox="1">
            <a:spLocks/>
          </p:cNvSpPr>
          <p:nvPr/>
        </p:nvSpPr>
        <p:spPr>
          <a:xfrm>
            <a:off x="383097" y="600016"/>
            <a:ext cx="11425805" cy="5028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 Card Quick Challenges</a:t>
            </a:r>
          </a:p>
          <a:p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u="sng" dirty="0">
                <a:latin typeface="+mn-lt"/>
              </a:rPr>
              <a:t>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 home, hideout, or space to relax for the character.</a:t>
            </a:r>
          </a:p>
          <a:p>
            <a:r>
              <a:rPr lang="en-US" sz="2400" u="sng" dirty="0">
                <a:latin typeface="+mn-lt"/>
              </a:rPr>
              <a:t>Recreation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an item or place that the character could play, exercise and have fun.</a:t>
            </a:r>
          </a:p>
          <a:p>
            <a:r>
              <a:rPr lang="en-US" sz="2400" u="sng" dirty="0">
                <a:latin typeface="+mn-lt"/>
              </a:rPr>
              <a:t>Accessories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an accessory that might enhance the look or comfort of your character.</a:t>
            </a:r>
          </a:p>
          <a:p>
            <a:r>
              <a:rPr lang="en-US" sz="2400" u="sng" dirty="0">
                <a:latin typeface="+mn-lt"/>
              </a:rPr>
              <a:t>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 mode of transportation that would work for your character.</a:t>
            </a:r>
          </a:p>
          <a:p>
            <a:r>
              <a:rPr lang="en-US" sz="2400" u="sng" dirty="0">
                <a:latin typeface="+mn-lt"/>
              </a:rPr>
              <a:t>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 tool or gadget that would help your character solve a problem.</a:t>
            </a:r>
          </a:p>
          <a:p>
            <a:r>
              <a:rPr lang="en-US" sz="2400" u="sng" dirty="0">
                <a:latin typeface="+mn-lt"/>
              </a:rPr>
              <a:t>Free 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any of the above items.</a:t>
            </a:r>
          </a:p>
          <a:p>
            <a:pPr lv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65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79" y="20969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Quick Challenge is …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61" y="1914100"/>
            <a:ext cx="695285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/>
              <a:t> Designed to engage the students’ attention at the beginning of class and draw them into the lesson.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/>
              <a:t>Sometimes called the “anticipatory set,” the “hook activity,” or the “bell ringer”, it pulls student into the lesson.</a:t>
            </a:r>
            <a:endParaRPr lang="en-US" sz="3200" dirty="0"/>
          </a:p>
        </p:txBody>
      </p:sp>
      <p:pic>
        <p:nvPicPr>
          <p:cNvPr id="4" name="Picture 7" descr="http://mathwire.com/images/animatedthinkingc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21" y="2404216"/>
            <a:ext cx="23431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4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7110"/>
            <a:ext cx="10058400" cy="908418"/>
          </a:xfrm>
        </p:spPr>
        <p:txBody>
          <a:bodyPr/>
          <a:lstStyle/>
          <a:p>
            <a:r>
              <a:rPr lang="en-US" altLang="en-US" b="1" dirty="0"/>
              <a:t>Characteristics of the Quick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Similar to a hook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Differs from the anticipatory set or bell ringer in that it is activity-based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Short: 10-15 minutes maximum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Directly tied to the daily content/standards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 not graded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Usually, first exposure to the concept</a:t>
            </a:r>
          </a:p>
          <a:p>
            <a:endParaRPr lang="en-US" dirty="0"/>
          </a:p>
        </p:txBody>
      </p:sp>
      <p:pic>
        <p:nvPicPr>
          <p:cNvPr id="1026" name="Picture 2" descr="https://encrypted-tbn1.gstatic.com/images?q=tbn:ANd9GcRn2Ndd8mNXx3i7sbJK0T7NlC3FhyNJvo7VURDfutc3RrZjxcl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22878" r="3367" b="21495"/>
          <a:stretch/>
        </p:blipFill>
        <p:spPr bwMode="auto">
          <a:xfrm rot="20443885">
            <a:off x="9640551" y="4655657"/>
            <a:ext cx="2133755" cy="1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0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Launched at the Beginning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Directs student attention to the learning tasks at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exposes the students to concepts they are about to learn.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is NOT about rote drill and kill. </a:t>
            </a:r>
          </a:p>
          <a:p>
            <a:pPr marL="0" indent="0">
              <a:buNone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bart-simpson-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3476313"/>
            <a:ext cx="437356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4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Quickly Engages Students in the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Expands upon student life experiences &amp; background knowledge.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Puts students in a receptive mode.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Draws out major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Introduces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Engages students 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Provides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6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Thus, the Quick Challenge Should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4000" b="1" dirty="0"/>
              <a:t>create an organizing framework for the ideas, curiosities, principles, or information that is to follow.</a:t>
            </a:r>
            <a:endParaRPr lang="en-US" dirty="0"/>
          </a:p>
        </p:txBody>
      </p:sp>
      <p:pic>
        <p:nvPicPr>
          <p:cNvPr id="3074" name="Picture 2" descr="http://www.sohosalescoaching.com/wp-content/uploads/2013/01/Eins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01" y="3172551"/>
            <a:ext cx="5081899" cy="31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1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064128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The Quick Challenge is also used anytime a different activity or new concept is being introduced.</a:t>
            </a:r>
            <a:endParaRPr lang="en-US" dirty="0"/>
          </a:p>
        </p:txBody>
      </p:sp>
      <p:pic>
        <p:nvPicPr>
          <p:cNvPr id="4" name="Picture 5" descr="MCj01051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88" y="3146530"/>
            <a:ext cx="563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6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92" y="229486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Successful, Quick Challenges should: </a:t>
            </a:r>
            <a:br>
              <a:rPr lang="en-US" altLang="en-US" b="1" dirty="0"/>
            </a:br>
            <a:r>
              <a:rPr lang="en-US" altLang="en-US" b="1" dirty="0"/>
              <a:t>Help the student get mentally or physically ready for the lesson. </a:t>
            </a:r>
            <a:endParaRPr lang="en-US" dirty="0"/>
          </a:p>
        </p:txBody>
      </p:sp>
      <p:pic>
        <p:nvPicPr>
          <p:cNvPr id="4" name="Picture 10" descr="http://www.upsidelearning.com/blog/wp-content/uploads/2011/05/a-challenge-for-designers-of-game-based-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06" y="3707093"/>
            <a:ext cx="4688793" cy="26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3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53443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The Quick Challenge should include: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Motivation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Transfer of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Glimpse of new content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Purpose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The learning itself</a:t>
            </a:r>
            <a:endParaRPr lang="en-US" dirty="0"/>
          </a:p>
        </p:txBody>
      </p:sp>
      <p:pic>
        <p:nvPicPr>
          <p:cNvPr id="6146" name="Picture 2" descr="https://themindblower96.files.wordpress.com/2015/05/learn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22" y="4332719"/>
            <a:ext cx="5796513" cy="18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172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</TotalTime>
  <Words>612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Courier New</vt:lpstr>
      <vt:lpstr>Symbol</vt:lpstr>
      <vt:lpstr>Wingdings</vt:lpstr>
      <vt:lpstr>Retrospect</vt:lpstr>
      <vt:lpstr>The Quick Challenge</vt:lpstr>
      <vt:lpstr>The Quick Challenge is …</vt:lpstr>
      <vt:lpstr>Characteristics of the Quick Challenge</vt:lpstr>
      <vt:lpstr>Launched at the Beginning of Class</vt:lpstr>
      <vt:lpstr>Quickly Engages Students in the Topic</vt:lpstr>
      <vt:lpstr>Thus, the Quick Challenge Should …</vt:lpstr>
      <vt:lpstr>The Quick Challenge is also used anytime a different activity or new concept is being introduced.</vt:lpstr>
      <vt:lpstr>Successful, Quick Challenges should:  Help the student get mentally or physically ready for the lesson. </vt:lpstr>
      <vt:lpstr>The Quick Challenge should include: </vt:lpstr>
      <vt:lpstr>How will you  challenge your students and  prepare them to learn?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Quick Challenge</dc:title>
  <dc:creator>Vinson R. Carter</dc:creator>
  <cp:lastModifiedBy>Vinson R. Carter</cp:lastModifiedBy>
  <cp:revision>18</cp:revision>
  <dcterms:created xsi:type="dcterms:W3CDTF">2015-11-02T16:29:57Z</dcterms:created>
  <dcterms:modified xsi:type="dcterms:W3CDTF">2022-09-13T17:24:35Z</dcterms:modified>
</cp:coreProperties>
</file>