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3" r:id="rId2"/>
    <p:sldId id="311" r:id="rId3"/>
    <p:sldId id="304" r:id="rId4"/>
    <p:sldId id="305" r:id="rId5"/>
    <p:sldId id="306" r:id="rId6"/>
    <p:sldId id="307" r:id="rId7"/>
    <p:sldId id="276" r:id="rId8"/>
    <p:sldId id="308" r:id="rId9"/>
    <p:sldId id="309" r:id="rId10"/>
    <p:sldId id="256" r:id="rId11"/>
    <p:sldId id="261" r:id="rId12"/>
    <p:sldId id="259" r:id="rId13"/>
    <p:sldId id="260" r:id="rId14"/>
    <p:sldId id="302" r:id="rId15"/>
    <p:sldId id="271" r:id="rId16"/>
    <p:sldId id="272" r:id="rId17"/>
    <p:sldId id="295" r:id="rId18"/>
    <p:sldId id="300" r:id="rId19"/>
    <p:sldId id="296" r:id="rId20"/>
    <p:sldId id="301" r:id="rId21"/>
    <p:sldId id="310"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D9DE4-81FE-4593-9479-91F01AE91823}" type="datetimeFigureOut">
              <a:rPr lang="en-US" smtClean="0"/>
              <a:t>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3CA72-C3D5-48F8-89B3-1BACB4A361BE}" type="slidenum">
              <a:rPr lang="en-US" smtClean="0"/>
              <a:t>‹#›</a:t>
            </a:fld>
            <a:endParaRPr lang="en-US"/>
          </a:p>
        </p:txBody>
      </p:sp>
    </p:spTree>
    <p:extLst>
      <p:ext uri="{BB962C8B-B14F-4D97-AF65-F5344CB8AC3E}">
        <p14:creationId xmlns:p14="http://schemas.microsoft.com/office/powerpoint/2010/main" val="16475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F8A2C9-EC81-40B9-A0A9-FE8669520AA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63486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73584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19927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8A2C9-EC81-40B9-A0A9-FE8669520AA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76721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8A2C9-EC81-40B9-A0A9-FE8669520AA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56465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8A2C9-EC81-40B9-A0A9-FE8669520AA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36548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8A2C9-EC81-40B9-A0A9-FE8669520AAE}"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203278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8A2C9-EC81-40B9-A0A9-FE8669520AAE}"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369854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8A2C9-EC81-40B9-A0A9-FE8669520AAE}"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3775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63104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8A2C9-EC81-40B9-A0A9-FE8669520AA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27F99-72D2-4B05-8936-D19E0BDB5FA3}" type="slidenum">
              <a:rPr lang="en-US" smtClean="0"/>
              <a:t>‹#›</a:t>
            </a:fld>
            <a:endParaRPr lang="en-US"/>
          </a:p>
        </p:txBody>
      </p:sp>
    </p:spTree>
    <p:extLst>
      <p:ext uri="{BB962C8B-B14F-4D97-AF65-F5344CB8AC3E}">
        <p14:creationId xmlns:p14="http://schemas.microsoft.com/office/powerpoint/2010/main" val="160002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8A2C9-EC81-40B9-A0A9-FE8669520AAE}" type="datetimeFigureOut">
              <a:rPr lang="en-US" smtClean="0"/>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27F99-72D2-4B05-8936-D19E0BDB5FA3}" type="slidenum">
              <a:rPr lang="en-US" smtClean="0"/>
              <a:t>‹#›</a:t>
            </a:fld>
            <a:endParaRPr lang="en-US"/>
          </a:p>
        </p:txBody>
      </p:sp>
    </p:spTree>
    <p:extLst>
      <p:ext uri="{BB962C8B-B14F-4D97-AF65-F5344CB8AC3E}">
        <p14:creationId xmlns:p14="http://schemas.microsoft.com/office/powerpoint/2010/main" val="171768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Creativity</a:t>
            </a:r>
          </a:p>
        </p:txBody>
      </p:sp>
      <p:sp>
        <p:nvSpPr>
          <p:cNvPr id="3" name="Content Placeholder 2"/>
          <p:cNvSpPr>
            <a:spLocks noGrp="1"/>
          </p:cNvSpPr>
          <p:nvPr>
            <p:ph idx="1"/>
          </p:nvPr>
        </p:nvSpPr>
        <p:spPr/>
        <p:txBody>
          <a:bodyPr/>
          <a:lstStyle/>
          <a:p>
            <a:r>
              <a:rPr lang="en-US" dirty="0"/>
              <a:t>Creativity- the use of the imagination or original ideas, especially in the production of an artistic work… inventiveness, innovation, originality.</a:t>
            </a:r>
          </a:p>
          <a:p>
            <a:endParaRPr lang="en-US" dirty="0"/>
          </a:p>
          <a:p>
            <a:r>
              <a:rPr lang="en-US" dirty="0"/>
              <a:t>Can be nurtured</a:t>
            </a:r>
          </a:p>
          <a:p>
            <a:pPr marL="0" indent="0">
              <a:buNone/>
            </a:pPr>
            <a:endParaRPr lang="en-US" dirty="0"/>
          </a:p>
          <a:p>
            <a:r>
              <a:rPr lang="en-US" dirty="0"/>
              <a:t>Can be measured</a:t>
            </a:r>
          </a:p>
        </p:txBody>
      </p:sp>
    </p:spTree>
    <p:extLst>
      <p:ext uri="{BB962C8B-B14F-4D97-AF65-F5344CB8AC3E}">
        <p14:creationId xmlns:p14="http://schemas.microsoft.com/office/powerpoint/2010/main" val="1107817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335"/>
          <a:stretch/>
        </p:blipFill>
        <p:spPr>
          <a:xfrm>
            <a:off x="2287429" y="3591878"/>
            <a:ext cx="4569143" cy="1765935"/>
          </a:xfrm>
          <a:prstGeom prst="rect">
            <a:avLst/>
          </a:prstGeom>
        </p:spPr>
      </p:pic>
      <p:sp>
        <p:nvSpPr>
          <p:cNvPr id="5" name="Title 4"/>
          <p:cNvSpPr>
            <a:spLocks noGrp="1"/>
          </p:cNvSpPr>
          <p:nvPr>
            <p:ph type="ctrTitle"/>
          </p:nvPr>
        </p:nvSpPr>
        <p:spPr>
          <a:xfrm>
            <a:off x="1143000" y="1699023"/>
            <a:ext cx="6858000" cy="1249918"/>
          </a:xfrm>
        </p:spPr>
        <p:txBody>
          <a:bodyPr>
            <a:normAutofit/>
          </a:bodyPr>
          <a:lstStyle/>
          <a:p>
            <a:r>
              <a:rPr lang="en-US" b="1" dirty="0">
                <a:solidFill>
                  <a:srgbClr val="C00000"/>
                </a:solidFill>
              </a:rPr>
              <a:t>Measure Twice, Cut Once</a:t>
            </a:r>
          </a:p>
        </p:txBody>
      </p:sp>
    </p:spTree>
    <p:extLst>
      <p:ext uri="{BB962C8B-B14F-4D97-AF65-F5344CB8AC3E}">
        <p14:creationId xmlns:p14="http://schemas.microsoft.com/office/powerpoint/2010/main" val="49961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833" b="10833"/>
          <a:stretch/>
        </p:blipFill>
        <p:spPr>
          <a:xfrm>
            <a:off x="1376464" y="925830"/>
            <a:ext cx="6391073" cy="5006340"/>
          </a:xfrm>
          <a:prstGeom prst="rect">
            <a:avLst/>
          </a:prstGeom>
        </p:spPr>
      </p:pic>
    </p:spTree>
    <p:extLst>
      <p:ext uri="{BB962C8B-B14F-4D97-AF65-F5344CB8AC3E}">
        <p14:creationId xmlns:p14="http://schemas.microsoft.com/office/powerpoint/2010/main" val="51817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Three Simple Steps to Add Fractions</a:t>
            </a:r>
            <a:endParaRPr lang="en-US" dirty="0">
              <a:solidFill>
                <a:srgbClr val="C00000"/>
              </a:solidFill>
            </a:endParaRPr>
          </a:p>
        </p:txBody>
      </p:sp>
      <p:sp>
        <p:nvSpPr>
          <p:cNvPr id="3" name="Content Placeholder 2"/>
          <p:cNvSpPr>
            <a:spLocks noGrp="1"/>
          </p:cNvSpPr>
          <p:nvPr>
            <p:ph idx="1"/>
          </p:nvPr>
        </p:nvSpPr>
        <p:spPr>
          <a:xfrm>
            <a:off x="628650" y="2786062"/>
            <a:ext cx="7886700" cy="2703910"/>
          </a:xfrm>
        </p:spPr>
        <p:txBody>
          <a:bodyPr/>
          <a:lstStyle/>
          <a:p>
            <a:r>
              <a:rPr lang="en-US" sz="3000" dirty="0"/>
              <a:t>Step 1: Make sure the bottom numbers (the denominators) are the same.</a:t>
            </a:r>
          </a:p>
          <a:p>
            <a:r>
              <a:rPr lang="en-US" sz="3000" dirty="0"/>
              <a:t>Step 2: </a:t>
            </a:r>
            <a:r>
              <a:rPr lang="en-US" sz="3000" b="1" dirty="0"/>
              <a:t>Add</a:t>
            </a:r>
            <a:r>
              <a:rPr lang="en-US" sz="3000" dirty="0"/>
              <a:t> the top numbers (the numerators), put that answer over the denominator.</a:t>
            </a:r>
          </a:p>
          <a:p>
            <a:r>
              <a:rPr lang="en-US" sz="3000" dirty="0"/>
              <a:t>Step 3: Simplify the </a:t>
            </a:r>
            <a:r>
              <a:rPr lang="en-US" sz="3000" b="1" dirty="0"/>
              <a:t>fraction</a:t>
            </a:r>
            <a:r>
              <a:rPr lang="en-US" sz="3000" dirty="0"/>
              <a:t> (if needed)</a:t>
            </a:r>
          </a:p>
          <a:p>
            <a:endParaRPr lang="en-US" dirty="0"/>
          </a:p>
        </p:txBody>
      </p:sp>
    </p:spTree>
    <p:extLst>
      <p:ext uri="{BB962C8B-B14F-4D97-AF65-F5344CB8AC3E}">
        <p14:creationId xmlns:p14="http://schemas.microsoft.com/office/powerpoint/2010/main" val="45304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157" y="3000375"/>
            <a:ext cx="857250" cy="8572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5" y="3000375"/>
            <a:ext cx="857250" cy="8572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155" y="3000375"/>
            <a:ext cx="857250" cy="8572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11" y="3000375"/>
            <a:ext cx="857250" cy="857250"/>
          </a:xfrm>
          <a:prstGeom prst="rect">
            <a:avLst/>
          </a:prstGeom>
        </p:spPr>
      </p:pic>
      <p:graphicFrame>
        <p:nvGraphicFramePr>
          <p:cNvPr id="6" name="Table 5"/>
          <p:cNvGraphicFramePr>
            <a:graphicFrameLocks noGrp="1"/>
          </p:cNvGraphicFramePr>
          <p:nvPr>
            <p:extLst/>
          </p:nvPr>
        </p:nvGraphicFramePr>
        <p:xfrm>
          <a:off x="1088707" y="2323148"/>
          <a:ext cx="6866573" cy="917853"/>
        </p:xfrm>
        <a:graphic>
          <a:graphicData uri="http://schemas.openxmlformats.org/drawingml/2006/table">
            <a:tbl>
              <a:tblPr/>
              <a:tblGrid>
                <a:gridCol w="1170345">
                  <a:extLst>
                    <a:ext uri="{9D8B030D-6E8A-4147-A177-3AD203B41FA5}">
                      <a16:colId xmlns:a16="http://schemas.microsoft.com/office/drawing/2014/main" val="223067287"/>
                    </a:ext>
                  </a:extLst>
                </a:gridCol>
                <a:gridCol w="1170345">
                  <a:extLst>
                    <a:ext uri="{9D8B030D-6E8A-4147-A177-3AD203B41FA5}">
                      <a16:colId xmlns:a16="http://schemas.microsoft.com/office/drawing/2014/main" val="2581501112"/>
                    </a:ext>
                  </a:extLst>
                </a:gridCol>
                <a:gridCol w="1170345">
                  <a:extLst>
                    <a:ext uri="{9D8B030D-6E8A-4147-A177-3AD203B41FA5}">
                      <a16:colId xmlns:a16="http://schemas.microsoft.com/office/drawing/2014/main" val="1453300297"/>
                    </a:ext>
                  </a:extLst>
                </a:gridCol>
                <a:gridCol w="507424">
                  <a:extLst>
                    <a:ext uri="{9D8B030D-6E8A-4147-A177-3AD203B41FA5}">
                      <a16:colId xmlns:a16="http://schemas.microsoft.com/office/drawing/2014/main" val="1868274793"/>
                    </a:ext>
                  </a:extLst>
                </a:gridCol>
                <a:gridCol w="1170345">
                  <a:extLst>
                    <a:ext uri="{9D8B030D-6E8A-4147-A177-3AD203B41FA5}">
                      <a16:colId xmlns:a16="http://schemas.microsoft.com/office/drawing/2014/main" val="3134352097"/>
                    </a:ext>
                  </a:extLst>
                </a:gridCol>
                <a:gridCol w="507424">
                  <a:extLst>
                    <a:ext uri="{9D8B030D-6E8A-4147-A177-3AD203B41FA5}">
                      <a16:colId xmlns:a16="http://schemas.microsoft.com/office/drawing/2014/main" val="3471638425"/>
                    </a:ext>
                  </a:extLst>
                </a:gridCol>
                <a:gridCol w="1170345">
                  <a:extLst>
                    <a:ext uri="{9D8B030D-6E8A-4147-A177-3AD203B41FA5}">
                      <a16:colId xmlns:a16="http://schemas.microsoft.com/office/drawing/2014/main" val="1571945237"/>
                    </a:ext>
                  </a:extLst>
                </a:gridCol>
              </a:tblGrid>
              <a:tr h="917853">
                <a:tc>
                  <a:txBody>
                    <a:bodyPr/>
                    <a:lstStyle/>
                    <a:p>
                      <a:pPr algn="ctr"/>
                      <a:r>
                        <a:rPr lang="en-US" sz="2100" b="1" i="1" dirty="0"/>
                        <a:t>¼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2100" b="1" i="1" dirty="0"/>
                        <a:t>¼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1400" b="1" i="1" dirty="0"/>
                        <a:t>2/4</a:t>
                      </a:r>
                      <a:r>
                        <a:rPr lang="en-US" sz="2100" b="1" i="1" dirty="0"/>
                        <a:t> </a:t>
                      </a:r>
                      <a:r>
                        <a:rPr lang="en-US" sz="2100" b="1" dirty="0"/>
                        <a:t> </a:t>
                      </a:r>
                    </a:p>
                  </a:txBody>
                  <a:tcPr marL="68580" marR="68580" marT="34290" marB="34290" anchor="ctr">
                    <a:lnL>
                      <a:noFill/>
                    </a:lnL>
                    <a:lnR>
                      <a:noFill/>
                    </a:lnR>
                    <a:lnT>
                      <a:noFill/>
                    </a:lnT>
                    <a:lnB>
                      <a:noFill/>
                    </a:lnB>
                  </a:tcPr>
                </a:tc>
                <a:tc>
                  <a:txBody>
                    <a:bodyPr/>
                    <a:lstStyle/>
                    <a:p>
                      <a:pPr algn="ctr"/>
                      <a:r>
                        <a:rPr lang="en-US" sz="2100" b="1" dirty="0"/>
                        <a:t>=</a:t>
                      </a:r>
                    </a:p>
                  </a:txBody>
                  <a:tcPr marL="68580" marR="68580" marT="34290" marB="34290" anchor="ctr">
                    <a:lnL>
                      <a:noFill/>
                    </a:lnL>
                    <a:lnR>
                      <a:noFill/>
                    </a:lnR>
                    <a:lnT>
                      <a:noFill/>
                    </a:lnT>
                    <a:lnB>
                      <a:noFill/>
                    </a:lnB>
                  </a:tcPr>
                </a:tc>
                <a:tc>
                  <a:txBody>
                    <a:bodyPr/>
                    <a:lstStyle/>
                    <a:p>
                      <a:pPr algn="ctr"/>
                      <a:r>
                        <a:rPr lang="en-US" sz="2100" b="1" i="1" dirty="0"/>
                        <a:t>½ </a:t>
                      </a:r>
                      <a:r>
                        <a:rPr lang="en-US" sz="2100" b="1" dirty="0"/>
                        <a:t> </a:t>
                      </a:r>
                    </a:p>
                  </a:txBody>
                  <a:tcPr marL="68580" marR="68580" marT="34290" marB="34290" anchor="ctr">
                    <a:lnL>
                      <a:noFill/>
                    </a:lnL>
                    <a:lnR>
                      <a:noFill/>
                    </a:lnR>
                    <a:lnT>
                      <a:noFill/>
                    </a:lnT>
                    <a:lnB>
                      <a:noFill/>
                    </a:lnB>
                  </a:tcPr>
                </a:tc>
                <a:extLst>
                  <a:ext uri="{0D108BD9-81ED-4DB2-BD59-A6C34878D82A}">
                    <a16:rowId xmlns:a16="http://schemas.microsoft.com/office/drawing/2014/main" val="4276223981"/>
                  </a:ext>
                </a:extLst>
              </a:tr>
            </a:tbl>
          </a:graphicData>
        </a:graphic>
      </p:graphicFrame>
      <p:sp>
        <p:nvSpPr>
          <p:cNvPr id="7" name="TextBox 6"/>
          <p:cNvSpPr txBox="1"/>
          <p:nvPr/>
        </p:nvSpPr>
        <p:spPr>
          <a:xfrm>
            <a:off x="908685" y="1400837"/>
            <a:ext cx="6903720" cy="600164"/>
          </a:xfrm>
          <a:prstGeom prst="rect">
            <a:avLst/>
          </a:prstGeom>
          <a:noFill/>
        </p:spPr>
        <p:txBody>
          <a:bodyPr wrap="square" rtlCol="0">
            <a:spAutoFit/>
          </a:bodyPr>
          <a:lstStyle/>
          <a:p>
            <a:pPr algn="ctr"/>
            <a:r>
              <a:rPr lang="en-US" sz="3300" b="1" dirty="0">
                <a:solidFill>
                  <a:srgbClr val="C00000"/>
                </a:solidFill>
              </a:rPr>
              <a:t>Adding Fractions</a:t>
            </a:r>
          </a:p>
        </p:txBody>
      </p:sp>
    </p:spTree>
    <p:extLst>
      <p:ext uri="{BB962C8B-B14F-4D97-AF65-F5344CB8AC3E}">
        <p14:creationId xmlns:p14="http://schemas.microsoft.com/office/powerpoint/2010/main" val="257885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7B7F6-585E-4322-A195-00B5417A4711}"/>
              </a:ext>
            </a:extLst>
          </p:cNvPr>
          <p:cNvPicPr>
            <a:picLocks noChangeAspect="1"/>
          </p:cNvPicPr>
          <p:nvPr/>
        </p:nvPicPr>
        <p:blipFill>
          <a:blip r:embed="rId2"/>
          <a:stretch>
            <a:fillRect/>
          </a:stretch>
        </p:blipFill>
        <p:spPr>
          <a:xfrm>
            <a:off x="1862476" y="1305190"/>
            <a:ext cx="5419048" cy="4247619"/>
          </a:xfrm>
          <a:prstGeom prst="rect">
            <a:avLst/>
          </a:prstGeom>
        </p:spPr>
      </p:pic>
    </p:spTree>
    <p:extLst>
      <p:ext uri="{BB962C8B-B14F-4D97-AF65-F5344CB8AC3E}">
        <p14:creationId xmlns:p14="http://schemas.microsoft.com/office/powerpoint/2010/main" val="354680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1700" y="1085850"/>
            <a:ext cx="4983282" cy="4564079"/>
          </a:xfrm>
          <a:prstGeom prst="rect">
            <a:avLst/>
          </a:prstGeom>
        </p:spPr>
      </p:pic>
    </p:spTree>
    <p:extLst>
      <p:ext uri="{BB962C8B-B14F-4D97-AF65-F5344CB8AC3E}">
        <p14:creationId xmlns:p14="http://schemas.microsoft.com/office/powerpoint/2010/main" val="94946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1701" y="1200150"/>
            <a:ext cx="4735507" cy="4465662"/>
          </a:xfrm>
          <a:prstGeom prst="rect">
            <a:avLst/>
          </a:prstGeom>
        </p:spPr>
      </p:pic>
    </p:spTree>
    <p:extLst>
      <p:ext uri="{BB962C8B-B14F-4D97-AF65-F5344CB8AC3E}">
        <p14:creationId xmlns:p14="http://schemas.microsoft.com/office/powerpoint/2010/main" val="6688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981" y="2133601"/>
            <a:ext cx="2857500" cy="2857500"/>
          </a:xfrm>
          <a:prstGeom prst="rect">
            <a:avLst/>
          </a:prstGeom>
        </p:spPr>
      </p:pic>
      <p:sp>
        <p:nvSpPr>
          <p:cNvPr id="2" name="Rectangle 1"/>
          <p:cNvSpPr/>
          <p:nvPr/>
        </p:nvSpPr>
        <p:spPr>
          <a:xfrm>
            <a:off x="381000" y="189421"/>
            <a:ext cx="2971800" cy="1107996"/>
          </a:xfrm>
          <a:prstGeom prst="rect">
            <a:avLst/>
          </a:prstGeom>
        </p:spPr>
        <p:txBody>
          <a:bodyPr wrap="square">
            <a:spAutoFit/>
          </a:bodyPr>
          <a:lstStyle/>
          <a:p>
            <a:r>
              <a:rPr lang="en-US" sz="6600" b="1" u="sng" dirty="0"/>
              <a:t>Tools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517" y="1261034"/>
            <a:ext cx="1047750" cy="7858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86514"/>
            <a:ext cx="2217918" cy="11237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405" y="470362"/>
            <a:ext cx="1524000" cy="1524000"/>
          </a:xfrm>
          <a:prstGeom prst="rect">
            <a:avLst/>
          </a:prstGeom>
        </p:spPr>
      </p:pic>
      <p:pic>
        <p:nvPicPr>
          <p:cNvPr id="12" name="Picture 11"/>
          <p:cNvPicPr>
            <a:picLocks noChangeAspect="1"/>
          </p:cNvPicPr>
          <p:nvPr/>
        </p:nvPicPr>
        <p:blipFill>
          <a:blip r:embed="rId6"/>
          <a:stretch>
            <a:fillRect/>
          </a:stretch>
        </p:blipFill>
        <p:spPr>
          <a:xfrm>
            <a:off x="6621937" y="522847"/>
            <a:ext cx="2002628" cy="2709438"/>
          </a:xfrm>
          <a:prstGeom prst="rect">
            <a:avLst/>
          </a:prstGeom>
        </p:spPr>
      </p:pic>
      <p:pic>
        <p:nvPicPr>
          <p:cNvPr id="1032" name="Picture 8" descr="BAHCO 268 Mini Hacksaw with 24 Teeth Per I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579" y="4242079"/>
            <a:ext cx="1412875" cy="587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b="30611"/>
          <a:stretch/>
        </p:blipFill>
        <p:spPr>
          <a:xfrm>
            <a:off x="304800" y="5257800"/>
            <a:ext cx="2095500" cy="1454042"/>
          </a:xfrm>
          <a:prstGeom prst="rect">
            <a:avLst/>
          </a:prstGeom>
        </p:spPr>
      </p:pic>
      <p:sp>
        <p:nvSpPr>
          <p:cNvPr id="22" name="Rectangle 21"/>
          <p:cNvSpPr/>
          <p:nvPr/>
        </p:nvSpPr>
        <p:spPr>
          <a:xfrm>
            <a:off x="5526966" y="5022649"/>
            <a:ext cx="3541391" cy="1077218"/>
          </a:xfrm>
          <a:prstGeom prst="rect">
            <a:avLst/>
          </a:prstGeom>
        </p:spPr>
        <p:txBody>
          <a:bodyPr wrap="square">
            <a:spAutoFit/>
          </a:bodyPr>
          <a:lstStyle/>
          <a:p>
            <a:pPr algn="ctr"/>
            <a:r>
              <a:rPr lang="en-US" sz="3200" b="1" dirty="0"/>
              <a:t>What other tools have we used?</a:t>
            </a:r>
          </a:p>
        </p:txBody>
      </p:sp>
    </p:spTree>
    <p:extLst>
      <p:ext uri="{BB962C8B-B14F-4D97-AF65-F5344CB8AC3E}">
        <p14:creationId xmlns:p14="http://schemas.microsoft.com/office/powerpoint/2010/main" val="261536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981" y="2133601"/>
            <a:ext cx="2857500" cy="2857500"/>
          </a:xfrm>
          <a:prstGeom prst="rect">
            <a:avLst/>
          </a:prstGeom>
        </p:spPr>
      </p:pic>
      <p:sp>
        <p:nvSpPr>
          <p:cNvPr id="2" name="Rectangle 1"/>
          <p:cNvSpPr/>
          <p:nvPr/>
        </p:nvSpPr>
        <p:spPr>
          <a:xfrm>
            <a:off x="381000" y="189421"/>
            <a:ext cx="2971800" cy="1107996"/>
          </a:xfrm>
          <a:prstGeom prst="rect">
            <a:avLst/>
          </a:prstGeom>
        </p:spPr>
        <p:txBody>
          <a:bodyPr wrap="square">
            <a:spAutoFit/>
          </a:bodyPr>
          <a:lstStyle/>
          <a:p>
            <a:r>
              <a:rPr lang="en-US" sz="6600" b="1" u="sng" dirty="0"/>
              <a:t>Tools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8517" y="1261034"/>
            <a:ext cx="1047750" cy="78581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86514"/>
            <a:ext cx="2217918" cy="112374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405" y="470362"/>
            <a:ext cx="1524000" cy="1524000"/>
          </a:xfrm>
          <a:prstGeom prst="rect">
            <a:avLst/>
          </a:prstGeom>
        </p:spPr>
      </p:pic>
      <p:pic>
        <p:nvPicPr>
          <p:cNvPr id="12" name="Picture 11"/>
          <p:cNvPicPr>
            <a:picLocks noChangeAspect="1"/>
          </p:cNvPicPr>
          <p:nvPr/>
        </p:nvPicPr>
        <p:blipFill>
          <a:blip r:embed="rId6"/>
          <a:stretch>
            <a:fillRect/>
          </a:stretch>
        </p:blipFill>
        <p:spPr>
          <a:xfrm>
            <a:off x="6621937" y="522847"/>
            <a:ext cx="2002628" cy="2709438"/>
          </a:xfrm>
          <a:prstGeom prst="rect">
            <a:avLst/>
          </a:prstGeom>
        </p:spPr>
      </p:pic>
      <p:pic>
        <p:nvPicPr>
          <p:cNvPr id="1032" name="Picture 8" descr="BAHCO 268 Mini Hacksaw with 24 Teeth Per In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579" y="4242079"/>
            <a:ext cx="1412875" cy="5877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b="30611"/>
          <a:stretch/>
        </p:blipFill>
        <p:spPr>
          <a:xfrm>
            <a:off x="304800" y="5257800"/>
            <a:ext cx="2095500" cy="1454042"/>
          </a:xfrm>
          <a:prstGeom prst="rect">
            <a:avLst/>
          </a:prstGeom>
        </p:spPr>
      </p:pic>
      <p:sp>
        <p:nvSpPr>
          <p:cNvPr id="11" name="Rectangle 10"/>
          <p:cNvSpPr/>
          <p:nvPr/>
        </p:nvSpPr>
        <p:spPr>
          <a:xfrm>
            <a:off x="1710768" y="1365829"/>
            <a:ext cx="1623900" cy="584775"/>
          </a:xfrm>
          <a:prstGeom prst="rect">
            <a:avLst/>
          </a:prstGeom>
        </p:spPr>
        <p:txBody>
          <a:bodyPr wrap="square">
            <a:spAutoFit/>
          </a:bodyPr>
          <a:lstStyle/>
          <a:p>
            <a:r>
              <a:rPr lang="en-US" sz="3200" b="1" dirty="0"/>
              <a:t>Scissors</a:t>
            </a:r>
          </a:p>
        </p:txBody>
      </p:sp>
      <p:sp>
        <p:nvSpPr>
          <p:cNvPr id="13" name="Rectangle 12"/>
          <p:cNvSpPr/>
          <p:nvPr/>
        </p:nvSpPr>
        <p:spPr>
          <a:xfrm>
            <a:off x="1740920" y="3125921"/>
            <a:ext cx="1992879" cy="584775"/>
          </a:xfrm>
          <a:prstGeom prst="rect">
            <a:avLst/>
          </a:prstGeom>
        </p:spPr>
        <p:txBody>
          <a:bodyPr wrap="square">
            <a:spAutoFit/>
          </a:bodyPr>
          <a:lstStyle/>
          <a:p>
            <a:r>
              <a:rPr lang="en-US" sz="3200" b="1" dirty="0"/>
              <a:t>Miter Box</a:t>
            </a:r>
          </a:p>
        </p:txBody>
      </p:sp>
      <p:sp>
        <p:nvSpPr>
          <p:cNvPr id="15" name="Rectangle 14"/>
          <p:cNvSpPr/>
          <p:nvPr/>
        </p:nvSpPr>
        <p:spPr>
          <a:xfrm>
            <a:off x="2682404" y="2367486"/>
            <a:ext cx="1992879" cy="584775"/>
          </a:xfrm>
          <a:prstGeom prst="rect">
            <a:avLst/>
          </a:prstGeom>
        </p:spPr>
        <p:txBody>
          <a:bodyPr wrap="square">
            <a:spAutoFit/>
          </a:bodyPr>
          <a:lstStyle/>
          <a:p>
            <a:r>
              <a:rPr lang="en-US" sz="3200" b="1" dirty="0"/>
              <a:t>Razor Saw</a:t>
            </a:r>
          </a:p>
        </p:txBody>
      </p:sp>
      <p:sp>
        <p:nvSpPr>
          <p:cNvPr id="16" name="Rectangle 15"/>
          <p:cNvSpPr/>
          <p:nvPr/>
        </p:nvSpPr>
        <p:spPr>
          <a:xfrm>
            <a:off x="4282292" y="1688812"/>
            <a:ext cx="1992879" cy="584775"/>
          </a:xfrm>
          <a:prstGeom prst="rect">
            <a:avLst/>
          </a:prstGeom>
        </p:spPr>
        <p:txBody>
          <a:bodyPr wrap="square">
            <a:spAutoFit/>
          </a:bodyPr>
          <a:lstStyle/>
          <a:p>
            <a:r>
              <a:rPr lang="en-US" sz="3200" b="1" dirty="0"/>
              <a:t>C-clamp</a:t>
            </a:r>
          </a:p>
        </p:txBody>
      </p:sp>
      <p:sp>
        <p:nvSpPr>
          <p:cNvPr id="17" name="Rectangle 16"/>
          <p:cNvSpPr/>
          <p:nvPr/>
        </p:nvSpPr>
        <p:spPr>
          <a:xfrm>
            <a:off x="6600595" y="3125920"/>
            <a:ext cx="1992879" cy="584775"/>
          </a:xfrm>
          <a:prstGeom prst="rect">
            <a:avLst/>
          </a:prstGeom>
        </p:spPr>
        <p:txBody>
          <a:bodyPr wrap="square">
            <a:spAutoFit/>
          </a:bodyPr>
          <a:lstStyle/>
          <a:p>
            <a:r>
              <a:rPr lang="en-US" sz="3200" b="1" dirty="0"/>
              <a:t>Drill Press</a:t>
            </a:r>
          </a:p>
        </p:txBody>
      </p:sp>
      <p:sp>
        <p:nvSpPr>
          <p:cNvPr id="18" name="Rectangle 17"/>
          <p:cNvSpPr/>
          <p:nvPr/>
        </p:nvSpPr>
        <p:spPr>
          <a:xfrm>
            <a:off x="4276793" y="4270627"/>
            <a:ext cx="1992879" cy="584775"/>
          </a:xfrm>
          <a:prstGeom prst="rect">
            <a:avLst/>
          </a:prstGeom>
        </p:spPr>
        <p:txBody>
          <a:bodyPr wrap="square">
            <a:spAutoFit/>
          </a:bodyPr>
          <a:lstStyle/>
          <a:p>
            <a:r>
              <a:rPr lang="en-US" sz="3200" b="1" dirty="0"/>
              <a:t>Hand Drill</a:t>
            </a:r>
          </a:p>
        </p:txBody>
      </p:sp>
      <p:sp>
        <p:nvSpPr>
          <p:cNvPr id="19" name="Rectangle 18"/>
          <p:cNvSpPr/>
          <p:nvPr/>
        </p:nvSpPr>
        <p:spPr>
          <a:xfrm>
            <a:off x="2112777" y="4249666"/>
            <a:ext cx="1992879" cy="584775"/>
          </a:xfrm>
          <a:prstGeom prst="rect">
            <a:avLst/>
          </a:prstGeom>
        </p:spPr>
        <p:txBody>
          <a:bodyPr wrap="square">
            <a:spAutoFit/>
          </a:bodyPr>
          <a:lstStyle/>
          <a:p>
            <a:r>
              <a:rPr lang="en-US" sz="3200" b="1" dirty="0"/>
              <a:t>Hack Saw</a:t>
            </a:r>
          </a:p>
        </p:txBody>
      </p:sp>
      <p:sp>
        <p:nvSpPr>
          <p:cNvPr id="20" name="Rectangle 19"/>
          <p:cNvSpPr/>
          <p:nvPr/>
        </p:nvSpPr>
        <p:spPr>
          <a:xfrm>
            <a:off x="2430304" y="5547071"/>
            <a:ext cx="3056096" cy="584775"/>
          </a:xfrm>
          <a:prstGeom prst="rect">
            <a:avLst/>
          </a:prstGeom>
        </p:spPr>
        <p:txBody>
          <a:bodyPr wrap="square">
            <a:spAutoFit/>
          </a:bodyPr>
          <a:lstStyle/>
          <a:p>
            <a:r>
              <a:rPr lang="en-US" sz="3200" b="1" dirty="0"/>
              <a:t>Sanding Sponge</a:t>
            </a:r>
          </a:p>
        </p:txBody>
      </p:sp>
      <p:sp>
        <p:nvSpPr>
          <p:cNvPr id="22" name="Rectangle 21"/>
          <p:cNvSpPr/>
          <p:nvPr/>
        </p:nvSpPr>
        <p:spPr>
          <a:xfrm>
            <a:off x="5526966" y="5022649"/>
            <a:ext cx="3541391" cy="1077218"/>
          </a:xfrm>
          <a:prstGeom prst="rect">
            <a:avLst/>
          </a:prstGeom>
        </p:spPr>
        <p:txBody>
          <a:bodyPr wrap="square">
            <a:spAutoFit/>
          </a:bodyPr>
          <a:lstStyle/>
          <a:p>
            <a:pPr algn="ctr"/>
            <a:r>
              <a:rPr lang="en-US" sz="3200" b="1" dirty="0"/>
              <a:t>What other tools have we used?</a:t>
            </a:r>
          </a:p>
        </p:txBody>
      </p:sp>
    </p:spTree>
    <p:extLst>
      <p:ext uri="{BB962C8B-B14F-4D97-AF65-F5344CB8AC3E}">
        <p14:creationId xmlns:p14="http://schemas.microsoft.com/office/powerpoint/2010/main" val="177406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765" y="1054936"/>
            <a:ext cx="1466850" cy="1466850"/>
          </a:xfrm>
          <a:prstGeom prst="rect">
            <a:avLst/>
          </a:prstGeom>
        </p:spPr>
      </p:pic>
      <p:sp>
        <p:nvSpPr>
          <p:cNvPr id="3" name="Rectangle 2"/>
          <p:cNvSpPr/>
          <p:nvPr/>
        </p:nvSpPr>
        <p:spPr>
          <a:xfrm>
            <a:off x="246732" y="7937"/>
            <a:ext cx="3991600" cy="1107996"/>
          </a:xfrm>
          <a:prstGeom prst="rect">
            <a:avLst/>
          </a:prstGeom>
        </p:spPr>
        <p:txBody>
          <a:bodyPr wrap="square">
            <a:spAutoFit/>
          </a:bodyPr>
          <a:lstStyle/>
          <a:p>
            <a:r>
              <a:rPr lang="en-US" sz="6600" b="1" u="sng" dirty="0"/>
              <a:t>Materials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wood g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75" y="1310055"/>
            <a:ext cx="1616798" cy="1616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567"/>
            <a:ext cx="2676525" cy="170497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5" y="4038600"/>
            <a:ext cx="2345199" cy="1817529"/>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667" r="4000"/>
          <a:stretch/>
        </p:blipFill>
        <p:spPr>
          <a:xfrm>
            <a:off x="5999710" y="2618159"/>
            <a:ext cx="1773730" cy="113708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4770343"/>
            <a:ext cx="951952" cy="95195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574" y="2843789"/>
            <a:ext cx="1599426" cy="144536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5361" y="4455744"/>
            <a:ext cx="1581150" cy="1581150"/>
          </a:xfrm>
          <a:prstGeom prst="rect">
            <a:avLst/>
          </a:prstGeom>
        </p:spPr>
      </p:pic>
    </p:spTree>
    <p:extLst>
      <p:ext uri="{BB962C8B-B14F-4D97-AF65-F5344CB8AC3E}">
        <p14:creationId xmlns:p14="http://schemas.microsoft.com/office/powerpoint/2010/main" val="141532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70EF6-75C9-4E1F-B13C-9DBF8C648FB2}"/>
              </a:ext>
            </a:extLst>
          </p:cNvPr>
          <p:cNvSpPr>
            <a:spLocks noGrp="1"/>
          </p:cNvSpPr>
          <p:nvPr>
            <p:ph idx="1"/>
          </p:nvPr>
        </p:nvSpPr>
        <p:spPr>
          <a:xfrm>
            <a:off x="457200" y="762000"/>
            <a:ext cx="8229600" cy="5638800"/>
          </a:xfrm>
        </p:spPr>
        <p:txBody>
          <a:bodyPr>
            <a:normAutofit fontScale="77500" lnSpcReduction="20000"/>
          </a:bodyPr>
          <a:lstStyle/>
          <a:p>
            <a:r>
              <a:rPr lang="en-US" dirty="0"/>
              <a:t>Anytime we are faced with a problem or dilemma with no learned or practiced solution, some creativity is required (Torrance, 1962; 1988; 1995)</a:t>
            </a:r>
          </a:p>
          <a:p>
            <a:pPr marL="0" indent="0">
              <a:buNone/>
            </a:pPr>
            <a:endParaRPr lang="en-US" dirty="0"/>
          </a:p>
          <a:p>
            <a:r>
              <a:rPr lang="en-US" dirty="0"/>
              <a:t>Creativity is a vital ingredient in meeting the challenges of a continuous life cycle, a cycle in which growth and change are the norm from conception throughout life. A life filled with growth and change requires a conscious effort to think creatively. To develop creativeness, the mind needs to be exercised as well as filled with materials out of which ideas can be formed. The richest fuel for ideation is firsthand experience (Osborn, 1963).</a:t>
            </a:r>
          </a:p>
          <a:p>
            <a:endParaRPr lang="en-US" dirty="0"/>
          </a:p>
          <a:p>
            <a:r>
              <a:rPr lang="en-US" dirty="0"/>
              <a:t>Creativity is the ability to see a situation in many ways and to continue to question until satisfaction is reached (Goff, 1998).</a:t>
            </a:r>
          </a:p>
          <a:p>
            <a:pPr marL="0" indent="0">
              <a:buNone/>
            </a:pPr>
            <a:endParaRPr lang="en-US" dirty="0"/>
          </a:p>
        </p:txBody>
      </p:sp>
    </p:spTree>
    <p:extLst>
      <p:ext uri="{BB962C8B-B14F-4D97-AF65-F5344CB8AC3E}">
        <p14:creationId xmlns:p14="http://schemas.microsoft.com/office/powerpoint/2010/main" val="78491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765" y="1054936"/>
            <a:ext cx="1466850" cy="1466850"/>
          </a:xfrm>
          <a:prstGeom prst="rect">
            <a:avLst/>
          </a:prstGeom>
        </p:spPr>
      </p:pic>
      <p:sp>
        <p:nvSpPr>
          <p:cNvPr id="3" name="Rectangle 2"/>
          <p:cNvSpPr/>
          <p:nvPr/>
        </p:nvSpPr>
        <p:spPr>
          <a:xfrm>
            <a:off x="246732" y="7937"/>
            <a:ext cx="3991600" cy="1107996"/>
          </a:xfrm>
          <a:prstGeom prst="rect">
            <a:avLst/>
          </a:prstGeom>
        </p:spPr>
        <p:txBody>
          <a:bodyPr wrap="square">
            <a:spAutoFit/>
          </a:bodyPr>
          <a:lstStyle/>
          <a:p>
            <a:r>
              <a:rPr lang="en-US" sz="6600" b="1" u="sng" dirty="0"/>
              <a:t>Materials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wood g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75" y="1310055"/>
            <a:ext cx="1616798" cy="1616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567"/>
            <a:ext cx="2676525" cy="170497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75" y="4038600"/>
            <a:ext cx="2345199" cy="1817529"/>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667" r="4000"/>
          <a:stretch/>
        </p:blipFill>
        <p:spPr>
          <a:xfrm>
            <a:off x="5999710" y="2618159"/>
            <a:ext cx="1773730" cy="113708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5200" y="4770343"/>
            <a:ext cx="951952" cy="95195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5574" y="2843789"/>
            <a:ext cx="1599426" cy="144536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5361" y="4455744"/>
            <a:ext cx="1581150" cy="1581150"/>
          </a:xfrm>
          <a:prstGeom prst="rect">
            <a:avLst/>
          </a:prstGeom>
        </p:spPr>
      </p:pic>
      <p:sp>
        <p:nvSpPr>
          <p:cNvPr id="27" name="Rectangle 26"/>
          <p:cNvSpPr/>
          <p:nvPr/>
        </p:nvSpPr>
        <p:spPr>
          <a:xfrm>
            <a:off x="430951" y="2897951"/>
            <a:ext cx="2362200" cy="584775"/>
          </a:xfrm>
          <a:prstGeom prst="rect">
            <a:avLst/>
          </a:prstGeom>
        </p:spPr>
        <p:txBody>
          <a:bodyPr wrap="square">
            <a:spAutoFit/>
          </a:bodyPr>
          <a:lstStyle/>
          <a:p>
            <a:r>
              <a:rPr lang="en-US" sz="3200" b="1" dirty="0"/>
              <a:t>Wood Glue</a:t>
            </a:r>
          </a:p>
        </p:txBody>
      </p:sp>
      <p:sp>
        <p:nvSpPr>
          <p:cNvPr id="28" name="Rectangle 27"/>
          <p:cNvSpPr/>
          <p:nvPr/>
        </p:nvSpPr>
        <p:spPr>
          <a:xfrm>
            <a:off x="2823948" y="2342078"/>
            <a:ext cx="2362200" cy="584775"/>
          </a:xfrm>
          <a:prstGeom prst="rect">
            <a:avLst/>
          </a:prstGeom>
        </p:spPr>
        <p:txBody>
          <a:bodyPr wrap="square">
            <a:spAutoFit/>
          </a:bodyPr>
          <a:lstStyle/>
          <a:p>
            <a:r>
              <a:rPr lang="en-US" sz="3200" b="1" dirty="0"/>
              <a:t>Paper Cup</a:t>
            </a:r>
          </a:p>
        </p:txBody>
      </p:sp>
      <p:sp>
        <p:nvSpPr>
          <p:cNvPr id="29" name="Rectangle 28"/>
          <p:cNvSpPr/>
          <p:nvPr/>
        </p:nvSpPr>
        <p:spPr>
          <a:xfrm>
            <a:off x="286774" y="5781131"/>
            <a:ext cx="2362200" cy="584775"/>
          </a:xfrm>
          <a:prstGeom prst="rect">
            <a:avLst/>
          </a:prstGeom>
        </p:spPr>
        <p:txBody>
          <a:bodyPr wrap="square">
            <a:spAutoFit/>
          </a:bodyPr>
          <a:lstStyle/>
          <a:p>
            <a:r>
              <a:rPr lang="en-US" sz="3200" b="1" dirty="0"/>
              <a:t>Dowel Rods</a:t>
            </a:r>
          </a:p>
        </p:txBody>
      </p:sp>
      <p:sp>
        <p:nvSpPr>
          <p:cNvPr id="30" name="Rectangle 29"/>
          <p:cNvSpPr/>
          <p:nvPr/>
        </p:nvSpPr>
        <p:spPr>
          <a:xfrm>
            <a:off x="2637660" y="4126732"/>
            <a:ext cx="2831917" cy="584775"/>
          </a:xfrm>
          <a:prstGeom prst="rect">
            <a:avLst/>
          </a:prstGeom>
        </p:spPr>
        <p:txBody>
          <a:bodyPr wrap="square">
            <a:spAutoFit/>
          </a:bodyPr>
          <a:lstStyle/>
          <a:p>
            <a:r>
              <a:rPr lang="en-US" sz="3200" b="1" dirty="0"/>
              <a:t>Rubber Bands</a:t>
            </a:r>
          </a:p>
        </p:txBody>
      </p:sp>
      <p:sp>
        <p:nvSpPr>
          <p:cNvPr id="31" name="Rectangle 30"/>
          <p:cNvSpPr/>
          <p:nvPr/>
        </p:nvSpPr>
        <p:spPr>
          <a:xfrm>
            <a:off x="5153088" y="1791566"/>
            <a:ext cx="3744611" cy="584775"/>
          </a:xfrm>
          <a:prstGeom prst="rect">
            <a:avLst/>
          </a:prstGeom>
        </p:spPr>
        <p:txBody>
          <a:bodyPr wrap="square">
            <a:spAutoFit/>
          </a:bodyPr>
          <a:lstStyle/>
          <a:p>
            <a:r>
              <a:rPr lang="en-US" sz="3200" b="1" dirty="0"/>
              <a:t>Wood </a:t>
            </a:r>
            <a:r>
              <a:rPr lang="en-US" sz="2000" b="1" dirty="0"/>
              <a:t>(Dimensional Lumber)</a:t>
            </a:r>
          </a:p>
        </p:txBody>
      </p:sp>
      <p:sp>
        <p:nvSpPr>
          <p:cNvPr id="32" name="Rectangle 31"/>
          <p:cNvSpPr/>
          <p:nvPr/>
        </p:nvSpPr>
        <p:spPr>
          <a:xfrm>
            <a:off x="5055746" y="3746212"/>
            <a:ext cx="3939293" cy="584775"/>
          </a:xfrm>
          <a:prstGeom prst="rect">
            <a:avLst/>
          </a:prstGeom>
        </p:spPr>
        <p:txBody>
          <a:bodyPr wrap="square">
            <a:spAutoFit/>
          </a:bodyPr>
          <a:lstStyle/>
          <a:p>
            <a:r>
              <a:rPr lang="en-US" sz="3200" b="1" dirty="0"/>
              <a:t>Notecard/Cardstock</a:t>
            </a:r>
          </a:p>
        </p:txBody>
      </p:sp>
      <p:sp>
        <p:nvSpPr>
          <p:cNvPr id="33" name="Rectangle 32"/>
          <p:cNvSpPr/>
          <p:nvPr/>
        </p:nvSpPr>
        <p:spPr>
          <a:xfrm>
            <a:off x="3167793" y="5613930"/>
            <a:ext cx="2831917" cy="584775"/>
          </a:xfrm>
          <a:prstGeom prst="rect">
            <a:avLst/>
          </a:prstGeom>
        </p:spPr>
        <p:txBody>
          <a:bodyPr wrap="square">
            <a:spAutoFit/>
          </a:bodyPr>
          <a:lstStyle/>
          <a:p>
            <a:r>
              <a:rPr lang="en-US" sz="3200" b="1" dirty="0"/>
              <a:t>Cup Hook</a:t>
            </a:r>
          </a:p>
        </p:txBody>
      </p:sp>
      <p:sp>
        <p:nvSpPr>
          <p:cNvPr id="34" name="Rectangle 33"/>
          <p:cNvSpPr/>
          <p:nvPr/>
        </p:nvSpPr>
        <p:spPr>
          <a:xfrm>
            <a:off x="6053290" y="5576876"/>
            <a:ext cx="2831917" cy="584775"/>
          </a:xfrm>
          <a:prstGeom prst="rect">
            <a:avLst/>
          </a:prstGeom>
        </p:spPr>
        <p:txBody>
          <a:bodyPr wrap="square">
            <a:spAutoFit/>
          </a:bodyPr>
          <a:lstStyle/>
          <a:p>
            <a:r>
              <a:rPr lang="en-US" sz="3200" b="1" dirty="0"/>
              <a:t>Thumbtack</a:t>
            </a:r>
          </a:p>
        </p:txBody>
      </p:sp>
    </p:spTree>
    <p:extLst>
      <p:ext uri="{BB962C8B-B14F-4D97-AF65-F5344CB8AC3E}">
        <p14:creationId xmlns:p14="http://schemas.microsoft.com/office/powerpoint/2010/main" val="279739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de Stop - 300mm (12in) - TeacherGeek">
            <a:extLst>
              <a:ext uri="{FF2B5EF4-FFF2-40B4-BE49-F238E27FC236}">
                <a16:creationId xmlns:a16="http://schemas.microsoft.com/office/drawing/2014/main" id="{2853D6F5-B4CC-4AEE-B7D3-440F71D7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B397512-56FF-4D38-948D-9E016AB6C251}"/>
              </a:ext>
            </a:extLst>
          </p:cNvPr>
          <p:cNvSpPr/>
          <p:nvPr/>
        </p:nvSpPr>
        <p:spPr>
          <a:xfrm>
            <a:off x="1676400" y="838200"/>
            <a:ext cx="5257800" cy="1077218"/>
          </a:xfrm>
          <a:prstGeom prst="rect">
            <a:avLst/>
          </a:prstGeom>
        </p:spPr>
        <p:txBody>
          <a:bodyPr wrap="square">
            <a:spAutoFit/>
          </a:bodyPr>
          <a:lstStyle/>
          <a:p>
            <a:r>
              <a:rPr lang="en-US" sz="3200" b="1" dirty="0"/>
              <a:t>Vinyl Tubing -</a:t>
            </a:r>
          </a:p>
          <a:p>
            <a:r>
              <a:rPr lang="en-US" sz="3200" b="1" dirty="0"/>
              <a:t>Slide Stop from Teacher Geek</a:t>
            </a:r>
          </a:p>
        </p:txBody>
      </p:sp>
    </p:spTree>
    <p:extLst>
      <p:ext uri="{BB962C8B-B14F-4D97-AF65-F5344CB8AC3E}">
        <p14:creationId xmlns:p14="http://schemas.microsoft.com/office/powerpoint/2010/main" val="123048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5334000" cy="1107996"/>
          </a:xfrm>
          <a:prstGeom prst="rect">
            <a:avLst/>
          </a:prstGeom>
        </p:spPr>
        <p:txBody>
          <a:bodyPr wrap="square">
            <a:spAutoFit/>
          </a:bodyPr>
          <a:lstStyle/>
          <a:p>
            <a:r>
              <a:rPr lang="en-US" sz="6600" b="1" u="sng" dirty="0"/>
              <a:t>Processes</a:t>
            </a:r>
          </a:p>
        </p:txBody>
      </p:sp>
      <p:sp>
        <p:nvSpPr>
          <p:cNvPr id="6" name="AutoShape 4" descr="Image result for scissors"/>
          <p:cNvSpPr>
            <a:spLocks noChangeAspect="1" noChangeArrowheads="1"/>
          </p:cNvSpPr>
          <p:nvPr/>
        </p:nvSpPr>
        <p:spPr bwMode="auto">
          <a:xfrm>
            <a:off x="381000" y="1828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533400" y="1828800"/>
            <a:ext cx="6934200" cy="4401205"/>
          </a:xfrm>
          <a:prstGeom prst="rect">
            <a:avLst/>
          </a:prstGeom>
        </p:spPr>
        <p:txBody>
          <a:bodyPr wrap="square">
            <a:spAutoFit/>
          </a:bodyPr>
          <a:lstStyle/>
          <a:p>
            <a:pPr marL="457200" indent="-457200">
              <a:buFont typeface="Arial" panose="020B0604020202020204" pitchFamily="34" charset="0"/>
              <a:buChar char="•"/>
            </a:pPr>
            <a:r>
              <a:rPr lang="en-US" sz="4000" b="1" dirty="0"/>
              <a:t>Gluing</a:t>
            </a:r>
          </a:p>
          <a:p>
            <a:pPr marL="457200" indent="-457200">
              <a:buFont typeface="Arial" panose="020B0604020202020204" pitchFamily="34" charset="0"/>
              <a:buChar char="•"/>
            </a:pPr>
            <a:r>
              <a:rPr lang="en-US" sz="4000" b="1" dirty="0"/>
              <a:t>Sanding</a:t>
            </a:r>
          </a:p>
          <a:p>
            <a:pPr marL="457200" indent="-457200">
              <a:buFont typeface="Arial" panose="020B0604020202020204" pitchFamily="34" charset="0"/>
              <a:buChar char="•"/>
            </a:pPr>
            <a:r>
              <a:rPr lang="en-US" sz="4000" b="1" dirty="0"/>
              <a:t>Measuring</a:t>
            </a:r>
          </a:p>
          <a:p>
            <a:pPr marL="457200" indent="-457200">
              <a:buFont typeface="Arial" panose="020B0604020202020204" pitchFamily="34" charset="0"/>
              <a:buChar char="•"/>
            </a:pPr>
            <a:r>
              <a:rPr lang="en-US" sz="4000" b="1" dirty="0"/>
              <a:t>Cutting</a:t>
            </a:r>
          </a:p>
          <a:p>
            <a:pPr marL="457200" indent="-457200">
              <a:buFont typeface="Arial" panose="020B0604020202020204" pitchFamily="34" charset="0"/>
              <a:buChar char="•"/>
            </a:pPr>
            <a:r>
              <a:rPr lang="en-US" sz="4000" b="1" dirty="0"/>
              <a:t>Drilling</a:t>
            </a:r>
          </a:p>
          <a:p>
            <a:pPr marL="457200" indent="-457200">
              <a:buFont typeface="Arial" panose="020B0604020202020204" pitchFamily="34" charset="0"/>
              <a:buChar char="•"/>
            </a:pPr>
            <a:r>
              <a:rPr lang="en-US" sz="4000" b="1" dirty="0"/>
              <a:t>Clamping</a:t>
            </a:r>
            <a:endParaRPr lang="en-US" sz="4000" dirty="0"/>
          </a:p>
          <a:p>
            <a:pPr marL="457200" indent="-457200">
              <a:buFont typeface="Arial" panose="020B0604020202020204" pitchFamily="34" charset="0"/>
              <a:buChar char="•"/>
            </a:pPr>
            <a:endParaRPr lang="en-US" sz="4000" b="1"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778" t="34444" r="48889" b="16667"/>
          <a:stretch/>
        </p:blipFill>
        <p:spPr>
          <a:xfrm>
            <a:off x="4724400" y="2133601"/>
            <a:ext cx="2286000" cy="3352800"/>
          </a:xfrm>
          <a:prstGeom prst="rect">
            <a:avLst/>
          </a:prstGeom>
        </p:spPr>
      </p:pic>
    </p:spTree>
    <p:extLst>
      <p:ext uri="{BB962C8B-B14F-4D97-AF65-F5344CB8AC3E}">
        <p14:creationId xmlns:p14="http://schemas.microsoft.com/office/powerpoint/2010/main" val="24090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Torrance Test</a:t>
            </a:r>
          </a:p>
        </p:txBody>
      </p:sp>
      <p:sp>
        <p:nvSpPr>
          <p:cNvPr id="3" name="Content Placeholder 2"/>
          <p:cNvSpPr>
            <a:spLocks noGrp="1"/>
          </p:cNvSpPr>
          <p:nvPr>
            <p:ph idx="1"/>
          </p:nvPr>
        </p:nvSpPr>
        <p:spPr/>
        <p:txBody>
          <a:bodyPr>
            <a:normAutofit lnSpcReduction="10000"/>
          </a:bodyPr>
          <a:lstStyle/>
          <a:p>
            <a:r>
              <a:rPr lang="en-US" dirty="0"/>
              <a:t>We will take a test of creativity often given to children.</a:t>
            </a:r>
          </a:p>
          <a:p>
            <a:endParaRPr lang="en-US" dirty="0"/>
          </a:p>
          <a:p>
            <a:r>
              <a:rPr lang="en-US" dirty="0"/>
              <a:t>Once I hand out the assessment, you will have 3 minutes to draw as many pictures as you can. The goal is to draw as many, and as many creative pictures as you can in the time allotted. Pictures should also have a title or description.</a:t>
            </a:r>
          </a:p>
        </p:txBody>
      </p:sp>
    </p:spTree>
    <p:extLst>
      <p:ext uri="{BB962C8B-B14F-4D97-AF65-F5344CB8AC3E}">
        <p14:creationId xmlns:p14="http://schemas.microsoft.com/office/powerpoint/2010/main" val="351434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torrance test of creativit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439" y="1131094"/>
            <a:ext cx="7356954" cy="4759670"/>
          </a:xfrm>
          <a:prstGeom prst="rect">
            <a:avLst/>
          </a:prstGeom>
          <a:noFill/>
          <a:ln>
            <a:noFill/>
          </a:ln>
        </p:spPr>
      </p:pic>
    </p:spTree>
    <p:extLst>
      <p:ext uri="{BB962C8B-B14F-4D97-AF65-F5344CB8AC3E}">
        <p14:creationId xmlns:p14="http://schemas.microsoft.com/office/powerpoint/2010/main" val="67135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Creativity- Four Categories of Divergent Thinking</a:t>
            </a:r>
          </a:p>
        </p:txBody>
      </p:sp>
      <p:sp>
        <p:nvSpPr>
          <p:cNvPr id="3" name="Content Placeholder 2"/>
          <p:cNvSpPr>
            <a:spLocks noGrp="1"/>
          </p:cNvSpPr>
          <p:nvPr>
            <p:ph idx="1"/>
          </p:nvPr>
        </p:nvSpPr>
        <p:spPr/>
        <p:txBody>
          <a:bodyPr>
            <a:normAutofit lnSpcReduction="10000"/>
          </a:bodyPr>
          <a:lstStyle/>
          <a:p>
            <a:r>
              <a:rPr lang="en-US" b="1" dirty="0"/>
              <a:t>Fluency</a:t>
            </a:r>
            <a:r>
              <a:rPr lang="en-US" dirty="0"/>
              <a:t>- how many ideas you can come up with in a short period of time</a:t>
            </a:r>
          </a:p>
          <a:p>
            <a:endParaRPr lang="en-US" dirty="0"/>
          </a:p>
          <a:p>
            <a:r>
              <a:rPr lang="en-US" b="1" dirty="0"/>
              <a:t>Originality</a:t>
            </a:r>
            <a:r>
              <a:rPr lang="en-US" dirty="0"/>
              <a:t>- how uncommon your ideas are</a:t>
            </a:r>
          </a:p>
          <a:p>
            <a:endParaRPr lang="en-US" dirty="0"/>
          </a:p>
          <a:p>
            <a:r>
              <a:rPr lang="en-US" b="1" dirty="0"/>
              <a:t>Flexibility</a:t>
            </a:r>
            <a:r>
              <a:rPr lang="en-US" dirty="0"/>
              <a:t>- how many areas your ideas cover </a:t>
            </a:r>
          </a:p>
          <a:p>
            <a:endParaRPr lang="en-US" dirty="0"/>
          </a:p>
          <a:p>
            <a:r>
              <a:rPr lang="en-US" b="1" dirty="0"/>
              <a:t>Elaboration</a:t>
            </a:r>
            <a:r>
              <a:rPr lang="en-US" dirty="0"/>
              <a:t>- level of detail in responses</a:t>
            </a:r>
          </a:p>
        </p:txBody>
      </p:sp>
    </p:spTree>
    <p:extLst>
      <p:ext uri="{BB962C8B-B14F-4D97-AF65-F5344CB8AC3E}">
        <p14:creationId xmlns:p14="http://schemas.microsoft.com/office/powerpoint/2010/main" val="351926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this have to do </a:t>
            </a:r>
            <a:br>
              <a:rPr lang="en-US" dirty="0"/>
            </a:br>
            <a:r>
              <a:rPr lang="en-US" dirty="0"/>
              <a:t>with STEM Education?</a:t>
            </a:r>
          </a:p>
        </p:txBody>
      </p:sp>
      <p:sp>
        <p:nvSpPr>
          <p:cNvPr id="3" name="Content Placeholder 2"/>
          <p:cNvSpPr>
            <a:spLocks noGrp="1"/>
          </p:cNvSpPr>
          <p:nvPr>
            <p:ph idx="1"/>
          </p:nvPr>
        </p:nvSpPr>
        <p:spPr/>
        <p:txBody>
          <a:bodyPr/>
          <a:lstStyle/>
          <a:p>
            <a:r>
              <a:rPr lang="en-US" dirty="0"/>
              <a:t>The ideas of Fluency and Flexibility = Brainstorming</a:t>
            </a:r>
          </a:p>
          <a:p>
            <a:endParaRPr lang="en-US" dirty="0"/>
          </a:p>
          <a:p>
            <a:r>
              <a:rPr lang="en-US" dirty="0"/>
              <a:t>These are skills that can be practiced</a:t>
            </a:r>
          </a:p>
          <a:p>
            <a:endParaRPr lang="en-US" dirty="0"/>
          </a:p>
          <a:p>
            <a:r>
              <a:rPr lang="en-US" dirty="0"/>
              <a:t>Tension between fluency and originality</a:t>
            </a:r>
          </a:p>
        </p:txBody>
      </p:sp>
    </p:spTree>
    <p:extLst>
      <p:ext uri="{BB962C8B-B14F-4D97-AF65-F5344CB8AC3E}">
        <p14:creationId xmlns:p14="http://schemas.microsoft.com/office/powerpoint/2010/main" val="272475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Fun Exercises</a:t>
            </a:r>
          </a:p>
        </p:txBody>
      </p:sp>
      <p:sp>
        <p:nvSpPr>
          <p:cNvPr id="3" name="Content Placeholder 2"/>
          <p:cNvSpPr>
            <a:spLocks noGrp="1"/>
          </p:cNvSpPr>
          <p:nvPr>
            <p:ph idx="1"/>
          </p:nvPr>
        </p:nvSpPr>
        <p:spPr>
          <a:xfrm>
            <a:off x="442816" y="1417638"/>
            <a:ext cx="8229600" cy="4525963"/>
          </a:xfrm>
        </p:spPr>
        <p:txBody>
          <a:bodyPr/>
          <a:lstStyle/>
          <a:p>
            <a:r>
              <a:rPr lang="en-US" dirty="0"/>
              <a:t>Guilford Alternative Uses Test- 2 min. to think of as many uses as possible for a paper clip</a:t>
            </a:r>
          </a:p>
          <a:p>
            <a:endParaRPr lang="en-US" dirty="0"/>
          </a:p>
          <a:p>
            <a:r>
              <a:rPr lang="en-US" dirty="0"/>
              <a:t>Incomplete Figures- these are on GT screens </a:t>
            </a:r>
          </a:p>
          <a:p>
            <a:endParaRPr lang="en-US" dirty="0"/>
          </a:p>
          <a:p>
            <a:endParaRPr lang="en-US" dirty="0"/>
          </a:p>
        </p:txBody>
      </p:sp>
      <p:pic>
        <p:nvPicPr>
          <p:cNvPr id="7" name="Picture 2" descr="torranc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98416"/>
            <a:ext cx="4059362" cy="30789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img.1302550412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0"/>
            <a:ext cx="2399588" cy="309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8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9E7-B141-4613-B586-B56E31325F79}"/>
              </a:ext>
            </a:extLst>
          </p:cNvPr>
          <p:cNvSpPr>
            <a:spLocks noGrp="1"/>
          </p:cNvSpPr>
          <p:nvPr>
            <p:ph type="ctrTitle"/>
          </p:nvPr>
        </p:nvSpPr>
        <p:spPr>
          <a:xfrm>
            <a:off x="838200" y="152400"/>
            <a:ext cx="7772400" cy="1470025"/>
          </a:xfrm>
        </p:spPr>
        <p:txBody>
          <a:bodyPr/>
          <a:lstStyle/>
          <a:p>
            <a:r>
              <a:rPr lang="en-US" dirty="0"/>
              <a:t>Number Sense and Creativity</a:t>
            </a:r>
          </a:p>
        </p:txBody>
      </p:sp>
      <p:pic>
        <p:nvPicPr>
          <p:cNvPr id="1026" name="Picture 2" descr="https://mathsnoproblem.com/wp-content/uploads/2017/09/Number-sense-01.jpg">
            <a:extLst>
              <a:ext uri="{FF2B5EF4-FFF2-40B4-BE49-F238E27FC236}">
                <a16:creationId xmlns:a16="http://schemas.microsoft.com/office/drawing/2014/main" id="{429015B8-E36B-44E4-A6E5-E5234A4969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1828800"/>
            <a:ext cx="6781800" cy="423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4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9E7-B141-4613-B586-B56E31325F79}"/>
              </a:ext>
            </a:extLst>
          </p:cNvPr>
          <p:cNvSpPr>
            <a:spLocks noGrp="1"/>
          </p:cNvSpPr>
          <p:nvPr>
            <p:ph type="ctrTitle"/>
          </p:nvPr>
        </p:nvSpPr>
        <p:spPr>
          <a:xfrm>
            <a:off x="762000" y="2286000"/>
            <a:ext cx="7772400" cy="1470025"/>
          </a:xfrm>
        </p:spPr>
        <p:txBody>
          <a:bodyPr>
            <a:normAutofit/>
          </a:bodyPr>
          <a:lstStyle/>
          <a:p>
            <a:r>
              <a:rPr lang="en-US" sz="8800" b="1" dirty="0"/>
              <a:t>16 = 9 + 7</a:t>
            </a:r>
          </a:p>
        </p:txBody>
      </p:sp>
    </p:spTree>
    <p:extLst>
      <p:ext uri="{BB962C8B-B14F-4D97-AF65-F5344CB8AC3E}">
        <p14:creationId xmlns:p14="http://schemas.microsoft.com/office/powerpoint/2010/main" val="108619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467</Words>
  <Application>Microsoft Office PowerPoint</Application>
  <PresentationFormat>On-screen Show (4:3)</PresentationFormat>
  <Paragraphs>79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Creativity</vt:lpstr>
      <vt:lpstr>PowerPoint Presentation</vt:lpstr>
      <vt:lpstr>Torrance Test</vt:lpstr>
      <vt:lpstr>PowerPoint Presentation</vt:lpstr>
      <vt:lpstr>Creativity- Four Categories of Divergent Thinking</vt:lpstr>
      <vt:lpstr>What does this have to do  with STEM Education?</vt:lpstr>
      <vt:lpstr>Other Fun Exercises</vt:lpstr>
      <vt:lpstr>Number Sense and Creativity</vt:lpstr>
      <vt:lpstr>16 = 9 + 7</vt:lpstr>
      <vt:lpstr>Measure Twice, Cut Once</vt:lpstr>
      <vt:lpstr>PowerPoint Presentation</vt:lpstr>
      <vt:lpstr>Three Simple Steps to Add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Arkansas - COEHP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Carter</dc:creator>
  <cp:lastModifiedBy>Vinson R. Carter</cp:lastModifiedBy>
  <cp:revision>34</cp:revision>
  <dcterms:created xsi:type="dcterms:W3CDTF">2013-01-31T19:26:58Z</dcterms:created>
  <dcterms:modified xsi:type="dcterms:W3CDTF">2023-01-18T18:55:56Z</dcterms:modified>
</cp:coreProperties>
</file>