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8" r:id="rId1"/>
  </p:sldMasterIdLst>
  <p:sldIdLst>
    <p:sldId id="256" r:id="rId2"/>
    <p:sldId id="259" r:id="rId3"/>
    <p:sldId id="272" r:id="rId4"/>
    <p:sldId id="274" r:id="rId5"/>
    <p:sldId id="258" r:id="rId6"/>
    <p:sldId id="280" r:id="rId7"/>
    <p:sldId id="268" r:id="rId8"/>
    <p:sldId id="269" r:id="rId9"/>
    <p:sldId id="270" r:id="rId10"/>
    <p:sldId id="271" r:id="rId11"/>
    <p:sldId id="273" r:id="rId12"/>
    <p:sldId id="275" r:id="rId13"/>
    <p:sldId id="276" r:id="rId14"/>
    <p:sldId id="277" r:id="rId15"/>
    <p:sldId id="278" r:id="rId16"/>
    <p:sldId id="279" r:id="rId17"/>
    <p:sldId id="28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pPr/>
              <a:t>1/16/2018</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230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914042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118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5479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591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64446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3535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1921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6776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440513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2402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61BEF0D-F0BB-DE4B-95CE-6DB70DBA9567}" type="datetimeFigureOut">
              <a:rPr lang="en-US" smtClean="0"/>
              <a:pPr/>
              <a:t>1/16/2018</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02640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39787" y="605307"/>
            <a:ext cx="7315660" cy="3175122"/>
          </a:xfrm>
        </p:spPr>
        <p:txBody>
          <a:bodyPr>
            <a:normAutofit fontScale="90000"/>
          </a:bodyPr>
          <a:lstStyle/>
          <a:p>
            <a:r>
              <a:rPr lang="en-US" dirty="0" smtClean="0"/>
              <a:t>The Many Faces of Informal Learning</a:t>
            </a:r>
            <a:endParaRPr lang="en-US" dirty="0"/>
          </a:p>
        </p:txBody>
      </p:sp>
      <p:pic>
        <p:nvPicPr>
          <p:cNvPr id="4" name="Picture 3"/>
          <p:cNvPicPr>
            <a:picLocks noChangeAspect="1"/>
          </p:cNvPicPr>
          <p:nvPr/>
        </p:nvPicPr>
        <p:blipFill>
          <a:blip r:embed="rId2"/>
          <a:stretch>
            <a:fillRect/>
          </a:stretch>
        </p:blipFill>
        <p:spPr>
          <a:xfrm>
            <a:off x="343878" y="5356168"/>
            <a:ext cx="2899508" cy="1190230"/>
          </a:xfrm>
          <a:prstGeom prst="rect">
            <a:avLst/>
          </a:prstGeom>
        </p:spPr>
      </p:pic>
      <p:pic>
        <p:nvPicPr>
          <p:cNvPr id="7" name="Picture 6"/>
          <p:cNvPicPr>
            <a:picLocks noChangeAspect="1"/>
          </p:cNvPicPr>
          <p:nvPr/>
        </p:nvPicPr>
        <p:blipFill>
          <a:blip r:embed="rId3"/>
          <a:stretch>
            <a:fillRect/>
          </a:stretch>
        </p:blipFill>
        <p:spPr>
          <a:xfrm>
            <a:off x="9172647" y="5037221"/>
            <a:ext cx="2743959" cy="1509177"/>
          </a:xfrm>
          <a:prstGeom prst="rect">
            <a:avLst/>
          </a:prstGeom>
        </p:spPr>
      </p:pic>
      <p:pic>
        <p:nvPicPr>
          <p:cNvPr id="8" name="Picture 7"/>
          <p:cNvPicPr>
            <a:picLocks noChangeAspect="1"/>
          </p:cNvPicPr>
          <p:nvPr/>
        </p:nvPicPr>
        <p:blipFill>
          <a:blip r:embed="rId4"/>
          <a:stretch>
            <a:fillRect/>
          </a:stretch>
        </p:blipFill>
        <p:spPr>
          <a:xfrm>
            <a:off x="3987763" y="3979760"/>
            <a:ext cx="4548010" cy="256663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878" y="2896780"/>
            <a:ext cx="2899508" cy="1933610"/>
          </a:xfrm>
          <a:prstGeom prst="rect">
            <a:avLst/>
          </a:prstGeom>
        </p:spPr>
      </p:pic>
    </p:spTree>
    <p:extLst>
      <p:ext uri="{BB962C8B-B14F-4D97-AF65-F5344CB8AC3E}">
        <p14:creationId xmlns:p14="http://schemas.microsoft.com/office/powerpoint/2010/main" val="54452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rPr>
              <a:t>Hands-On Learning</a:t>
            </a:r>
            <a:endParaRPr lang="en-US" b="1" dirty="0">
              <a:solidFill>
                <a:schemeClr val="accent1">
                  <a:lumMod val="50000"/>
                </a:schemeClr>
              </a:solidFill>
            </a:endParaRPr>
          </a:p>
        </p:txBody>
      </p:sp>
      <p:sp>
        <p:nvSpPr>
          <p:cNvPr id="3" name="Content Placeholder 2"/>
          <p:cNvSpPr>
            <a:spLocks noGrp="1"/>
          </p:cNvSpPr>
          <p:nvPr>
            <p:ph sz="half" idx="1"/>
          </p:nvPr>
        </p:nvSpPr>
        <p:spPr/>
        <p:txBody>
          <a:bodyPr>
            <a:normAutofit fontScale="25000" lnSpcReduction="20000"/>
          </a:bodyPr>
          <a:lstStyle/>
          <a:p>
            <a:pPr marL="45720" indent="0">
              <a:buNone/>
            </a:pPr>
            <a:r>
              <a:rPr lang="en-US" sz="12800" dirty="0">
                <a:solidFill>
                  <a:schemeClr val="tx1"/>
                </a:solidFill>
              </a:rPr>
              <a:t>Instructional activities that give students the opportunity to directly explore, investigate, observe, probe, or manipulate objects related to a phenomena, event, or question</a:t>
            </a:r>
          </a:p>
          <a:p>
            <a:endParaRPr lang="en-US" dirty="0"/>
          </a:p>
        </p:txBody>
      </p:sp>
      <p:pic>
        <p:nvPicPr>
          <p:cNvPr id="4" name="Picture 3"/>
          <p:cNvPicPr>
            <a:picLocks noChangeAspect="1"/>
          </p:cNvPicPr>
          <p:nvPr/>
        </p:nvPicPr>
        <p:blipFill>
          <a:blip r:embed="rId2"/>
          <a:stretch>
            <a:fillRect/>
          </a:stretch>
        </p:blipFill>
        <p:spPr>
          <a:xfrm>
            <a:off x="8109867" y="1780597"/>
            <a:ext cx="3217678" cy="214407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999" y="4069079"/>
            <a:ext cx="3217678" cy="2411860"/>
          </a:xfrm>
          <a:prstGeom prst="rect">
            <a:avLst/>
          </a:prstGeom>
        </p:spPr>
      </p:pic>
    </p:spTree>
    <p:extLst>
      <p:ext uri="{BB962C8B-B14F-4D97-AF65-F5344CB8AC3E}">
        <p14:creationId xmlns:p14="http://schemas.microsoft.com/office/powerpoint/2010/main" val="511682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rPr>
              <a:t>Inquiry Learning</a:t>
            </a:r>
            <a:endParaRPr lang="en-US" b="1" dirty="0">
              <a:solidFill>
                <a:schemeClr val="accent1">
                  <a:lumMod val="50000"/>
                </a:schemeClr>
              </a:solidFill>
            </a:endParaRPr>
          </a:p>
        </p:txBody>
      </p:sp>
      <p:sp>
        <p:nvSpPr>
          <p:cNvPr id="3" name="Content Placeholder 2"/>
          <p:cNvSpPr>
            <a:spLocks noGrp="1"/>
          </p:cNvSpPr>
          <p:nvPr>
            <p:ph sz="half" idx="1"/>
          </p:nvPr>
        </p:nvSpPr>
        <p:spPr/>
        <p:txBody>
          <a:bodyPr>
            <a:normAutofit fontScale="92500" lnSpcReduction="20000"/>
          </a:bodyPr>
          <a:lstStyle/>
          <a:p>
            <a:pPr marL="45720" indent="0">
              <a:buNone/>
            </a:pPr>
            <a:r>
              <a:rPr lang="en-US" sz="3200" dirty="0">
                <a:solidFill>
                  <a:schemeClr val="tx1"/>
                </a:solidFill>
              </a:rPr>
              <a:t>A general label for any instructional technique in which students are engaged in an investigation or scientifically oriented questions.  Students seek evidence to address questions, develop explanations to the questions posed, evaluate these explanations, and communicate their results.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37906" y="2311202"/>
            <a:ext cx="4776828" cy="3268069"/>
          </a:xfrm>
        </p:spPr>
      </p:pic>
    </p:spTree>
    <p:extLst>
      <p:ext uri="{BB962C8B-B14F-4D97-AF65-F5344CB8AC3E}">
        <p14:creationId xmlns:p14="http://schemas.microsoft.com/office/powerpoint/2010/main" val="1148287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rPr>
              <a:t>Place-based/Community-based Learning</a:t>
            </a:r>
            <a:endParaRPr lang="en-US" b="1" dirty="0">
              <a:solidFill>
                <a:schemeClr val="accent1">
                  <a:lumMod val="50000"/>
                </a:schemeClr>
              </a:solidFill>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2608" y="2331077"/>
            <a:ext cx="5390866" cy="3062392"/>
          </a:xfrm>
        </p:spPr>
      </p:pic>
      <p:sp>
        <p:nvSpPr>
          <p:cNvPr id="5" name="Content Placeholder 4"/>
          <p:cNvSpPr>
            <a:spLocks noGrp="1"/>
          </p:cNvSpPr>
          <p:nvPr>
            <p:ph sz="half" idx="2"/>
          </p:nvPr>
        </p:nvSpPr>
        <p:spPr/>
        <p:txBody>
          <a:bodyPr>
            <a:normAutofit lnSpcReduction="10000"/>
          </a:bodyPr>
          <a:lstStyle/>
          <a:p>
            <a:pPr marL="45720" indent="0">
              <a:buNone/>
            </a:pPr>
            <a:r>
              <a:rPr lang="en-US" sz="3200" dirty="0">
                <a:solidFill>
                  <a:schemeClr val="tx1"/>
                </a:solidFill>
              </a:rPr>
              <a:t>An instructional approach that promotes learning rooted in a specific locale and involves students in solving community problems or is tied to experiences that are connected to a specific location</a:t>
            </a:r>
          </a:p>
          <a:p>
            <a:pPr marL="45720" indent="0">
              <a:buNone/>
            </a:pPr>
            <a:endParaRPr lang="en-US" sz="3200" dirty="0"/>
          </a:p>
        </p:txBody>
      </p:sp>
    </p:spTree>
    <p:extLst>
      <p:ext uri="{BB962C8B-B14F-4D97-AF65-F5344CB8AC3E}">
        <p14:creationId xmlns:p14="http://schemas.microsoft.com/office/powerpoint/2010/main" val="4250776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rPr>
              <a:t>Problem-based Learning</a:t>
            </a:r>
            <a:endParaRPr lang="en-US" b="1" dirty="0">
              <a:solidFill>
                <a:schemeClr val="accent1">
                  <a:lumMod val="50000"/>
                </a:schemeClr>
              </a:solidFill>
            </a:endParaRPr>
          </a:p>
        </p:txBody>
      </p:sp>
      <p:sp>
        <p:nvSpPr>
          <p:cNvPr id="3" name="Content Placeholder 2"/>
          <p:cNvSpPr>
            <a:spLocks noGrp="1"/>
          </p:cNvSpPr>
          <p:nvPr>
            <p:ph idx="1"/>
          </p:nvPr>
        </p:nvSpPr>
        <p:spPr/>
        <p:txBody>
          <a:bodyPr/>
          <a:lstStyle/>
          <a:p>
            <a:pPr marL="45720" indent="0">
              <a:buNone/>
            </a:pPr>
            <a:r>
              <a:rPr lang="en-US" sz="3200" dirty="0">
                <a:solidFill>
                  <a:schemeClr val="tx1"/>
                </a:solidFill>
              </a:rPr>
              <a:t>An inquiry teaching strategy related to project-based instruction in which students are given real-world situations or scenarios (problems) and asked to offer insights regarding the situations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8986" y="3788804"/>
            <a:ext cx="4765183" cy="2680415"/>
          </a:xfrm>
          <a:prstGeom prst="rect">
            <a:avLst/>
          </a:prstGeom>
        </p:spPr>
      </p:pic>
    </p:spTree>
    <p:extLst>
      <p:ext uri="{BB962C8B-B14F-4D97-AF65-F5344CB8AC3E}">
        <p14:creationId xmlns:p14="http://schemas.microsoft.com/office/powerpoint/2010/main" val="1596724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rPr>
              <a:t>Project-based Learning</a:t>
            </a:r>
            <a:endParaRPr lang="en-US" b="1" dirty="0">
              <a:solidFill>
                <a:schemeClr val="accent1">
                  <a:lumMod val="50000"/>
                </a:schemeClr>
              </a:solidFill>
            </a:endParaRPr>
          </a:p>
        </p:txBody>
      </p:sp>
      <p:sp>
        <p:nvSpPr>
          <p:cNvPr id="5" name="Content Placeholder 4"/>
          <p:cNvSpPr>
            <a:spLocks noGrp="1"/>
          </p:cNvSpPr>
          <p:nvPr>
            <p:ph sz="half" idx="2"/>
          </p:nvPr>
        </p:nvSpPr>
        <p:spPr/>
        <p:txBody>
          <a:bodyPr>
            <a:normAutofit fontScale="92500" lnSpcReduction="10000"/>
          </a:bodyPr>
          <a:lstStyle/>
          <a:p>
            <a:pPr marL="45720" indent="0">
              <a:buNone/>
            </a:pPr>
            <a:r>
              <a:rPr lang="en-US" sz="3200" dirty="0">
                <a:solidFill>
                  <a:schemeClr val="tx1"/>
                </a:solidFill>
              </a:rPr>
              <a:t>A type of inquiry teaching related to problem-based instruction in which students are given real-world challenges, situations or scenarios and asked to address these challenges and, generally, produce a product as a solution, not just offer a solution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188" y="2342162"/>
            <a:ext cx="4831822" cy="3208633"/>
          </a:xfrm>
          <a:prstGeom prst="rect">
            <a:avLst/>
          </a:prstGeom>
        </p:spPr>
      </p:pic>
    </p:spTree>
    <p:extLst>
      <p:ext uri="{BB962C8B-B14F-4D97-AF65-F5344CB8AC3E}">
        <p14:creationId xmlns:p14="http://schemas.microsoft.com/office/powerpoint/2010/main" val="3393285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rPr>
              <a:t>Recreational Learning</a:t>
            </a:r>
            <a:endParaRPr lang="en-US" b="1" dirty="0">
              <a:solidFill>
                <a:schemeClr val="accent1">
                  <a:lumMod val="50000"/>
                </a:schemeClr>
              </a:solidFill>
            </a:endParaRPr>
          </a:p>
        </p:txBody>
      </p:sp>
      <p:sp>
        <p:nvSpPr>
          <p:cNvPr id="3" name="Content Placeholder 2"/>
          <p:cNvSpPr>
            <a:spLocks noGrp="1"/>
          </p:cNvSpPr>
          <p:nvPr>
            <p:ph idx="1"/>
          </p:nvPr>
        </p:nvSpPr>
        <p:spPr>
          <a:xfrm>
            <a:off x="618186" y="1812175"/>
            <a:ext cx="11024315" cy="4283825"/>
          </a:xfrm>
        </p:spPr>
        <p:txBody>
          <a:bodyPr>
            <a:normAutofit/>
          </a:bodyPr>
          <a:lstStyle/>
          <a:p>
            <a:pPr marL="45720" indent="0">
              <a:buNone/>
            </a:pPr>
            <a:r>
              <a:rPr lang="en-US" sz="3200" dirty="0">
                <a:solidFill>
                  <a:schemeClr val="tx1"/>
                </a:solidFill>
              </a:rPr>
              <a:t>An instructional approach in which preplanned, directed and fun activities are performed for purposes of play, amusement or relaxation. It includes education offered for the purpose of teaching fundamentals, skills or techniques of sports, games, or other leisure-time pursuits.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375185"/>
            <a:ext cx="5952830" cy="20586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861" y="4142624"/>
            <a:ext cx="3438659" cy="2291248"/>
          </a:xfrm>
          <a:prstGeom prst="rect">
            <a:avLst/>
          </a:prstGeom>
        </p:spPr>
      </p:pic>
    </p:spTree>
    <p:extLst>
      <p:ext uri="{BB962C8B-B14F-4D97-AF65-F5344CB8AC3E}">
        <p14:creationId xmlns:p14="http://schemas.microsoft.com/office/powerpoint/2010/main" val="2962467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rPr>
              <a:t>Situated Learning</a:t>
            </a:r>
            <a:endParaRPr lang="en-US" b="1" dirty="0">
              <a:solidFill>
                <a:schemeClr val="accent1">
                  <a:lumMod val="50000"/>
                </a:schemeClr>
              </a:solidFill>
            </a:endParaRPr>
          </a:p>
        </p:txBody>
      </p:sp>
      <p:sp>
        <p:nvSpPr>
          <p:cNvPr id="3" name="Content Placeholder 2"/>
          <p:cNvSpPr>
            <a:spLocks noGrp="1"/>
          </p:cNvSpPr>
          <p:nvPr>
            <p:ph sz="half" idx="1"/>
          </p:nvPr>
        </p:nvSpPr>
        <p:spPr>
          <a:xfrm>
            <a:off x="878339" y="1965960"/>
            <a:ext cx="5780038" cy="4114799"/>
          </a:xfrm>
        </p:spPr>
        <p:txBody>
          <a:bodyPr>
            <a:noAutofit/>
          </a:bodyPr>
          <a:lstStyle/>
          <a:p>
            <a:pPr marL="45720" indent="0">
              <a:buNone/>
            </a:pPr>
            <a:r>
              <a:rPr lang="en-US" sz="3200" dirty="0">
                <a:solidFill>
                  <a:schemeClr val="tx1"/>
                </a:solidFill>
              </a:rPr>
              <a:t>Occurs when a learner is immersed and heavily involved in an experience that may provide opportunities for them to gain new knowledge and/or skills. This form of learning combines understanding from past experiences and current observations in the field.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0081" y="4023359"/>
            <a:ext cx="4486206" cy="242446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7042" y="1713749"/>
            <a:ext cx="2939245" cy="2204434"/>
          </a:xfrm>
          <a:prstGeom prst="rect">
            <a:avLst/>
          </a:prstGeom>
        </p:spPr>
      </p:pic>
    </p:spTree>
    <p:extLst>
      <p:ext uri="{BB962C8B-B14F-4D97-AF65-F5344CB8AC3E}">
        <p14:creationId xmlns:p14="http://schemas.microsoft.com/office/powerpoint/2010/main" val="304081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2">
                    <a:lumMod val="50000"/>
                  </a:schemeClr>
                </a:solidFill>
              </a:rPr>
              <a:t>How do these learning approaches all relate to each other?</a:t>
            </a:r>
            <a:endParaRPr lang="en-US" b="1" dirty="0">
              <a:solidFill>
                <a:schemeClr val="tx2">
                  <a:lumMod val="50000"/>
                </a:schemeClr>
              </a:solidFill>
            </a:endParaRPr>
          </a:p>
        </p:txBody>
      </p:sp>
      <p:sp>
        <p:nvSpPr>
          <p:cNvPr id="5" name="Content Placeholder 4"/>
          <p:cNvSpPr>
            <a:spLocks noGrp="1"/>
          </p:cNvSpPr>
          <p:nvPr>
            <p:ph idx="1"/>
          </p:nvPr>
        </p:nvSpPr>
        <p:spPr>
          <a:xfrm>
            <a:off x="1143000" y="2459864"/>
            <a:ext cx="9872871" cy="3636135"/>
          </a:xfrm>
        </p:spPr>
        <p:txBody>
          <a:bodyPr>
            <a:normAutofit/>
          </a:bodyPr>
          <a:lstStyle/>
          <a:p>
            <a:pPr marL="45720" indent="0">
              <a:buNone/>
            </a:pPr>
            <a:r>
              <a:rPr lang="en-US" sz="3200" b="1" u="sng" dirty="0" smtClean="0">
                <a:solidFill>
                  <a:schemeClr val="tx1"/>
                </a:solidFill>
              </a:rPr>
              <a:t>Activity</a:t>
            </a:r>
            <a:r>
              <a:rPr lang="en-US" sz="3200" b="1" dirty="0" smtClean="0">
                <a:solidFill>
                  <a:schemeClr val="tx1"/>
                </a:solidFill>
              </a:rPr>
              <a:t>:</a:t>
            </a:r>
            <a:r>
              <a:rPr lang="en-US" sz="3200" dirty="0" smtClean="0">
                <a:solidFill>
                  <a:schemeClr val="tx1"/>
                </a:solidFill>
              </a:rPr>
              <a:t> </a:t>
            </a:r>
          </a:p>
          <a:p>
            <a:pPr marL="45720" indent="0">
              <a:buNone/>
            </a:pPr>
            <a:r>
              <a:rPr lang="en-US" sz="3600" i="1" dirty="0" smtClean="0">
                <a:solidFill>
                  <a:schemeClr val="tx1"/>
                </a:solidFill>
              </a:rPr>
              <a:t>In groups of 2-3, develop a model showing the groupings and relationships of these 12 instructional approaches.  Be prepared to explain your model. </a:t>
            </a:r>
            <a:endParaRPr lang="en-US" sz="3600" i="1" dirty="0">
              <a:solidFill>
                <a:schemeClr val="tx1"/>
              </a:solidFill>
            </a:endParaRPr>
          </a:p>
        </p:txBody>
      </p:sp>
    </p:spTree>
    <p:extLst>
      <p:ext uri="{BB962C8B-B14F-4D97-AF65-F5344CB8AC3E}">
        <p14:creationId xmlns:p14="http://schemas.microsoft.com/office/powerpoint/2010/main" val="2749477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chemeClr val="accent1">
                    <a:lumMod val="50000"/>
                  </a:schemeClr>
                </a:solidFill>
              </a:rPr>
              <a:t>Informal learning can take many forms, but are related</a:t>
            </a:r>
            <a:endParaRPr lang="en-US" b="1" dirty="0">
              <a:solidFill>
                <a:schemeClr val="accent1">
                  <a:lumMod val="50000"/>
                </a:schemeClr>
              </a:solidFill>
            </a:endParaRPr>
          </a:p>
        </p:txBody>
      </p:sp>
      <p:sp>
        <p:nvSpPr>
          <p:cNvPr id="3" name="Content Placeholder 2"/>
          <p:cNvSpPr>
            <a:spLocks noGrp="1"/>
          </p:cNvSpPr>
          <p:nvPr>
            <p:ph idx="1"/>
          </p:nvPr>
        </p:nvSpPr>
        <p:spPr>
          <a:xfrm>
            <a:off x="1143000" y="2240924"/>
            <a:ext cx="9872871" cy="4211390"/>
          </a:xfrm>
        </p:spPr>
        <p:txBody>
          <a:bodyPr>
            <a:normAutofit/>
          </a:bodyPr>
          <a:lstStyle/>
          <a:p>
            <a:r>
              <a:rPr lang="en-US" sz="3200" dirty="0">
                <a:solidFill>
                  <a:schemeClr val="tx1"/>
                </a:solidFill>
              </a:rPr>
              <a:t>Community service learning</a:t>
            </a:r>
          </a:p>
          <a:p>
            <a:r>
              <a:rPr lang="en-US" sz="3200" dirty="0" smtClean="0">
                <a:solidFill>
                  <a:schemeClr val="tx1"/>
                </a:solidFill>
              </a:rPr>
              <a:t>Discovery </a:t>
            </a:r>
            <a:r>
              <a:rPr lang="en-US" sz="3200" dirty="0">
                <a:solidFill>
                  <a:schemeClr val="tx1"/>
                </a:solidFill>
              </a:rPr>
              <a:t>learning</a:t>
            </a:r>
          </a:p>
          <a:p>
            <a:r>
              <a:rPr lang="en-US" sz="3200" dirty="0">
                <a:solidFill>
                  <a:schemeClr val="tx1"/>
                </a:solidFill>
              </a:rPr>
              <a:t>Environmental education</a:t>
            </a:r>
          </a:p>
          <a:p>
            <a:r>
              <a:rPr lang="en-US" sz="3200" dirty="0" smtClean="0">
                <a:solidFill>
                  <a:schemeClr val="tx1"/>
                </a:solidFill>
              </a:rPr>
              <a:t>Experiential </a:t>
            </a:r>
            <a:r>
              <a:rPr lang="en-US" sz="3200" dirty="0">
                <a:solidFill>
                  <a:schemeClr val="tx1"/>
                </a:solidFill>
              </a:rPr>
              <a:t>learning</a:t>
            </a:r>
          </a:p>
          <a:p>
            <a:r>
              <a:rPr lang="en-US" sz="3200" dirty="0" smtClean="0">
                <a:solidFill>
                  <a:schemeClr val="tx1"/>
                </a:solidFill>
              </a:rPr>
              <a:t>Outdoor learning</a:t>
            </a:r>
          </a:p>
          <a:p>
            <a:r>
              <a:rPr lang="en-US" sz="3200" dirty="0">
                <a:solidFill>
                  <a:schemeClr val="tx1"/>
                </a:solidFill>
              </a:rPr>
              <a:t>Place-based learning</a:t>
            </a:r>
          </a:p>
          <a:p>
            <a:pPr marL="0" indent="0">
              <a:buNone/>
            </a:pPr>
            <a:endParaRPr lang="en-US" sz="2400"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354" y="2057400"/>
            <a:ext cx="2833892" cy="170033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087" y="4105582"/>
            <a:ext cx="2833892" cy="188276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8354" y="4100975"/>
            <a:ext cx="2833892" cy="1887373"/>
          </a:xfrm>
          <a:prstGeom prst="rect">
            <a:avLst/>
          </a:prstGeom>
        </p:spPr>
      </p:pic>
    </p:spTree>
    <p:extLst>
      <p:ext uri="{BB962C8B-B14F-4D97-AF65-F5344CB8AC3E}">
        <p14:creationId xmlns:p14="http://schemas.microsoft.com/office/powerpoint/2010/main" val="984077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rPr>
              <a:t>Informal (Free Choice) Learning</a:t>
            </a:r>
            <a:endParaRPr lang="en-US" b="1" dirty="0">
              <a:solidFill>
                <a:schemeClr val="accent1">
                  <a:lumMod val="50000"/>
                </a:schemeClr>
              </a:solidFill>
            </a:endParaRPr>
          </a:p>
        </p:txBody>
      </p:sp>
      <p:sp>
        <p:nvSpPr>
          <p:cNvPr id="3" name="Content Placeholder 2"/>
          <p:cNvSpPr>
            <a:spLocks noGrp="1"/>
          </p:cNvSpPr>
          <p:nvPr>
            <p:ph idx="1"/>
          </p:nvPr>
        </p:nvSpPr>
        <p:spPr/>
        <p:txBody>
          <a:bodyPr/>
          <a:lstStyle/>
          <a:p>
            <a:pPr marL="45720" indent="0">
              <a:buNone/>
            </a:pPr>
            <a:r>
              <a:rPr lang="en-US" sz="3200" dirty="0">
                <a:solidFill>
                  <a:schemeClr val="tx1"/>
                </a:solidFill>
              </a:rPr>
              <a:t>Learning that occurs in environments [usually] outside the school. May occur with many sorts of self-selected activities such as visiting a museum, science center, zoo, the internet, watching television, reading, etc.</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7084" y="4273978"/>
            <a:ext cx="3363891" cy="22403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428" y="4273978"/>
            <a:ext cx="2981879" cy="2206170"/>
          </a:xfrm>
          <a:prstGeom prst="rect">
            <a:avLst/>
          </a:prstGeom>
        </p:spPr>
      </p:pic>
    </p:spTree>
    <p:extLst>
      <p:ext uri="{BB962C8B-B14F-4D97-AF65-F5344CB8AC3E}">
        <p14:creationId xmlns:p14="http://schemas.microsoft.com/office/powerpoint/2010/main" val="2928816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rPr>
              <a:t>Outdoor Education</a:t>
            </a:r>
            <a:endParaRPr lang="en-US" b="1" dirty="0">
              <a:solidFill>
                <a:schemeClr val="accent1">
                  <a:lumMod val="50000"/>
                </a:schemeClr>
              </a:solidFill>
            </a:endParaRPr>
          </a:p>
        </p:txBody>
      </p:sp>
      <p:sp>
        <p:nvSpPr>
          <p:cNvPr id="3" name="Content Placeholder 2"/>
          <p:cNvSpPr>
            <a:spLocks noGrp="1"/>
          </p:cNvSpPr>
          <p:nvPr>
            <p:ph idx="1"/>
          </p:nvPr>
        </p:nvSpPr>
        <p:spPr/>
        <p:txBody>
          <a:bodyPr/>
          <a:lstStyle/>
          <a:p>
            <a:pPr marL="45720" indent="0">
              <a:buNone/>
            </a:pPr>
            <a:r>
              <a:rPr lang="en-US" sz="3600" dirty="0">
                <a:solidFill>
                  <a:schemeClr val="tx1"/>
                </a:solidFill>
              </a:rPr>
              <a:t>Learning activities that occur outside the traditional classroom in camps, on the school grounds, or within the </a:t>
            </a:r>
            <a:r>
              <a:rPr lang="en-US" sz="3600" dirty="0" smtClean="0">
                <a:solidFill>
                  <a:schemeClr val="tx1"/>
                </a:solidFill>
              </a:rPr>
              <a:t>community</a:t>
            </a:r>
          </a:p>
          <a:p>
            <a:pPr marL="45720" indent="0">
              <a:buNone/>
            </a:pPr>
            <a:endParaRPr lang="en-US" sz="3600" dirty="0" smtClean="0">
              <a:solidFill>
                <a:schemeClr val="tx1"/>
              </a:solidFill>
            </a:endParaRPr>
          </a:p>
          <a:p>
            <a:r>
              <a:rPr lang="en-US" sz="3200" dirty="0" smtClean="0">
                <a:solidFill>
                  <a:schemeClr val="tx1"/>
                </a:solidFill>
              </a:rPr>
              <a:t>These activities may be related to school 		             content or may be recreational in nature</a:t>
            </a:r>
            <a:endParaRPr lang="en-US" sz="3200" dirty="0">
              <a:solidFill>
                <a:schemeClr val="tx1"/>
              </a:solidFill>
            </a:endParaRPr>
          </a:p>
          <a:p>
            <a:endParaRPr lang="en-US" dirty="0"/>
          </a:p>
        </p:txBody>
      </p:sp>
      <p:pic>
        <p:nvPicPr>
          <p:cNvPr id="4" name="Picture 3"/>
          <p:cNvPicPr>
            <a:picLocks noChangeAspect="1"/>
          </p:cNvPicPr>
          <p:nvPr/>
        </p:nvPicPr>
        <p:blipFill>
          <a:blip r:embed="rId2"/>
          <a:stretch>
            <a:fillRect/>
          </a:stretch>
        </p:blipFill>
        <p:spPr>
          <a:xfrm>
            <a:off x="9905911" y="385163"/>
            <a:ext cx="1859441" cy="20179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793" y="4320505"/>
            <a:ext cx="3302559" cy="2201706"/>
          </a:xfrm>
          <a:prstGeom prst="rect">
            <a:avLst/>
          </a:prstGeom>
        </p:spPr>
      </p:pic>
    </p:spTree>
    <p:extLst>
      <p:ext uri="{BB962C8B-B14F-4D97-AF65-F5344CB8AC3E}">
        <p14:creationId xmlns:p14="http://schemas.microsoft.com/office/powerpoint/2010/main" val="245886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rPr>
              <a:t>Locations for Informal &amp; Outdoor </a:t>
            </a:r>
            <a:r>
              <a:rPr lang="en-US" b="1" dirty="0">
                <a:solidFill>
                  <a:schemeClr val="accent1">
                    <a:lumMod val="50000"/>
                  </a:schemeClr>
                </a:solidFill>
              </a:rPr>
              <a:t>L</a:t>
            </a:r>
            <a:r>
              <a:rPr lang="en-US" b="1" dirty="0" smtClean="0">
                <a:solidFill>
                  <a:schemeClr val="accent1">
                    <a:lumMod val="50000"/>
                  </a:schemeClr>
                </a:solidFill>
              </a:rPr>
              <a:t>earning</a:t>
            </a:r>
            <a:endParaRPr lang="en-US" b="1" dirty="0">
              <a:solidFill>
                <a:schemeClr val="accent1">
                  <a:lumMod val="50000"/>
                </a:schemeClr>
              </a:solidFill>
            </a:endParaRPr>
          </a:p>
        </p:txBody>
      </p:sp>
      <p:sp>
        <p:nvSpPr>
          <p:cNvPr id="3" name="Content Placeholder 2"/>
          <p:cNvSpPr>
            <a:spLocks noGrp="1"/>
          </p:cNvSpPr>
          <p:nvPr>
            <p:ph idx="1"/>
          </p:nvPr>
        </p:nvSpPr>
        <p:spPr>
          <a:xfrm>
            <a:off x="1143000" y="2103120"/>
            <a:ext cx="9872871" cy="4452226"/>
          </a:xfrm>
        </p:spPr>
        <p:txBody>
          <a:bodyPr>
            <a:normAutofit fontScale="92500" lnSpcReduction="10000"/>
          </a:bodyPr>
          <a:lstStyle/>
          <a:p>
            <a:r>
              <a:rPr lang="en-US" sz="2800" dirty="0" smtClean="0">
                <a:solidFill>
                  <a:schemeClr val="tx1"/>
                </a:solidFill>
              </a:rPr>
              <a:t>Schoolyards/outdoor classrooms</a:t>
            </a:r>
          </a:p>
          <a:p>
            <a:r>
              <a:rPr lang="en-US" sz="2800" dirty="0" smtClean="0">
                <a:solidFill>
                  <a:schemeClr val="tx1"/>
                </a:solidFill>
              </a:rPr>
              <a:t>Local neighborhood</a:t>
            </a:r>
          </a:p>
          <a:p>
            <a:r>
              <a:rPr lang="en-US" sz="2800" dirty="0" smtClean="0">
                <a:solidFill>
                  <a:schemeClr val="tx1"/>
                </a:solidFill>
              </a:rPr>
              <a:t>Museums/science </a:t>
            </a:r>
            <a:r>
              <a:rPr lang="en-US" sz="2800" dirty="0" smtClean="0">
                <a:solidFill>
                  <a:schemeClr val="tx1"/>
                </a:solidFill>
              </a:rPr>
              <a:t>centers/zoos &amp; aquaria</a:t>
            </a:r>
          </a:p>
          <a:p>
            <a:r>
              <a:rPr lang="en-US" sz="2800" dirty="0" smtClean="0">
                <a:solidFill>
                  <a:schemeClr val="tx1"/>
                </a:solidFill>
              </a:rPr>
              <a:t>H</a:t>
            </a:r>
            <a:r>
              <a:rPr lang="en-US" sz="2800" dirty="0" smtClean="0">
                <a:solidFill>
                  <a:schemeClr val="tx1"/>
                </a:solidFill>
              </a:rPr>
              <a:t>istoric sites</a:t>
            </a:r>
            <a:endParaRPr lang="en-US" sz="2800" dirty="0" smtClean="0">
              <a:solidFill>
                <a:schemeClr val="tx1"/>
              </a:solidFill>
            </a:endParaRPr>
          </a:p>
          <a:p>
            <a:r>
              <a:rPr lang="en-US" sz="2800" dirty="0" smtClean="0">
                <a:solidFill>
                  <a:schemeClr val="tx1"/>
                </a:solidFill>
              </a:rPr>
              <a:t>Businesses &amp; factories</a:t>
            </a:r>
          </a:p>
          <a:p>
            <a:r>
              <a:rPr lang="en-US" sz="2800" dirty="0" smtClean="0">
                <a:solidFill>
                  <a:schemeClr val="tx1"/>
                </a:solidFill>
              </a:rPr>
              <a:t>Parks</a:t>
            </a:r>
          </a:p>
          <a:p>
            <a:r>
              <a:rPr lang="en-US" sz="2800" dirty="0" smtClean="0">
                <a:solidFill>
                  <a:schemeClr val="tx1"/>
                </a:solidFill>
              </a:rPr>
              <a:t>Churches</a:t>
            </a:r>
          </a:p>
          <a:p>
            <a:r>
              <a:rPr lang="en-US" sz="2800" dirty="0" smtClean="0">
                <a:solidFill>
                  <a:schemeClr val="tx1"/>
                </a:solidFill>
              </a:rPr>
              <a:t>Youth </a:t>
            </a:r>
            <a:r>
              <a:rPr lang="en-US" sz="2800" dirty="0" smtClean="0">
                <a:solidFill>
                  <a:schemeClr val="tx1"/>
                </a:solidFill>
              </a:rPr>
              <a:t>camps</a:t>
            </a:r>
          </a:p>
          <a:p>
            <a:r>
              <a:rPr lang="en-US" sz="2800" dirty="0" smtClean="0">
                <a:solidFill>
                  <a:schemeClr val="tx1"/>
                </a:solidFill>
              </a:rPr>
              <a:t>Libraries</a:t>
            </a:r>
            <a:endParaRPr lang="en-US" sz="2800" dirty="0" smtClean="0">
              <a:solidFill>
                <a:schemeClr val="tx1"/>
              </a:solidFill>
            </a:endParaRPr>
          </a:p>
          <a:p>
            <a:endParaRPr lang="en-US" dirty="0"/>
          </a:p>
        </p:txBody>
      </p:sp>
    </p:spTree>
    <p:extLst>
      <p:ext uri="{BB962C8B-B14F-4D97-AF65-F5344CB8AC3E}">
        <p14:creationId xmlns:p14="http://schemas.microsoft.com/office/powerpoint/2010/main" val="269071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rPr>
              <a:t>Other Types of Informal/Outdoor Learning Categories</a:t>
            </a:r>
            <a:endParaRPr lang="en-US" b="1" dirty="0">
              <a:solidFill>
                <a:schemeClr val="accent1">
                  <a:lumMod val="50000"/>
                </a:schemeClr>
              </a:solidFill>
            </a:endParaRPr>
          </a:p>
        </p:txBody>
      </p:sp>
      <p:sp>
        <p:nvSpPr>
          <p:cNvPr id="3" name="Content Placeholder 2"/>
          <p:cNvSpPr>
            <a:spLocks noGrp="1"/>
          </p:cNvSpPr>
          <p:nvPr>
            <p:ph sz="half" idx="1"/>
          </p:nvPr>
        </p:nvSpPr>
        <p:spPr>
          <a:xfrm>
            <a:off x="1143000" y="2430887"/>
            <a:ext cx="4754880" cy="4023360"/>
          </a:xfrm>
        </p:spPr>
        <p:txBody>
          <a:bodyPr>
            <a:normAutofit/>
          </a:bodyPr>
          <a:lstStyle/>
          <a:p>
            <a:r>
              <a:rPr lang="en-US" sz="2800" dirty="0" smtClean="0">
                <a:solidFill>
                  <a:schemeClr val="tx1"/>
                </a:solidFill>
              </a:rPr>
              <a:t>Environmental education</a:t>
            </a:r>
          </a:p>
          <a:p>
            <a:r>
              <a:rPr lang="en-US" sz="2800" dirty="0" smtClean="0">
                <a:solidFill>
                  <a:schemeClr val="tx1"/>
                </a:solidFill>
              </a:rPr>
              <a:t>Experiential learning/Experience-based learning</a:t>
            </a:r>
          </a:p>
          <a:p>
            <a:r>
              <a:rPr lang="en-US" sz="2800" dirty="0" smtClean="0">
                <a:solidFill>
                  <a:schemeClr val="tx1"/>
                </a:solidFill>
              </a:rPr>
              <a:t>Formal learning in an informal setting</a:t>
            </a:r>
          </a:p>
          <a:p>
            <a:r>
              <a:rPr lang="en-US" sz="2800" dirty="0" smtClean="0">
                <a:solidFill>
                  <a:schemeClr val="tx1"/>
                </a:solidFill>
              </a:rPr>
              <a:t>Hands-on learning</a:t>
            </a:r>
          </a:p>
          <a:p>
            <a:endParaRPr lang="en-US" dirty="0"/>
          </a:p>
        </p:txBody>
      </p:sp>
      <p:sp>
        <p:nvSpPr>
          <p:cNvPr id="4" name="Content Placeholder 3"/>
          <p:cNvSpPr>
            <a:spLocks noGrp="1"/>
          </p:cNvSpPr>
          <p:nvPr>
            <p:ph sz="half" idx="2"/>
          </p:nvPr>
        </p:nvSpPr>
        <p:spPr>
          <a:xfrm>
            <a:off x="6267612" y="2430887"/>
            <a:ext cx="4754880" cy="4023359"/>
          </a:xfrm>
        </p:spPr>
        <p:txBody>
          <a:bodyPr>
            <a:normAutofit/>
          </a:bodyPr>
          <a:lstStyle/>
          <a:p>
            <a:r>
              <a:rPr lang="en-US" sz="2800" dirty="0">
                <a:solidFill>
                  <a:schemeClr val="tx1"/>
                </a:solidFill>
              </a:rPr>
              <a:t>Inquiry learning</a:t>
            </a:r>
          </a:p>
          <a:p>
            <a:r>
              <a:rPr lang="en-US" sz="2800" dirty="0" smtClean="0">
                <a:solidFill>
                  <a:schemeClr val="tx1"/>
                </a:solidFill>
              </a:rPr>
              <a:t>Place-based/Community-based </a:t>
            </a:r>
            <a:r>
              <a:rPr lang="en-US" sz="2800" dirty="0">
                <a:solidFill>
                  <a:schemeClr val="tx1"/>
                </a:solidFill>
              </a:rPr>
              <a:t>learning</a:t>
            </a:r>
          </a:p>
          <a:p>
            <a:r>
              <a:rPr lang="en-US" sz="2800" dirty="0">
                <a:solidFill>
                  <a:schemeClr val="tx1"/>
                </a:solidFill>
              </a:rPr>
              <a:t>Problem-based learning</a:t>
            </a:r>
          </a:p>
          <a:p>
            <a:r>
              <a:rPr lang="en-US" sz="2800" dirty="0">
                <a:solidFill>
                  <a:schemeClr val="tx1"/>
                </a:solidFill>
              </a:rPr>
              <a:t>Project-based learning</a:t>
            </a:r>
          </a:p>
          <a:p>
            <a:r>
              <a:rPr lang="en-US" sz="2800" dirty="0">
                <a:solidFill>
                  <a:schemeClr val="tx1"/>
                </a:solidFill>
              </a:rPr>
              <a:t>Recreational learning</a:t>
            </a:r>
          </a:p>
          <a:p>
            <a:r>
              <a:rPr lang="en-US" sz="2800" dirty="0">
                <a:solidFill>
                  <a:schemeClr val="tx1"/>
                </a:solidFill>
              </a:rPr>
              <a:t>Situated learning</a:t>
            </a:r>
          </a:p>
          <a:p>
            <a:endParaRPr lang="en-US" dirty="0"/>
          </a:p>
        </p:txBody>
      </p:sp>
    </p:spTree>
    <p:extLst>
      <p:ext uri="{BB962C8B-B14F-4D97-AF65-F5344CB8AC3E}">
        <p14:creationId xmlns:p14="http://schemas.microsoft.com/office/powerpoint/2010/main" val="1523170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rPr>
              <a:t>Environmental Education</a:t>
            </a:r>
            <a:endParaRPr lang="en-US" b="1" dirty="0">
              <a:solidFill>
                <a:schemeClr val="accent1">
                  <a:lumMod val="50000"/>
                </a:schemeClr>
              </a:solidFill>
            </a:endParaRPr>
          </a:p>
        </p:txBody>
      </p:sp>
      <p:sp>
        <p:nvSpPr>
          <p:cNvPr id="5" name="Content Placeholder 4"/>
          <p:cNvSpPr>
            <a:spLocks noGrp="1"/>
          </p:cNvSpPr>
          <p:nvPr>
            <p:ph idx="1"/>
          </p:nvPr>
        </p:nvSpPr>
        <p:spPr/>
        <p:txBody>
          <a:bodyPr>
            <a:normAutofit/>
          </a:bodyPr>
          <a:lstStyle/>
          <a:p>
            <a:pPr marL="45720" indent="0">
              <a:buNone/>
            </a:pPr>
            <a:r>
              <a:rPr lang="en-US" sz="3200" dirty="0">
                <a:solidFill>
                  <a:schemeClr val="tx1"/>
                </a:solidFill>
              </a:rPr>
              <a:t>An instructional approach designed to develop citizens who are environmentally literate and have </a:t>
            </a:r>
            <a:r>
              <a:rPr lang="en-US" sz="3200" i="1" dirty="0">
                <a:solidFill>
                  <a:schemeClr val="tx1"/>
                </a:solidFill>
              </a:rPr>
              <a:t>knowledge and understanding</a:t>
            </a:r>
            <a:r>
              <a:rPr lang="en-US" sz="3200" dirty="0">
                <a:solidFill>
                  <a:schemeClr val="tx1"/>
                </a:solidFill>
              </a:rPr>
              <a:t> of the biophysical environment and its associated problems, are </a:t>
            </a:r>
            <a:r>
              <a:rPr lang="en-US" sz="3200" i="1" dirty="0">
                <a:solidFill>
                  <a:schemeClr val="tx1"/>
                </a:solidFill>
              </a:rPr>
              <a:t>aware</a:t>
            </a:r>
            <a:r>
              <a:rPr lang="en-US" sz="3200" dirty="0">
                <a:solidFill>
                  <a:schemeClr val="tx1"/>
                </a:solidFill>
              </a:rPr>
              <a:t> of how to help solve the problems, and are </a:t>
            </a:r>
            <a:r>
              <a:rPr lang="en-US" sz="3200" i="1" dirty="0">
                <a:solidFill>
                  <a:schemeClr val="tx1"/>
                </a:solidFill>
              </a:rPr>
              <a:t>motivated</a:t>
            </a:r>
            <a:r>
              <a:rPr lang="en-US" sz="3200" dirty="0">
                <a:solidFill>
                  <a:schemeClr val="tx1"/>
                </a:solidFill>
              </a:rPr>
              <a:t> to work toward solutions.</a:t>
            </a:r>
          </a:p>
        </p:txBody>
      </p:sp>
      <p:pic>
        <p:nvPicPr>
          <p:cNvPr id="6" name="Picture 5"/>
          <p:cNvPicPr>
            <a:picLocks noChangeAspect="1"/>
          </p:cNvPicPr>
          <p:nvPr/>
        </p:nvPicPr>
        <p:blipFill>
          <a:blip r:embed="rId2"/>
          <a:stretch>
            <a:fillRect/>
          </a:stretch>
        </p:blipFill>
        <p:spPr>
          <a:xfrm>
            <a:off x="4421514" y="4365938"/>
            <a:ext cx="2900828" cy="2177466"/>
          </a:xfrm>
          <a:prstGeom prst="rect">
            <a:avLst/>
          </a:prstGeom>
        </p:spPr>
      </p:pic>
    </p:spTree>
    <p:extLst>
      <p:ext uri="{BB962C8B-B14F-4D97-AF65-F5344CB8AC3E}">
        <p14:creationId xmlns:p14="http://schemas.microsoft.com/office/powerpoint/2010/main" val="3408562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rPr>
              <a:t>Experiential/Experience-based Learning</a:t>
            </a:r>
            <a:endParaRPr lang="en-US" b="1" dirty="0">
              <a:solidFill>
                <a:schemeClr val="accent1">
                  <a:lumMod val="50000"/>
                </a:schemeClr>
              </a:solidFill>
            </a:endParaRPr>
          </a:p>
        </p:txBody>
      </p:sp>
      <p:sp>
        <p:nvSpPr>
          <p:cNvPr id="3" name="Content Placeholder 2"/>
          <p:cNvSpPr>
            <a:spLocks noGrp="1"/>
          </p:cNvSpPr>
          <p:nvPr>
            <p:ph sz="half" idx="1"/>
          </p:nvPr>
        </p:nvSpPr>
        <p:spPr/>
        <p:txBody>
          <a:bodyPr>
            <a:normAutofit fontScale="25000" lnSpcReduction="20000"/>
          </a:bodyPr>
          <a:lstStyle/>
          <a:p>
            <a:pPr marL="45720" indent="0">
              <a:buNone/>
            </a:pPr>
            <a:r>
              <a:rPr lang="en-US" sz="12800" dirty="0">
                <a:solidFill>
                  <a:schemeClr val="tx1"/>
                </a:solidFill>
              </a:rPr>
              <a:t>An instructional approach in which students learn through direct experience and reflection. These experiences can be either spontaneous or designed and orchestrated by the teacher for specific instructional purposes</a:t>
            </a:r>
            <a:r>
              <a:rPr lang="en-US" sz="3200" dirty="0" smtClean="0">
                <a:solidFill>
                  <a:schemeClr val="tx1"/>
                </a:solidFill>
              </a:rPr>
              <a:t>. </a:t>
            </a:r>
            <a:endParaRPr lang="en-US" sz="32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9064" y="1696789"/>
            <a:ext cx="2392033" cy="3189377"/>
          </a:xfrm>
          <a:prstGeom prst="rect">
            <a:avLst/>
          </a:prstGeom>
        </p:spPr>
      </p:pic>
      <p:pic>
        <p:nvPicPr>
          <p:cNvPr id="6" name="Picture 5"/>
          <p:cNvPicPr>
            <a:picLocks noChangeAspect="1"/>
          </p:cNvPicPr>
          <p:nvPr/>
        </p:nvPicPr>
        <p:blipFill>
          <a:blip r:embed="rId3"/>
          <a:stretch>
            <a:fillRect/>
          </a:stretch>
        </p:blipFill>
        <p:spPr>
          <a:xfrm>
            <a:off x="6043988" y="4069079"/>
            <a:ext cx="3218967" cy="2414225"/>
          </a:xfrm>
          <a:prstGeom prst="rect">
            <a:avLst/>
          </a:prstGeom>
        </p:spPr>
      </p:pic>
    </p:spTree>
    <p:extLst>
      <p:ext uri="{BB962C8B-B14F-4D97-AF65-F5344CB8AC3E}">
        <p14:creationId xmlns:p14="http://schemas.microsoft.com/office/powerpoint/2010/main" val="823810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rPr>
              <a:t>Formal Learning in an Informal Setting</a:t>
            </a:r>
            <a:endParaRPr lang="en-US" b="1" dirty="0">
              <a:solidFill>
                <a:schemeClr val="accent1">
                  <a:lumMod val="50000"/>
                </a:schemeClr>
              </a:solidFill>
            </a:endParaRPr>
          </a:p>
        </p:txBody>
      </p:sp>
      <p:sp>
        <p:nvSpPr>
          <p:cNvPr id="3" name="Content Placeholder 2"/>
          <p:cNvSpPr>
            <a:spLocks noGrp="1"/>
          </p:cNvSpPr>
          <p:nvPr>
            <p:ph idx="1"/>
          </p:nvPr>
        </p:nvSpPr>
        <p:spPr/>
        <p:txBody>
          <a:bodyPr/>
          <a:lstStyle/>
          <a:p>
            <a:pPr marL="45720" indent="0">
              <a:buNone/>
            </a:pPr>
            <a:r>
              <a:rPr lang="en-US" sz="3200" dirty="0">
                <a:solidFill>
                  <a:schemeClr val="tx1"/>
                </a:solidFill>
              </a:rPr>
              <a:t>Structured lessons delivered outside the traditional classroom setting</a:t>
            </a:r>
          </a:p>
          <a:p>
            <a:pPr marL="45720" indent="0">
              <a:buNone/>
            </a:pP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9127" y="2931553"/>
            <a:ext cx="6014434" cy="3383119"/>
          </a:xfrm>
          <a:prstGeom prst="rect">
            <a:avLst/>
          </a:prstGeom>
        </p:spPr>
      </p:pic>
    </p:spTree>
    <p:extLst>
      <p:ext uri="{BB962C8B-B14F-4D97-AF65-F5344CB8AC3E}">
        <p14:creationId xmlns:p14="http://schemas.microsoft.com/office/powerpoint/2010/main" val="6059381"/>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Basis</Template>
  <TotalTime>1119</TotalTime>
  <Words>534</Words>
  <Application>Microsoft Office PowerPoint</Application>
  <PresentationFormat>Widescreen</PresentationFormat>
  <Paragraphs>58</Paragraphs>
  <Slides>17</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17</vt:i4>
      </vt:variant>
    </vt:vector>
  </HeadingPairs>
  <TitlesOfParts>
    <vt:vector size="19" baseType="lpstr">
      <vt:lpstr>Corbel</vt:lpstr>
      <vt:lpstr>Basis</vt:lpstr>
      <vt:lpstr>The Many Faces of Informal Learning</vt:lpstr>
      <vt:lpstr>Informal learning can take many forms, but are related</vt:lpstr>
      <vt:lpstr>Informal (Free Choice) Learning</vt:lpstr>
      <vt:lpstr>Outdoor Education</vt:lpstr>
      <vt:lpstr>Locations for Informal &amp; Outdoor Learning</vt:lpstr>
      <vt:lpstr>Other Types of Informal/Outdoor Learning Categories</vt:lpstr>
      <vt:lpstr>Environmental Education</vt:lpstr>
      <vt:lpstr>Experiential/Experience-based Learning</vt:lpstr>
      <vt:lpstr>Formal Learning in an Informal Setting</vt:lpstr>
      <vt:lpstr>Hands-On Learning</vt:lpstr>
      <vt:lpstr>Inquiry Learning</vt:lpstr>
      <vt:lpstr>Place-based/Community-based Learning</vt:lpstr>
      <vt:lpstr>Problem-based Learning</vt:lpstr>
      <vt:lpstr>Project-based Learning</vt:lpstr>
      <vt:lpstr>Recreational Learning</vt:lpstr>
      <vt:lpstr>Situated Learning</vt:lpstr>
      <vt:lpstr>How do these learning approaches all relate to each other?</vt:lpstr>
    </vt:vector>
  </TitlesOfParts>
  <Company>College of Education and Health Professions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Many Faces of Informal Education</dc:title>
  <dc:creator>Cathy Wissehr</dc:creator>
  <cp:lastModifiedBy>Cathy Wissehr</cp:lastModifiedBy>
  <cp:revision>33</cp:revision>
  <dcterms:created xsi:type="dcterms:W3CDTF">2017-01-19T13:00:23Z</dcterms:created>
  <dcterms:modified xsi:type="dcterms:W3CDTF">2018-01-16T19:02:37Z</dcterms:modified>
</cp:coreProperties>
</file>