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7" r:id="rId3"/>
    <p:sldId id="266" r:id="rId4"/>
    <p:sldId id="265" r:id="rId5"/>
    <p:sldId id="261" r:id="rId6"/>
    <p:sldId id="262" r:id="rId7"/>
    <p:sldId id="281" r:id="rId8"/>
    <p:sldId id="264" r:id="rId9"/>
    <p:sldId id="279" r:id="rId10"/>
    <p:sldId id="280" r:id="rId11"/>
    <p:sldId id="276" r:id="rId12"/>
    <p:sldId id="260" r:id="rId13"/>
    <p:sldId id="278" r:id="rId14"/>
    <p:sldId id="263" r:id="rId15"/>
    <p:sldId id="267" r:id="rId16"/>
    <p:sldId id="259" r:id="rId17"/>
    <p:sldId id="268" r:id="rId18"/>
    <p:sldId id="273" r:id="rId19"/>
    <p:sldId id="257" r:id="rId20"/>
    <p:sldId id="269" r:id="rId21"/>
    <p:sldId id="270" r:id="rId22"/>
    <p:sldId id="282" r:id="rId23"/>
    <p:sldId id="283" r:id="rId24"/>
    <p:sldId id="258" r:id="rId25"/>
    <p:sldId id="272" r:id="rId26"/>
    <p:sldId id="284" r:id="rId27"/>
    <p:sldId id="286" r:id="rId28"/>
    <p:sldId id="271"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A09A6EEF-3C09-4414-8EA4-8CCB8A68AA60}" type="datetimeFigureOut">
              <a:rPr lang="en-US" smtClean="0"/>
              <a:t>1/20/2023</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02225276-CF96-48E7-A874-452C52D679BF}"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9318162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A6EEF-3C09-4414-8EA4-8CCB8A68AA60}"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25276-CF96-48E7-A874-452C52D679BF}" type="slidenum">
              <a:rPr lang="en-US" smtClean="0"/>
              <a:t>‹#›</a:t>
            </a:fld>
            <a:endParaRPr lang="en-US"/>
          </a:p>
        </p:txBody>
      </p:sp>
    </p:spTree>
    <p:extLst>
      <p:ext uri="{BB962C8B-B14F-4D97-AF65-F5344CB8AC3E}">
        <p14:creationId xmlns:p14="http://schemas.microsoft.com/office/powerpoint/2010/main" val="53021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A09A6EEF-3C09-4414-8EA4-8CCB8A68AA60}" type="datetimeFigureOut">
              <a:rPr lang="en-US" smtClean="0"/>
              <a:t>1/20/2023</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02225276-CF96-48E7-A874-452C52D679BF}"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82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A6EEF-3C09-4414-8EA4-8CCB8A68AA60}"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25276-CF96-48E7-A874-452C52D679BF}" type="slidenum">
              <a:rPr lang="en-US" smtClean="0"/>
              <a:t>‹#›</a:t>
            </a:fld>
            <a:endParaRPr lang="en-US"/>
          </a:p>
        </p:txBody>
      </p:sp>
    </p:spTree>
    <p:extLst>
      <p:ext uri="{BB962C8B-B14F-4D97-AF65-F5344CB8AC3E}">
        <p14:creationId xmlns:p14="http://schemas.microsoft.com/office/powerpoint/2010/main" val="271018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A09A6EEF-3C09-4414-8EA4-8CCB8A68AA60}" type="datetimeFigureOut">
              <a:rPr lang="en-US" smtClean="0"/>
              <a:t>1/20/2023</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02225276-CF96-48E7-A874-452C52D679BF}"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479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9A6EEF-3C09-4414-8EA4-8CCB8A68AA60}"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25276-CF96-48E7-A874-452C52D679BF}" type="slidenum">
              <a:rPr lang="en-US" smtClean="0"/>
              <a:t>‹#›</a:t>
            </a:fld>
            <a:endParaRPr lang="en-US"/>
          </a:p>
        </p:txBody>
      </p:sp>
    </p:spTree>
    <p:extLst>
      <p:ext uri="{BB962C8B-B14F-4D97-AF65-F5344CB8AC3E}">
        <p14:creationId xmlns:p14="http://schemas.microsoft.com/office/powerpoint/2010/main" val="371746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9A6EEF-3C09-4414-8EA4-8CCB8A68AA60}" type="datetimeFigureOut">
              <a:rPr lang="en-US" smtClean="0"/>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25276-CF96-48E7-A874-452C52D679BF}" type="slidenum">
              <a:rPr lang="en-US" smtClean="0"/>
              <a:t>‹#›</a:t>
            </a:fld>
            <a:endParaRPr lang="en-US"/>
          </a:p>
        </p:txBody>
      </p:sp>
    </p:spTree>
    <p:extLst>
      <p:ext uri="{BB962C8B-B14F-4D97-AF65-F5344CB8AC3E}">
        <p14:creationId xmlns:p14="http://schemas.microsoft.com/office/powerpoint/2010/main" val="103668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9A6EEF-3C09-4414-8EA4-8CCB8A68AA60}" type="datetimeFigureOut">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25276-CF96-48E7-A874-452C52D679BF}" type="slidenum">
              <a:rPr lang="en-US" smtClean="0"/>
              <a:t>‹#›</a:t>
            </a:fld>
            <a:endParaRPr lang="en-US"/>
          </a:p>
        </p:txBody>
      </p:sp>
    </p:spTree>
    <p:extLst>
      <p:ext uri="{BB962C8B-B14F-4D97-AF65-F5344CB8AC3E}">
        <p14:creationId xmlns:p14="http://schemas.microsoft.com/office/powerpoint/2010/main" val="157495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A09A6EEF-3C09-4414-8EA4-8CCB8A68AA60}" type="datetimeFigureOut">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25276-CF96-48E7-A874-452C52D679BF}" type="slidenum">
              <a:rPr lang="en-US" smtClean="0"/>
              <a:t>‹#›</a:t>
            </a:fld>
            <a:endParaRPr lang="en-US"/>
          </a:p>
        </p:txBody>
      </p:sp>
    </p:spTree>
    <p:extLst>
      <p:ext uri="{BB962C8B-B14F-4D97-AF65-F5344CB8AC3E}">
        <p14:creationId xmlns:p14="http://schemas.microsoft.com/office/powerpoint/2010/main" val="291028424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A09A6EEF-3C09-4414-8EA4-8CCB8A68AA60}" type="datetimeFigureOut">
              <a:rPr lang="en-US" smtClean="0"/>
              <a:t>1/20/2023</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02225276-CF96-48E7-A874-452C52D679BF}" type="slidenum">
              <a:rPr lang="en-US" smtClean="0"/>
              <a:t>‹#›</a:t>
            </a:fld>
            <a:endParaRPr lang="en-US"/>
          </a:p>
        </p:txBody>
      </p:sp>
    </p:spTree>
    <p:extLst>
      <p:ext uri="{BB962C8B-B14F-4D97-AF65-F5344CB8AC3E}">
        <p14:creationId xmlns:p14="http://schemas.microsoft.com/office/powerpoint/2010/main" val="271724670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A09A6EEF-3C09-4414-8EA4-8CCB8A68AA60}" type="datetimeFigureOut">
              <a:rPr lang="en-US" smtClean="0"/>
              <a:t>1/20/2023</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02225276-CF96-48E7-A874-452C52D679BF}" type="slidenum">
              <a:rPr lang="en-US" smtClean="0"/>
              <a:t>‹#›</a:t>
            </a:fld>
            <a:endParaRPr lang="en-US"/>
          </a:p>
        </p:txBody>
      </p:sp>
    </p:spTree>
    <p:extLst>
      <p:ext uri="{BB962C8B-B14F-4D97-AF65-F5344CB8AC3E}">
        <p14:creationId xmlns:p14="http://schemas.microsoft.com/office/powerpoint/2010/main" val="9514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09A6EEF-3C09-4414-8EA4-8CCB8A68AA60}" type="datetimeFigureOut">
              <a:rPr lang="en-US" smtClean="0"/>
              <a:t>1/20/2023</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02225276-CF96-48E7-A874-452C52D679BF}"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7083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blueridgeforestschool.com/" TargetMode="External"/><Relationship Id="rId7" Type="http://schemas.openxmlformats.org/officeDocument/2006/relationships/hyperlink" Target="https://tinytrees.org/" TargetMode="External"/><Relationship Id="rId2" Type="http://schemas.openxmlformats.org/officeDocument/2006/relationships/hyperlink" Target="https://mamookids.com/blogs/journal/the-ultimate-guide-to-forest-nature-schools-in-the-us" TargetMode="External"/><Relationship Id="rId1" Type="http://schemas.openxmlformats.org/officeDocument/2006/relationships/slideLayout" Target="../slideLayouts/slideLayout2.xml"/><Relationship Id="rId6" Type="http://schemas.openxmlformats.org/officeDocument/2006/relationships/hyperlink" Target="https://www.freeforestschool.org/" TargetMode="External"/><Relationship Id="rId5" Type="http://schemas.openxmlformats.org/officeDocument/2006/relationships/hyperlink" Target="https://ferncliff.org/nature-school/nature-preschool/" TargetMode="External"/><Relationship Id="rId4" Type="http://schemas.openxmlformats.org/officeDocument/2006/relationships/hyperlink" Target="https://cedarsongway.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forestschools.co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Jkiij9dJfcw" TargetMode="External"/><Relationship Id="rId2" Type="http://schemas.openxmlformats.org/officeDocument/2006/relationships/image" Target="../media/image23.jp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hyperlink" Target="https://www.youtube.com/watch?v=1jNAImEvcA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naturalstart.org/" TargetMode="External"/><Relationship Id="rId2" Type="http://schemas.openxmlformats.org/officeDocument/2006/relationships/hyperlink" Target="https://www.forestkindergartenassociation.org/" TargetMode="External"/><Relationship Id="rId1" Type="http://schemas.openxmlformats.org/officeDocument/2006/relationships/slideLayout" Target="../slideLayouts/slideLayout2.xml"/><Relationship Id="rId5" Type="http://schemas.openxmlformats.org/officeDocument/2006/relationships/hyperlink" Target="http://www.erafans.org/" TargetMode="External"/><Relationship Id="rId4" Type="http://schemas.openxmlformats.org/officeDocument/2006/relationships/hyperlink" Target="https://natureexplore.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richardirvine.co.uk/forest-school-gallery/" TargetMode="External"/><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Historical and Global Perspectives on Informal and Outdoor Learning</a:t>
            </a:r>
          </a:p>
        </p:txBody>
      </p:sp>
    </p:spTree>
    <p:extLst>
      <p:ext uri="{BB962C8B-B14F-4D97-AF65-F5344CB8AC3E}">
        <p14:creationId xmlns:p14="http://schemas.microsoft.com/office/powerpoint/2010/main" val="160047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25000"/>
                  </a:schemeClr>
                </a:solidFill>
              </a:rPr>
              <a:t>Disadvantages of learning in the outdoors</a:t>
            </a:r>
          </a:p>
        </p:txBody>
      </p:sp>
      <p:sp>
        <p:nvSpPr>
          <p:cNvPr id="3" name="Content Placeholder 2"/>
          <p:cNvSpPr>
            <a:spLocks noGrp="1"/>
          </p:cNvSpPr>
          <p:nvPr>
            <p:ph idx="1"/>
          </p:nvPr>
        </p:nvSpPr>
        <p:spPr>
          <a:xfrm>
            <a:off x="3441469" y="2438400"/>
            <a:ext cx="8262802" cy="3651504"/>
          </a:xfrm>
        </p:spPr>
        <p:txBody>
          <a:bodyPr>
            <a:normAutofit/>
          </a:bodyPr>
          <a:lstStyle/>
          <a:p>
            <a:r>
              <a:rPr lang="en-US" sz="2400" dirty="0">
                <a:solidFill>
                  <a:schemeClr val="tx1"/>
                </a:solidFill>
              </a:rPr>
              <a:t>Health &amp; Safety </a:t>
            </a:r>
          </a:p>
          <a:p>
            <a:r>
              <a:rPr lang="en-US" sz="2400" dirty="0">
                <a:solidFill>
                  <a:schemeClr val="tx1"/>
                </a:solidFill>
              </a:rPr>
              <a:t>Additional paper work </a:t>
            </a:r>
          </a:p>
          <a:p>
            <a:r>
              <a:rPr lang="en-US" sz="2400" dirty="0">
                <a:solidFill>
                  <a:schemeClr val="tx1"/>
                </a:solidFill>
              </a:rPr>
              <a:t>Following curriculum requirements </a:t>
            </a:r>
          </a:p>
          <a:p>
            <a:r>
              <a:rPr lang="en-US" sz="2400" dirty="0">
                <a:solidFill>
                  <a:schemeClr val="tx1"/>
                </a:solidFill>
              </a:rPr>
              <a:t>Weather (and the need for appropriate clothing)</a:t>
            </a:r>
          </a:p>
          <a:p>
            <a:r>
              <a:rPr lang="en-US" sz="2400" dirty="0">
                <a:solidFill>
                  <a:schemeClr val="tx1"/>
                </a:solidFill>
              </a:rPr>
              <a:t>Supervision  </a:t>
            </a:r>
          </a:p>
          <a:p>
            <a:r>
              <a:rPr lang="en-US" sz="2400" dirty="0">
                <a:solidFill>
                  <a:schemeClr val="tx1"/>
                </a:solidFill>
              </a:rPr>
              <a:t>Natural Hazards</a:t>
            </a:r>
          </a:p>
        </p:txBody>
      </p:sp>
      <p:pic>
        <p:nvPicPr>
          <p:cNvPr id="4" name="Picture 3" descr="Puddle Jumpers. | Boys jumping in puddles on Hallowe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61" y="2535382"/>
            <a:ext cx="2377939" cy="1586067"/>
          </a:xfrm>
          <a:prstGeom prst="rect">
            <a:avLst/>
          </a:prstGeom>
        </p:spPr>
      </p:pic>
      <p:pic>
        <p:nvPicPr>
          <p:cNvPr id="6" name="Picture 5" descr="OutdoorsMom: January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78" y="4527770"/>
            <a:ext cx="2381822" cy="1778923"/>
          </a:xfrm>
          <a:prstGeom prst="rect">
            <a:avLst/>
          </a:prstGeom>
        </p:spPr>
      </p:pic>
    </p:spTree>
    <p:extLst>
      <p:ext uri="{BB962C8B-B14F-4D97-AF65-F5344CB8AC3E}">
        <p14:creationId xmlns:p14="http://schemas.microsoft.com/office/powerpoint/2010/main" val="76640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566928"/>
            <a:ext cx="10623617" cy="1563624"/>
          </a:xfrm>
        </p:spPr>
        <p:txBody>
          <a:bodyPr>
            <a:normAutofit fontScale="90000"/>
          </a:bodyPr>
          <a:lstStyle/>
          <a:p>
            <a:r>
              <a:rPr lang="en-US" b="1" dirty="0">
                <a:solidFill>
                  <a:schemeClr val="accent1">
                    <a:lumMod val="50000"/>
                  </a:schemeClr>
                </a:solidFill>
              </a:rPr>
              <a:t>School grounds and local areas become extensions of the traditional classroom</a:t>
            </a:r>
          </a:p>
        </p:txBody>
      </p:sp>
      <p:sp>
        <p:nvSpPr>
          <p:cNvPr id="4" name="Text Placeholder 3"/>
          <p:cNvSpPr>
            <a:spLocks noGrp="1"/>
          </p:cNvSpPr>
          <p:nvPr>
            <p:ph type="body" idx="1"/>
          </p:nvPr>
        </p:nvSpPr>
        <p:spPr/>
        <p:txBody>
          <a:bodyPr/>
          <a:lstStyle/>
          <a:p>
            <a:r>
              <a:rPr lang="en-US" b="1" dirty="0">
                <a:solidFill>
                  <a:schemeClr val="accent2">
                    <a:lumMod val="50000"/>
                  </a:schemeClr>
                </a:solidFill>
              </a:rPr>
              <a:t>Residential outdoor education centers</a:t>
            </a:r>
          </a:p>
        </p:txBody>
      </p:sp>
      <p:sp>
        <p:nvSpPr>
          <p:cNvPr id="5" name="Content Placeholder 4"/>
          <p:cNvSpPr>
            <a:spLocks noGrp="1"/>
          </p:cNvSpPr>
          <p:nvPr>
            <p:ph sz="half" idx="2"/>
          </p:nvPr>
        </p:nvSpPr>
        <p:spPr>
          <a:xfrm>
            <a:off x="2933699" y="3316639"/>
            <a:ext cx="4160520" cy="3267041"/>
          </a:xfrm>
        </p:spPr>
        <p:txBody>
          <a:bodyPr>
            <a:normAutofit fontScale="85000" lnSpcReduction="20000"/>
          </a:bodyPr>
          <a:lstStyle/>
          <a:p>
            <a:r>
              <a:rPr lang="en-US" dirty="0">
                <a:solidFill>
                  <a:schemeClr val="tx1"/>
                </a:solidFill>
              </a:rPr>
              <a:t>Occur some distance away from school</a:t>
            </a:r>
          </a:p>
          <a:p>
            <a:r>
              <a:rPr lang="en-US" dirty="0">
                <a:solidFill>
                  <a:schemeClr val="tx1"/>
                </a:solidFill>
              </a:rPr>
              <a:t>Expensive</a:t>
            </a:r>
          </a:p>
          <a:p>
            <a:r>
              <a:rPr lang="en-US" dirty="0">
                <a:solidFill>
                  <a:schemeClr val="tx1"/>
                </a:solidFill>
              </a:rPr>
              <a:t>Require a specialist</a:t>
            </a:r>
          </a:p>
          <a:p>
            <a:r>
              <a:rPr lang="en-US" dirty="0">
                <a:solidFill>
                  <a:schemeClr val="tx1"/>
                </a:solidFill>
              </a:rPr>
              <a:t>Experienced infrequently by students</a:t>
            </a:r>
          </a:p>
          <a:p>
            <a:r>
              <a:rPr lang="en-US" dirty="0">
                <a:solidFill>
                  <a:schemeClr val="tx1"/>
                </a:solidFill>
              </a:rPr>
              <a:t>Takes time out of the regular curriculum</a:t>
            </a:r>
          </a:p>
          <a:p>
            <a:r>
              <a:rPr lang="en-US" dirty="0">
                <a:solidFill>
                  <a:schemeClr val="tx1"/>
                </a:solidFill>
              </a:rPr>
              <a:t>Rarely connect to the curriculum</a:t>
            </a:r>
          </a:p>
          <a:p>
            <a:r>
              <a:rPr lang="en-US" dirty="0">
                <a:solidFill>
                  <a:schemeClr val="tx1"/>
                </a:solidFill>
              </a:rPr>
              <a:t>Increased paperwork for teachers</a:t>
            </a:r>
          </a:p>
          <a:p>
            <a:endParaRPr lang="en-US" dirty="0"/>
          </a:p>
        </p:txBody>
      </p:sp>
      <p:sp>
        <p:nvSpPr>
          <p:cNvPr id="6" name="Text Placeholder 5"/>
          <p:cNvSpPr>
            <a:spLocks noGrp="1"/>
          </p:cNvSpPr>
          <p:nvPr>
            <p:ph type="body" sz="quarter" idx="3"/>
          </p:nvPr>
        </p:nvSpPr>
        <p:spPr/>
        <p:txBody>
          <a:bodyPr/>
          <a:lstStyle/>
          <a:p>
            <a:r>
              <a:rPr lang="en-US" b="1" dirty="0">
                <a:solidFill>
                  <a:schemeClr val="accent2">
                    <a:lumMod val="50000"/>
                  </a:schemeClr>
                </a:solidFill>
              </a:rPr>
              <a:t>Using school grounds and local landscapes</a:t>
            </a:r>
          </a:p>
        </p:txBody>
      </p:sp>
      <p:sp>
        <p:nvSpPr>
          <p:cNvPr id="7" name="Content Placeholder 6"/>
          <p:cNvSpPr>
            <a:spLocks noGrp="1"/>
          </p:cNvSpPr>
          <p:nvPr>
            <p:ph sz="quarter" idx="4"/>
          </p:nvPr>
        </p:nvSpPr>
        <p:spPr>
          <a:xfrm>
            <a:off x="7543751" y="3316639"/>
            <a:ext cx="4160520" cy="3267041"/>
          </a:xfrm>
        </p:spPr>
        <p:txBody>
          <a:bodyPr/>
          <a:lstStyle/>
          <a:p>
            <a:r>
              <a:rPr lang="en-US" dirty="0">
                <a:solidFill>
                  <a:schemeClr val="tx1"/>
                </a:solidFill>
              </a:rPr>
              <a:t>Capacity to link with most curriculum areas</a:t>
            </a:r>
          </a:p>
          <a:p>
            <a:r>
              <a:rPr lang="en-US" dirty="0">
                <a:solidFill>
                  <a:schemeClr val="tx1"/>
                </a:solidFill>
              </a:rPr>
              <a:t>School grounds and cultural settings extend the classroom</a:t>
            </a:r>
          </a:p>
          <a:p>
            <a:r>
              <a:rPr lang="en-US" dirty="0">
                <a:solidFill>
                  <a:schemeClr val="tx1"/>
                </a:solidFill>
              </a:rPr>
              <a:t>Allows for frequent visits</a:t>
            </a:r>
          </a:p>
        </p:txBody>
      </p:sp>
    </p:spTree>
    <p:extLst>
      <p:ext uri="{BB962C8B-B14F-4D97-AF65-F5344CB8AC3E}">
        <p14:creationId xmlns:p14="http://schemas.microsoft.com/office/powerpoint/2010/main" val="170113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767" y="568345"/>
            <a:ext cx="8786504" cy="1560716"/>
          </a:xfrm>
        </p:spPr>
        <p:txBody>
          <a:bodyPr>
            <a:normAutofit/>
          </a:bodyPr>
          <a:lstStyle/>
          <a:p>
            <a:r>
              <a:rPr lang="en-US" sz="4000" b="1" dirty="0">
                <a:solidFill>
                  <a:schemeClr val="accent1">
                    <a:lumMod val="50000"/>
                  </a:schemeClr>
                </a:solidFill>
              </a:rPr>
              <a:t>Four broad contexts for outdoor learning</a:t>
            </a:r>
          </a:p>
        </p:txBody>
      </p:sp>
      <p:sp>
        <p:nvSpPr>
          <p:cNvPr id="6" name="Content Placeholder 5"/>
          <p:cNvSpPr>
            <a:spLocks noGrp="1"/>
          </p:cNvSpPr>
          <p:nvPr>
            <p:ph sz="half" idx="1"/>
          </p:nvPr>
        </p:nvSpPr>
        <p:spPr>
          <a:xfrm>
            <a:off x="677334" y="2160589"/>
            <a:ext cx="4864003" cy="4314352"/>
          </a:xfrm>
        </p:spPr>
        <p:txBody>
          <a:bodyPr>
            <a:normAutofit fontScale="92500"/>
          </a:bodyPr>
          <a:lstStyle/>
          <a:p>
            <a:pPr marL="514350" indent="-514350">
              <a:buFont typeface="+mj-lt"/>
              <a:buAutoNum type="arabicPeriod"/>
            </a:pPr>
            <a:r>
              <a:rPr lang="en-US" sz="2800" dirty="0">
                <a:solidFill>
                  <a:schemeClr val="tx1"/>
                </a:solidFill>
              </a:rPr>
              <a:t>School Grounds</a:t>
            </a:r>
          </a:p>
          <a:p>
            <a:pPr marL="514350" indent="-514350">
              <a:buFont typeface="+mj-lt"/>
              <a:buAutoNum type="arabicPeriod"/>
            </a:pPr>
            <a:r>
              <a:rPr lang="en-US" sz="2800" dirty="0">
                <a:solidFill>
                  <a:schemeClr val="tx1"/>
                </a:solidFill>
              </a:rPr>
              <a:t>Local Neighborhood</a:t>
            </a:r>
          </a:p>
          <a:p>
            <a:pPr marL="514350" indent="-514350">
              <a:buFont typeface="+mj-lt"/>
              <a:buAutoNum type="arabicPeriod"/>
            </a:pPr>
            <a:r>
              <a:rPr lang="en-US" sz="2800" dirty="0">
                <a:solidFill>
                  <a:schemeClr val="tx1"/>
                </a:solidFill>
              </a:rPr>
              <a:t>Day excursions (field trips)</a:t>
            </a:r>
          </a:p>
          <a:p>
            <a:pPr marL="514350" indent="-514350">
              <a:buFont typeface="+mj-lt"/>
              <a:buAutoNum type="arabicPeriod"/>
            </a:pPr>
            <a:r>
              <a:rPr lang="en-US" sz="2800" dirty="0">
                <a:solidFill>
                  <a:schemeClr val="tx1"/>
                </a:solidFill>
              </a:rPr>
              <a:t>Overnight stays, residential camps, and expeditions</a:t>
            </a:r>
          </a:p>
          <a:p>
            <a:pPr marL="0" indent="0">
              <a:buNone/>
            </a:pPr>
            <a:r>
              <a:rPr lang="en-US" sz="2800" dirty="0">
                <a:solidFill>
                  <a:schemeClr val="tx1"/>
                </a:solidFill>
              </a:rPr>
              <a:t>The more remote the location, the more logistical challenges</a:t>
            </a:r>
          </a:p>
        </p:txBody>
      </p:sp>
      <p:sp>
        <p:nvSpPr>
          <p:cNvPr id="12" name="TextBox 11"/>
          <p:cNvSpPr txBox="1"/>
          <p:nvPr/>
        </p:nvSpPr>
        <p:spPr>
          <a:xfrm>
            <a:off x="8871549" y="3199692"/>
            <a:ext cx="3155324" cy="400110"/>
          </a:xfrm>
          <a:prstGeom prst="rect">
            <a:avLst/>
          </a:prstGeom>
          <a:noFill/>
        </p:spPr>
        <p:txBody>
          <a:bodyPr wrap="square" rtlCol="0">
            <a:spAutoFit/>
          </a:bodyPr>
          <a:lstStyle/>
          <a:p>
            <a:r>
              <a:rPr lang="en-US" sz="2000" b="1" dirty="0">
                <a:solidFill>
                  <a:schemeClr val="bg2">
                    <a:lumMod val="50000"/>
                  </a:schemeClr>
                </a:solidFill>
              </a:rPr>
              <a:t>1. School grounds</a:t>
            </a:r>
          </a:p>
        </p:txBody>
      </p:sp>
      <p:sp>
        <p:nvSpPr>
          <p:cNvPr id="14" name="TextBox 13"/>
          <p:cNvSpPr txBox="1"/>
          <p:nvPr/>
        </p:nvSpPr>
        <p:spPr>
          <a:xfrm>
            <a:off x="8871549" y="3740958"/>
            <a:ext cx="3320451" cy="400110"/>
          </a:xfrm>
          <a:prstGeom prst="rect">
            <a:avLst/>
          </a:prstGeom>
          <a:noFill/>
        </p:spPr>
        <p:txBody>
          <a:bodyPr wrap="square" rtlCol="0">
            <a:spAutoFit/>
          </a:bodyPr>
          <a:lstStyle/>
          <a:p>
            <a:r>
              <a:rPr lang="en-US" sz="2000" b="1" dirty="0">
                <a:solidFill>
                  <a:srgbClr val="FF0000"/>
                </a:solidFill>
              </a:rPr>
              <a:t>2. Local Neighborhood</a:t>
            </a:r>
          </a:p>
        </p:txBody>
      </p:sp>
      <p:sp>
        <p:nvSpPr>
          <p:cNvPr id="15" name="TextBox 14"/>
          <p:cNvSpPr txBox="1"/>
          <p:nvPr/>
        </p:nvSpPr>
        <p:spPr>
          <a:xfrm>
            <a:off x="8871548" y="4282224"/>
            <a:ext cx="2906879" cy="400110"/>
          </a:xfrm>
          <a:prstGeom prst="rect">
            <a:avLst/>
          </a:prstGeom>
          <a:noFill/>
        </p:spPr>
        <p:txBody>
          <a:bodyPr wrap="square" rtlCol="0">
            <a:spAutoFit/>
          </a:bodyPr>
          <a:lstStyle/>
          <a:p>
            <a:r>
              <a:rPr lang="en-US" sz="2000" b="1" dirty="0">
                <a:solidFill>
                  <a:srgbClr val="0070C0"/>
                </a:solidFill>
              </a:rPr>
              <a:t>3. Day excursions</a:t>
            </a:r>
          </a:p>
        </p:txBody>
      </p:sp>
      <p:sp>
        <p:nvSpPr>
          <p:cNvPr id="16" name="TextBox 15"/>
          <p:cNvSpPr txBox="1"/>
          <p:nvPr/>
        </p:nvSpPr>
        <p:spPr>
          <a:xfrm>
            <a:off x="8871548" y="4743891"/>
            <a:ext cx="2999027" cy="707886"/>
          </a:xfrm>
          <a:prstGeom prst="rect">
            <a:avLst/>
          </a:prstGeom>
          <a:noFill/>
        </p:spPr>
        <p:txBody>
          <a:bodyPr wrap="square" rtlCol="0">
            <a:spAutoFit/>
          </a:bodyPr>
          <a:lstStyle/>
          <a:p>
            <a:r>
              <a:rPr lang="en-US" sz="2000" b="1" dirty="0"/>
              <a:t>4. Overnight stays &amp;  </a:t>
            </a:r>
          </a:p>
          <a:p>
            <a:r>
              <a:rPr lang="en-US" sz="2000" b="1" dirty="0"/>
              <a:t>     expeditions</a:t>
            </a:r>
          </a:p>
        </p:txBody>
      </p:sp>
      <p:pic>
        <p:nvPicPr>
          <p:cNvPr id="1026" name="Picture 2" descr="Archery Bullseye Clipart ">
            <a:extLst>
              <a:ext uri="{FF2B5EF4-FFF2-40B4-BE49-F238E27FC236}">
                <a16:creationId xmlns:a16="http://schemas.microsoft.com/office/drawing/2014/main" id="{F3FCD10C-DAEA-4B39-866D-D1090AB0E6F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2" b="14373"/>
          <a:stretch/>
        </p:blipFill>
        <p:spPr bwMode="auto">
          <a:xfrm>
            <a:off x="5922861" y="3052951"/>
            <a:ext cx="2659311" cy="217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8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Challenges to outdoor learning</a:t>
            </a:r>
          </a:p>
        </p:txBody>
      </p:sp>
      <p:sp>
        <p:nvSpPr>
          <p:cNvPr id="3" name="Content Placeholder 2"/>
          <p:cNvSpPr>
            <a:spLocks noGrp="1"/>
          </p:cNvSpPr>
          <p:nvPr>
            <p:ph idx="1"/>
          </p:nvPr>
        </p:nvSpPr>
        <p:spPr>
          <a:xfrm>
            <a:off x="2211186" y="2438400"/>
            <a:ext cx="9493086" cy="3651504"/>
          </a:xfrm>
        </p:spPr>
        <p:txBody>
          <a:bodyPr>
            <a:normAutofit lnSpcReduction="10000"/>
          </a:bodyPr>
          <a:lstStyle/>
          <a:p>
            <a:r>
              <a:rPr lang="en-US" dirty="0">
                <a:solidFill>
                  <a:schemeClr val="tx1"/>
                </a:solidFill>
              </a:rPr>
              <a:t>Many teachers are not sure where/how to begin incorporating outdoor experiences in a meaningful way</a:t>
            </a:r>
          </a:p>
          <a:p>
            <a:r>
              <a:rPr lang="en-US" dirty="0">
                <a:solidFill>
                  <a:schemeClr val="tx1"/>
                </a:solidFill>
              </a:rPr>
              <a:t>Many lessons are content-specific (e.g. science) or stand alone activities and not incorporated throughout a coherent curriculum</a:t>
            </a:r>
          </a:p>
          <a:p>
            <a:r>
              <a:rPr lang="en-US" dirty="0">
                <a:solidFill>
                  <a:schemeClr val="tx1"/>
                </a:solidFill>
              </a:rPr>
              <a:t>Lack of resources to support learning outdoors</a:t>
            </a:r>
          </a:p>
          <a:p>
            <a:r>
              <a:rPr lang="en-US" dirty="0">
                <a:solidFill>
                  <a:schemeClr val="tx1"/>
                </a:solidFill>
              </a:rPr>
              <a:t>Outdoor lessons are predominantly used in the early years (PK-5), fewer opportunities for upper elementary or secondary students outside of field studies in science (HS timetables often get in the way)</a:t>
            </a:r>
          </a:p>
          <a:p>
            <a:r>
              <a:rPr lang="en-US" dirty="0">
                <a:solidFill>
                  <a:schemeClr val="tx1"/>
                </a:solidFill>
              </a:rPr>
              <a:t>Some educational and political contexts are not supportive of outdoor learning</a:t>
            </a:r>
          </a:p>
          <a:p>
            <a:endParaRPr lang="en-US" dirty="0"/>
          </a:p>
        </p:txBody>
      </p:sp>
    </p:spTree>
    <p:extLst>
      <p:ext uri="{BB962C8B-B14F-4D97-AF65-F5344CB8AC3E}">
        <p14:creationId xmlns:p14="http://schemas.microsoft.com/office/powerpoint/2010/main" val="171817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667" y="232786"/>
            <a:ext cx="9393333" cy="1560716"/>
          </a:xfrm>
        </p:spPr>
        <p:txBody>
          <a:bodyPr>
            <a:normAutofit/>
          </a:bodyPr>
          <a:lstStyle/>
          <a:p>
            <a:r>
              <a:rPr lang="en-US" b="1" dirty="0">
                <a:solidFill>
                  <a:schemeClr val="accent1">
                    <a:lumMod val="50000"/>
                  </a:schemeClr>
                </a:solidFill>
              </a:rPr>
              <a:t>Many countries incorporate outdoor learning</a:t>
            </a:r>
          </a:p>
        </p:txBody>
      </p:sp>
      <p:sp>
        <p:nvSpPr>
          <p:cNvPr id="3" name="Content Placeholder 2"/>
          <p:cNvSpPr>
            <a:spLocks noGrp="1"/>
          </p:cNvSpPr>
          <p:nvPr>
            <p:ph idx="1"/>
          </p:nvPr>
        </p:nvSpPr>
        <p:spPr>
          <a:xfrm>
            <a:off x="1589485" y="2193721"/>
            <a:ext cx="9777598" cy="4664279"/>
          </a:xfrm>
        </p:spPr>
        <p:txBody>
          <a:bodyPr>
            <a:normAutofit fontScale="77500" lnSpcReduction="20000"/>
          </a:bodyPr>
          <a:lstStyle/>
          <a:p>
            <a:r>
              <a:rPr lang="en-US" sz="2800" b="1" dirty="0">
                <a:solidFill>
                  <a:schemeClr val="tx1"/>
                </a:solidFill>
              </a:rPr>
              <a:t>Sweden</a:t>
            </a:r>
          </a:p>
          <a:p>
            <a:r>
              <a:rPr lang="en-US" sz="2800" b="1" dirty="0">
                <a:solidFill>
                  <a:schemeClr val="tx1"/>
                </a:solidFill>
              </a:rPr>
              <a:t>Finland</a:t>
            </a:r>
          </a:p>
          <a:p>
            <a:r>
              <a:rPr lang="en-US" sz="2800" b="1" dirty="0">
                <a:solidFill>
                  <a:schemeClr val="tx1"/>
                </a:solidFill>
              </a:rPr>
              <a:t>United Kingdom</a:t>
            </a:r>
          </a:p>
          <a:p>
            <a:r>
              <a:rPr lang="en-US" sz="2800" b="1" dirty="0">
                <a:solidFill>
                  <a:schemeClr val="tx1"/>
                </a:solidFill>
              </a:rPr>
              <a:t>Australia</a:t>
            </a:r>
          </a:p>
          <a:p>
            <a:r>
              <a:rPr lang="en-US" sz="2800" b="1" dirty="0">
                <a:solidFill>
                  <a:schemeClr val="tx1"/>
                </a:solidFill>
              </a:rPr>
              <a:t>Switzerland</a:t>
            </a:r>
          </a:p>
          <a:p>
            <a:r>
              <a:rPr lang="en-US" sz="2800" b="1" dirty="0">
                <a:solidFill>
                  <a:schemeClr val="tx1"/>
                </a:solidFill>
              </a:rPr>
              <a:t>New Zealand</a:t>
            </a:r>
          </a:p>
          <a:p>
            <a:r>
              <a:rPr lang="en-US" sz="2800" b="1" dirty="0">
                <a:solidFill>
                  <a:schemeClr val="tx1"/>
                </a:solidFill>
              </a:rPr>
              <a:t>Netherlands</a:t>
            </a:r>
          </a:p>
          <a:p>
            <a:r>
              <a:rPr lang="en-US" sz="2800" b="1" dirty="0">
                <a:solidFill>
                  <a:schemeClr val="tx1"/>
                </a:solidFill>
              </a:rPr>
              <a:t>Denmark</a:t>
            </a:r>
          </a:p>
          <a:p>
            <a:r>
              <a:rPr lang="en-US" sz="2800" b="1" dirty="0">
                <a:solidFill>
                  <a:schemeClr val="tx1"/>
                </a:solidFill>
              </a:rPr>
              <a:t>Germany</a:t>
            </a:r>
          </a:p>
          <a:p>
            <a:r>
              <a:rPr lang="en-US" sz="2800" b="1" dirty="0">
                <a:solidFill>
                  <a:schemeClr val="tx1"/>
                </a:solidFill>
              </a:rPr>
              <a:t>Scotland and New Zealand enjoy government support for learning outside the classroom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40" y="2540369"/>
            <a:ext cx="2782276" cy="2815798"/>
          </a:xfrm>
          <a:prstGeom prst="rect">
            <a:avLst/>
          </a:prstGeom>
        </p:spPr>
      </p:pic>
    </p:spTree>
    <p:extLst>
      <p:ext uri="{BB962C8B-B14F-4D97-AF65-F5344CB8AC3E}">
        <p14:creationId xmlns:p14="http://schemas.microsoft.com/office/powerpoint/2010/main" val="359585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In the United States…</a:t>
            </a:r>
          </a:p>
        </p:txBody>
      </p:sp>
      <p:sp>
        <p:nvSpPr>
          <p:cNvPr id="3" name="Content Placeholder 2"/>
          <p:cNvSpPr>
            <a:spLocks noGrp="1"/>
          </p:cNvSpPr>
          <p:nvPr>
            <p:ph idx="1"/>
          </p:nvPr>
        </p:nvSpPr>
        <p:spPr>
          <a:xfrm>
            <a:off x="1862052" y="2438400"/>
            <a:ext cx="9842220" cy="4053840"/>
          </a:xfrm>
        </p:spPr>
        <p:txBody>
          <a:bodyPr>
            <a:normAutofit lnSpcReduction="10000"/>
          </a:bodyPr>
          <a:lstStyle/>
          <a:p>
            <a:r>
              <a:rPr lang="en-US" sz="2800" dirty="0">
                <a:solidFill>
                  <a:schemeClr val="tx1"/>
                </a:solidFill>
              </a:rPr>
              <a:t>OE is focused on disparate activities, not an integral part of a coherent curriculum area </a:t>
            </a:r>
          </a:p>
          <a:p>
            <a:pPr lvl="1"/>
            <a:r>
              <a:rPr lang="en-US" sz="2600" dirty="0">
                <a:solidFill>
                  <a:schemeClr val="tx1"/>
                </a:solidFill>
              </a:rPr>
              <a:t>In other words, an activity or lesson here and there, not a real curriculum</a:t>
            </a:r>
          </a:p>
          <a:p>
            <a:r>
              <a:rPr lang="en-US" sz="2800" dirty="0">
                <a:solidFill>
                  <a:schemeClr val="tx1"/>
                </a:solidFill>
              </a:rPr>
              <a:t>Primarily occurs in the early years (PK to 6</a:t>
            </a:r>
            <a:r>
              <a:rPr lang="en-US" sz="2800" baseline="30000" dirty="0">
                <a:solidFill>
                  <a:schemeClr val="tx1"/>
                </a:solidFill>
              </a:rPr>
              <a:t>th</a:t>
            </a:r>
            <a:r>
              <a:rPr lang="en-US" sz="2800" dirty="0">
                <a:solidFill>
                  <a:schemeClr val="tx1"/>
                </a:solidFill>
              </a:rPr>
              <a:t> grade)</a:t>
            </a:r>
          </a:p>
          <a:p>
            <a:r>
              <a:rPr lang="en-US" sz="2800" dirty="0">
                <a:solidFill>
                  <a:schemeClr val="tx1"/>
                </a:solidFill>
              </a:rPr>
              <a:t>School timetables get in the way</a:t>
            </a:r>
          </a:p>
          <a:p>
            <a:r>
              <a:rPr lang="en-US" sz="2800" dirty="0">
                <a:solidFill>
                  <a:schemeClr val="tx1"/>
                </a:solidFill>
              </a:rPr>
              <a:t>There is a distinct focus on the “what” of students’ learning, not the “why” or “how”</a:t>
            </a:r>
          </a:p>
        </p:txBody>
      </p:sp>
    </p:spTree>
    <p:extLst>
      <p:ext uri="{BB962C8B-B14F-4D97-AF65-F5344CB8AC3E}">
        <p14:creationId xmlns:p14="http://schemas.microsoft.com/office/powerpoint/2010/main" val="3340848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018" y="568345"/>
            <a:ext cx="8753254" cy="1560716"/>
          </a:xfrm>
        </p:spPr>
        <p:txBody>
          <a:bodyPr>
            <a:normAutofit/>
          </a:bodyPr>
          <a:lstStyle/>
          <a:p>
            <a:r>
              <a:rPr lang="en-US" b="1" dirty="0">
                <a:solidFill>
                  <a:schemeClr val="accent1">
                    <a:lumMod val="50000"/>
                  </a:schemeClr>
                </a:solidFill>
              </a:rPr>
              <a:t>Real barriers to outdoor learning… well, maybe</a:t>
            </a:r>
          </a:p>
        </p:txBody>
      </p:sp>
      <p:sp>
        <p:nvSpPr>
          <p:cNvPr id="3" name="Content Placeholder 2"/>
          <p:cNvSpPr>
            <a:spLocks noGrp="1"/>
          </p:cNvSpPr>
          <p:nvPr>
            <p:ph idx="1"/>
          </p:nvPr>
        </p:nvSpPr>
        <p:spPr>
          <a:xfrm>
            <a:off x="1895302" y="2227811"/>
            <a:ext cx="9808970" cy="4630189"/>
          </a:xfrm>
        </p:spPr>
        <p:txBody>
          <a:bodyPr>
            <a:normAutofit fontScale="55000" lnSpcReduction="20000"/>
          </a:bodyPr>
          <a:lstStyle/>
          <a:p>
            <a:r>
              <a:rPr lang="en-US" sz="3600" dirty="0">
                <a:solidFill>
                  <a:schemeClr val="tx1"/>
                </a:solidFill>
              </a:rPr>
              <a:t>Administrators, and some teachers, do not recognize the value of learning outside the traditional classroom</a:t>
            </a:r>
          </a:p>
          <a:p>
            <a:r>
              <a:rPr lang="en-US" sz="3600" dirty="0">
                <a:solidFill>
                  <a:schemeClr val="tx1"/>
                </a:solidFill>
              </a:rPr>
              <a:t>No Child Left Behind (NCLB) and high stakes testing</a:t>
            </a:r>
          </a:p>
          <a:p>
            <a:pPr lvl="1"/>
            <a:r>
              <a:rPr lang="en-US" sz="2900" dirty="0">
                <a:solidFill>
                  <a:schemeClr val="tx1"/>
                </a:solidFill>
              </a:rPr>
              <a:t>Discourages cross-curricular activities and cooperation among teachers</a:t>
            </a:r>
          </a:p>
          <a:p>
            <a:pPr lvl="1"/>
            <a:r>
              <a:rPr lang="en-US" sz="2900" dirty="0">
                <a:solidFill>
                  <a:schemeClr val="tx1"/>
                </a:solidFill>
              </a:rPr>
              <a:t>Pressure to meet standards</a:t>
            </a:r>
          </a:p>
          <a:p>
            <a:pPr lvl="1"/>
            <a:r>
              <a:rPr lang="en-US" sz="2900" dirty="0">
                <a:solidFill>
                  <a:schemeClr val="tx1"/>
                </a:solidFill>
              </a:rPr>
              <a:t>Competition between teachers, schools, and districts for good test results</a:t>
            </a:r>
          </a:p>
          <a:p>
            <a:pPr lvl="1"/>
            <a:r>
              <a:rPr lang="en-US" sz="2900" dirty="0">
                <a:solidFill>
                  <a:schemeClr val="tx1"/>
                </a:solidFill>
              </a:rPr>
              <a:t>For school districts, dollars are at stake</a:t>
            </a:r>
          </a:p>
          <a:p>
            <a:r>
              <a:rPr lang="en-US" sz="3600" dirty="0">
                <a:solidFill>
                  <a:schemeClr val="tx1"/>
                </a:solidFill>
              </a:rPr>
              <a:t>NCLB </a:t>
            </a:r>
            <a:r>
              <a:rPr lang="en-US" sz="3600" b="1" dirty="0">
                <a:solidFill>
                  <a:schemeClr val="tx1"/>
                </a:solidFill>
              </a:rPr>
              <a:t>discourages teachers </a:t>
            </a:r>
            <a:r>
              <a:rPr lang="en-US" sz="3600" dirty="0">
                <a:solidFill>
                  <a:schemeClr val="tx1"/>
                </a:solidFill>
              </a:rPr>
              <a:t>from deviating from the curriculum</a:t>
            </a:r>
          </a:p>
          <a:p>
            <a:pPr lvl="1"/>
            <a:r>
              <a:rPr lang="en-US" sz="2900" dirty="0">
                <a:solidFill>
                  <a:schemeClr val="tx1"/>
                </a:solidFill>
              </a:rPr>
              <a:t>Discourages innovation and risk taking</a:t>
            </a:r>
          </a:p>
          <a:p>
            <a:pPr lvl="1"/>
            <a:r>
              <a:rPr lang="en-US" sz="2900" dirty="0">
                <a:solidFill>
                  <a:schemeClr val="tx1"/>
                </a:solidFill>
              </a:rPr>
              <a:t>“If it isn’t tested – it’s not part of this classroom!”</a:t>
            </a:r>
          </a:p>
          <a:p>
            <a:r>
              <a:rPr lang="en-US" sz="3600" dirty="0">
                <a:solidFill>
                  <a:schemeClr val="tx1"/>
                </a:solidFill>
              </a:rPr>
              <a:t>Classroom climate that often </a:t>
            </a:r>
            <a:r>
              <a:rPr lang="en-US" sz="3600" b="1" dirty="0">
                <a:solidFill>
                  <a:schemeClr val="tx1"/>
                </a:solidFill>
              </a:rPr>
              <a:t>discourages students</a:t>
            </a:r>
            <a:r>
              <a:rPr lang="en-US" sz="3600" dirty="0">
                <a:solidFill>
                  <a:schemeClr val="tx1"/>
                </a:solidFill>
              </a:rPr>
              <a:t> from asking questions</a:t>
            </a:r>
          </a:p>
          <a:p>
            <a:pPr lvl="1"/>
            <a:r>
              <a:rPr lang="en-US" sz="2900" dirty="0">
                <a:solidFill>
                  <a:schemeClr val="tx1"/>
                </a:solidFill>
              </a:rPr>
              <a:t>Questions take time away from test preparation</a:t>
            </a:r>
          </a:p>
          <a:p>
            <a:pPr lvl="1"/>
            <a:r>
              <a:rPr lang="en-US" sz="2900" dirty="0">
                <a:solidFill>
                  <a:schemeClr val="tx1"/>
                </a:solidFill>
              </a:rPr>
              <a:t>Students have no actual stake in the test outcomes</a:t>
            </a:r>
          </a:p>
          <a:p>
            <a:endParaRPr lang="en-US" dirty="0"/>
          </a:p>
        </p:txBody>
      </p:sp>
    </p:spTree>
    <p:extLst>
      <p:ext uri="{BB962C8B-B14F-4D97-AF65-F5344CB8AC3E}">
        <p14:creationId xmlns:p14="http://schemas.microsoft.com/office/powerpoint/2010/main" val="59404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Who should incorporate outdoor education?</a:t>
            </a:r>
          </a:p>
        </p:txBody>
      </p:sp>
      <p:sp>
        <p:nvSpPr>
          <p:cNvPr id="3" name="Content Placeholder 2"/>
          <p:cNvSpPr>
            <a:spLocks noGrp="1"/>
          </p:cNvSpPr>
          <p:nvPr>
            <p:ph idx="1"/>
          </p:nvPr>
        </p:nvSpPr>
        <p:spPr>
          <a:xfrm>
            <a:off x="2933700" y="2438400"/>
            <a:ext cx="8770572" cy="3651504"/>
          </a:xfrm>
        </p:spPr>
        <p:txBody>
          <a:bodyPr>
            <a:normAutofit/>
          </a:bodyPr>
          <a:lstStyle/>
          <a:p>
            <a:r>
              <a:rPr lang="en-US" sz="2800" dirty="0">
                <a:solidFill>
                  <a:schemeClr val="tx1"/>
                </a:solidFill>
              </a:rPr>
              <a:t>Classroom teachers</a:t>
            </a:r>
          </a:p>
          <a:p>
            <a:r>
              <a:rPr lang="en-US" sz="2800" dirty="0">
                <a:solidFill>
                  <a:schemeClr val="tx1"/>
                </a:solidFill>
              </a:rPr>
              <a:t>Environmental education centers and programs</a:t>
            </a:r>
          </a:p>
          <a:p>
            <a:r>
              <a:rPr lang="en-US" sz="2800" dirty="0">
                <a:solidFill>
                  <a:schemeClr val="tx1"/>
                </a:solidFill>
              </a:rPr>
              <a:t>Park naturalists, rangers, and interpreters</a:t>
            </a:r>
          </a:p>
          <a:p>
            <a:r>
              <a:rPr lang="en-US" sz="2800" dirty="0">
                <a:solidFill>
                  <a:schemeClr val="tx1"/>
                </a:solidFill>
              </a:rPr>
              <a:t>Community and social agencies</a:t>
            </a:r>
          </a:p>
          <a:p>
            <a:r>
              <a:rPr lang="en-US" sz="2800" dirty="0">
                <a:solidFill>
                  <a:schemeClr val="tx1"/>
                </a:solidFill>
              </a:rPr>
              <a:t>Volunteer organizations</a:t>
            </a:r>
          </a:p>
          <a:p>
            <a:r>
              <a:rPr lang="en-US" sz="2800" dirty="0">
                <a:solidFill>
                  <a:schemeClr val="tx1"/>
                </a:solidFill>
              </a:rPr>
              <a:t>Youth groups</a:t>
            </a:r>
          </a:p>
        </p:txBody>
      </p:sp>
      <p:pic>
        <p:nvPicPr>
          <p:cNvPr id="4" name="Picture 3" descr="Heritage interpretation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76" y="4705004"/>
            <a:ext cx="2330897" cy="1568058"/>
          </a:xfrm>
          <a:prstGeom prst="rect">
            <a:avLst/>
          </a:prstGeom>
        </p:spPr>
      </p:pic>
      <p:pic>
        <p:nvPicPr>
          <p:cNvPr id="5" name="Picture 4" descr="Boy Scouts Eagle Fern Campout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76" y="2457733"/>
            <a:ext cx="2330897" cy="1981263"/>
          </a:xfrm>
          <a:prstGeom prst="rect">
            <a:avLst/>
          </a:prstGeom>
        </p:spPr>
      </p:pic>
    </p:spTree>
    <p:extLst>
      <p:ext uri="{BB962C8B-B14F-4D97-AF65-F5344CB8AC3E}">
        <p14:creationId xmlns:p14="http://schemas.microsoft.com/office/powerpoint/2010/main" val="59827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526" y="568345"/>
            <a:ext cx="10170746" cy="1560716"/>
          </a:xfrm>
        </p:spPr>
        <p:txBody>
          <a:bodyPr>
            <a:normAutofit/>
          </a:bodyPr>
          <a:lstStyle/>
          <a:p>
            <a:r>
              <a:rPr lang="en-US" b="1" dirty="0">
                <a:solidFill>
                  <a:schemeClr val="accent1">
                    <a:lumMod val="50000"/>
                  </a:schemeClr>
                </a:solidFill>
              </a:rPr>
              <a:t>Guidelines for meaningful and effective outdoor learning</a:t>
            </a:r>
          </a:p>
        </p:txBody>
      </p:sp>
      <p:sp>
        <p:nvSpPr>
          <p:cNvPr id="3" name="Content Placeholder 2"/>
          <p:cNvSpPr>
            <a:spLocks noGrp="1"/>
          </p:cNvSpPr>
          <p:nvPr>
            <p:ph idx="1"/>
          </p:nvPr>
        </p:nvSpPr>
        <p:spPr>
          <a:xfrm>
            <a:off x="1471354" y="2438400"/>
            <a:ext cx="10232918" cy="4095750"/>
          </a:xfrm>
        </p:spPr>
        <p:txBody>
          <a:bodyPr>
            <a:noAutofit/>
          </a:bodyPr>
          <a:lstStyle/>
          <a:p>
            <a:r>
              <a:rPr lang="en-US" sz="2400" dirty="0">
                <a:solidFill>
                  <a:schemeClr val="tx1"/>
                </a:solidFill>
              </a:rPr>
              <a:t>Learning across the curriculum</a:t>
            </a:r>
          </a:p>
          <a:p>
            <a:r>
              <a:rPr lang="en-US" sz="2400" dirty="0">
                <a:solidFill>
                  <a:schemeClr val="tx1"/>
                </a:solidFill>
              </a:rPr>
              <a:t>Education for sustainable development</a:t>
            </a:r>
          </a:p>
          <a:p>
            <a:r>
              <a:rPr lang="en-US" sz="2400" dirty="0">
                <a:solidFill>
                  <a:schemeClr val="tx1"/>
                </a:solidFill>
              </a:rPr>
              <a:t>Learning through local landscapes</a:t>
            </a:r>
          </a:p>
          <a:p>
            <a:r>
              <a:rPr lang="en-US" sz="2400" dirty="0">
                <a:solidFill>
                  <a:schemeClr val="tx1"/>
                </a:solidFill>
              </a:rPr>
              <a:t>Harnessing student curiosity</a:t>
            </a:r>
          </a:p>
          <a:p>
            <a:r>
              <a:rPr lang="en-US" sz="2400" dirty="0">
                <a:solidFill>
                  <a:schemeClr val="tx1"/>
                </a:solidFill>
              </a:rPr>
              <a:t>Enabling students to take responsibility</a:t>
            </a:r>
          </a:p>
          <a:p>
            <a:r>
              <a:rPr lang="en-US" sz="2400" dirty="0">
                <a:solidFill>
                  <a:schemeClr val="tx1"/>
                </a:solidFill>
              </a:rPr>
              <a:t>Building community partnerships</a:t>
            </a:r>
          </a:p>
          <a:p>
            <a:r>
              <a:rPr lang="en-US" sz="2400" dirty="0">
                <a:solidFill>
                  <a:schemeClr val="tx1"/>
                </a:solidFill>
              </a:rPr>
              <a:t>Administration and risk management</a:t>
            </a:r>
          </a:p>
          <a:p>
            <a:r>
              <a:rPr lang="en-US" sz="2400" dirty="0">
                <a:solidFill>
                  <a:schemeClr val="tx1"/>
                </a:solidFill>
              </a:rPr>
              <a:t>Supervising people outdoors</a:t>
            </a:r>
          </a:p>
        </p:txBody>
      </p:sp>
      <p:pic>
        <p:nvPicPr>
          <p:cNvPr id="4" name="Picture 3" descr="Free picture: holiday, family, beach, fun, insla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474" y="3291841"/>
            <a:ext cx="3639156" cy="2426104"/>
          </a:xfrm>
          <a:prstGeom prst="rect">
            <a:avLst/>
          </a:prstGeom>
        </p:spPr>
      </p:pic>
    </p:spTree>
    <p:extLst>
      <p:ext uri="{BB962C8B-B14F-4D97-AF65-F5344CB8AC3E}">
        <p14:creationId xmlns:p14="http://schemas.microsoft.com/office/powerpoint/2010/main" val="5518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526" y="568345"/>
            <a:ext cx="10352746" cy="1560716"/>
          </a:xfrm>
        </p:spPr>
        <p:txBody>
          <a:bodyPr>
            <a:normAutofit/>
          </a:bodyPr>
          <a:lstStyle/>
          <a:p>
            <a:pPr algn="ctr"/>
            <a:r>
              <a:rPr lang="en-US" b="1" dirty="0">
                <a:solidFill>
                  <a:schemeClr val="accent1">
                    <a:lumMod val="50000"/>
                  </a:schemeClr>
                </a:solidFill>
              </a:rPr>
              <a:t>The rise of “Nature Preschools” and “Forest Kindergartens”</a:t>
            </a:r>
          </a:p>
        </p:txBody>
      </p:sp>
      <p:pic>
        <p:nvPicPr>
          <p:cNvPr id="6" name="Content Placeholder 5"/>
          <p:cNvPicPr>
            <a:picLocks noGrp="1" noChangeAspect="1"/>
          </p:cNvPicPr>
          <p:nvPr>
            <p:ph sz="half" idx="1"/>
          </p:nvPr>
        </p:nvPicPr>
        <p:blipFill>
          <a:blip r:embed="rId2"/>
          <a:stretch>
            <a:fillRect/>
          </a:stretch>
        </p:blipFill>
        <p:spPr>
          <a:xfrm>
            <a:off x="1351525" y="2434909"/>
            <a:ext cx="3164349" cy="3989460"/>
          </a:xfrm>
          <a:prstGeom prst="rect">
            <a:avLst/>
          </a:prstGeom>
        </p:spPr>
      </p:pic>
      <p:sp>
        <p:nvSpPr>
          <p:cNvPr id="5" name="Content Placeholder 4"/>
          <p:cNvSpPr>
            <a:spLocks noGrp="1"/>
          </p:cNvSpPr>
          <p:nvPr>
            <p:ph sz="half" idx="2"/>
          </p:nvPr>
        </p:nvSpPr>
        <p:spPr>
          <a:xfrm>
            <a:off x="5061397" y="2352502"/>
            <a:ext cx="5961095" cy="4272742"/>
          </a:xfrm>
        </p:spPr>
        <p:txBody>
          <a:bodyPr>
            <a:normAutofit fontScale="92500" lnSpcReduction="20000"/>
          </a:bodyPr>
          <a:lstStyle/>
          <a:p>
            <a:r>
              <a:rPr lang="en-US" sz="2800" dirty="0">
                <a:solidFill>
                  <a:schemeClr val="tx1"/>
                </a:solidFill>
              </a:rPr>
              <a:t>Began in Europe and is spreading worldwide</a:t>
            </a:r>
          </a:p>
          <a:p>
            <a:r>
              <a:rPr lang="en-US" sz="2800" dirty="0">
                <a:solidFill>
                  <a:schemeClr val="tx1"/>
                </a:solidFill>
              </a:rPr>
              <a:t>Children spend a large part (if not all) of each day learning outside, regardless of the weather</a:t>
            </a:r>
          </a:p>
          <a:p>
            <a:r>
              <a:rPr lang="en-US" sz="2800" dirty="0">
                <a:solidFill>
                  <a:schemeClr val="tx1"/>
                </a:solidFill>
              </a:rPr>
              <a:t>Content (nature, weather, geology, physical science, etc.) is connected to the natural world</a:t>
            </a:r>
          </a:p>
          <a:p>
            <a:r>
              <a:rPr lang="en-US" sz="2800" dirty="0">
                <a:solidFill>
                  <a:schemeClr val="tx1"/>
                </a:solidFill>
              </a:rPr>
              <a:t>The movement is gaining ground in the US</a:t>
            </a:r>
          </a:p>
          <a:p>
            <a:endParaRPr lang="en-US" dirty="0"/>
          </a:p>
        </p:txBody>
      </p:sp>
    </p:spTree>
    <p:extLst>
      <p:ext uri="{BB962C8B-B14F-4D97-AF65-F5344CB8AC3E}">
        <p14:creationId xmlns:p14="http://schemas.microsoft.com/office/powerpoint/2010/main" val="15337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6" y="568345"/>
            <a:ext cx="9709216" cy="1560716"/>
          </a:xfrm>
        </p:spPr>
        <p:txBody>
          <a:bodyPr>
            <a:normAutofit fontScale="90000"/>
          </a:bodyPr>
          <a:lstStyle/>
          <a:p>
            <a:r>
              <a:rPr lang="en-US" b="1" dirty="0">
                <a:solidFill>
                  <a:schemeClr val="accent1">
                    <a:lumMod val="50000"/>
                  </a:schemeClr>
                </a:solidFill>
              </a:rPr>
              <a:t>Conception of “outdoor learning”, rationales, and educational benefits</a:t>
            </a:r>
          </a:p>
        </p:txBody>
      </p:sp>
      <p:sp>
        <p:nvSpPr>
          <p:cNvPr id="3" name="Content Placeholder 2"/>
          <p:cNvSpPr>
            <a:spLocks noGrp="1"/>
          </p:cNvSpPr>
          <p:nvPr>
            <p:ph idx="1"/>
          </p:nvPr>
        </p:nvSpPr>
        <p:spPr>
          <a:xfrm>
            <a:off x="1654233" y="2776451"/>
            <a:ext cx="10050038" cy="3773977"/>
          </a:xfrm>
        </p:spPr>
        <p:txBody>
          <a:bodyPr>
            <a:normAutofit/>
          </a:bodyPr>
          <a:lstStyle/>
          <a:p>
            <a:pPr marL="0" indent="0">
              <a:buNone/>
            </a:pPr>
            <a:r>
              <a:rPr lang="en-US" sz="3200" b="1" dirty="0">
                <a:solidFill>
                  <a:schemeClr val="tx1"/>
                </a:solidFill>
              </a:rPr>
              <a:t>Discuss:</a:t>
            </a:r>
            <a:r>
              <a:rPr lang="en-US" sz="3200" dirty="0">
                <a:solidFill>
                  <a:schemeClr val="tx1"/>
                </a:solidFill>
              </a:rPr>
              <a:t> </a:t>
            </a:r>
            <a:r>
              <a:rPr lang="en-US" sz="3200" i="1" dirty="0">
                <a:solidFill>
                  <a:schemeClr val="tx1"/>
                </a:solidFill>
              </a:rPr>
              <a:t>Why do you think children need to spend time outdoors?</a:t>
            </a:r>
          </a:p>
        </p:txBody>
      </p:sp>
      <p:pic>
        <p:nvPicPr>
          <p:cNvPr id="4" name="Picture 3" descr="The Heart of Sustainability: Big Ideas from the field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3533" y="3674226"/>
            <a:ext cx="3724099" cy="2793075"/>
          </a:xfrm>
          <a:prstGeom prst="rect">
            <a:avLst/>
          </a:prstGeom>
        </p:spPr>
      </p:pic>
    </p:spTree>
    <p:extLst>
      <p:ext uri="{BB962C8B-B14F-4D97-AF65-F5344CB8AC3E}">
        <p14:creationId xmlns:p14="http://schemas.microsoft.com/office/powerpoint/2010/main" val="2959366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Nature preschools</a:t>
            </a:r>
          </a:p>
        </p:txBody>
      </p:sp>
      <p:sp>
        <p:nvSpPr>
          <p:cNvPr id="3" name="Content Placeholder 2"/>
          <p:cNvSpPr>
            <a:spLocks noGrp="1"/>
          </p:cNvSpPr>
          <p:nvPr>
            <p:ph idx="1"/>
          </p:nvPr>
        </p:nvSpPr>
        <p:spPr>
          <a:xfrm>
            <a:off x="656705" y="2294313"/>
            <a:ext cx="11047566" cy="3795591"/>
          </a:xfrm>
        </p:spPr>
        <p:txBody>
          <a:bodyPr>
            <a:normAutofit/>
          </a:bodyPr>
          <a:lstStyle/>
          <a:p>
            <a:r>
              <a:rPr lang="en-US" sz="2400" dirty="0">
                <a:solidFill>
                  <a:schemeClr val="tx1"/>
                </a:solidFill>
              </a:rPr>
              <a:t>A </a:t>
            </a:r>
            <a:r>
              <a:rPr lang="en-US" sz="2400" b="1" dirty="0">
                <a:solidFill>
                  <a:schemeClr val="tx1"/>
                </a:solidFill>
              </a:rPr>
              <a:t>nature preschool </a:t>
            </a:r>
            <a:r>
              <a:rPr lang="en-US" sz="2400" dirty="0">
                <a:solidFill>
                  <a:schemeClr val="tx1"/>
                </a:solidFill>
              </a:rPr>
              <a:t>is a growing trend in education </a:t>
            </a:r>
          </a:p>
          <a:p>
            <a:r>
              <a:rPr lang="en-US" sz="2400" dirty="0">
                <a:solidFill>
                  <a:schemeClr val="tx1"/>
                </a:solidFill>
              </a:rPr>
              <a:t>It is a fully-licensed child care operation that uses a natural area as a regular focus of its student activities. Typically, nature preschool classes go outside every day to enjoy loosely-structured explorations and play in natural settings</a:t>
            </a:r>
          </a:p>
        </p:txBody>
      </p:sp>
      <p:pic>
        <p:nvPicPr>
          <p:cNvPr id="4" name="Picture 3"/>
          <p:cNvPicPr>
            <a:picLocks noChangeAspect="1"/>
          </p:cNvPicPr>
          <p:nvPr/>
        </p:nvPicPr>
        <p:blipFill>
          <a:blip r:embed="rId2"/>
          <a:stretch>
            <a:fillRect/>
          </a:stretch>
        </p:blipFill>
        <p:spPr>
          <a:xfrm>
            <a:off x="1554881" y="4841915"/>
            <a:ext cx="2478404" cy="1850197"/>
          </a:xfrm>
          <a:prstGeom prst="rect">
            <a:avLst/>
          </a:prstGeom>
        </p:spPr>
      </p:pic>
      <p:pic>
        <p:nvPicPr>
          <p:cNvPr id="5" name="Picture 4"/>
          <p:cNvPicPr>
            <a:picLocks noChangeAspect="1"/>
          </p:cNvPicPr>
          <p:nvPr/>
        </p:nvPicPr>
        <p:blipFill>
          <a:blip r:embed="rId3"/>
          <a:stretch>
            <a:fillRect/>
          </a:stretch>
        </p:blipFill>
        <p:spPr>
          <a:xfrm>
            <a:off x="8603848" y="4841915"/>
            <a:ext cx="2767845" cy="1845230"/>
          </a:xfrm>
          <a:prstGeom prst="rect">
            <a:avLst/>
          </a:prstGeom>
        </p:spPr>
      </p:pic>
      <p:pic>
        <p:nvPicPr>
          <p:cNvPr id="6" name="Picture 5"/>
          <p:cNvPicPr>
            <a:picLocks noChangeAspect="1"/>
          </p:cNvPicPr>
          <p:nvPr/>
        </p:nvPicPr>
        <p:blipFill>
          <a:blip r:embed="rId4"/>
          <a:stretch>
            <a:fillRect/>
          </a:stretch>
        </p:blipFill>
        <p:spPr>
          <a:xfrm>
            <a:off x="4681853" y="4841915"/>
            <a:ext cx="3273427" cy="1845230"/>
          </a:xfrm>
          <a:prstGeom prst="rect">
            <a:avLst/>
          </a:prstGeom>
        </p:spPr>
      </p:pic>
    </p:spTree>
    <p:extLst>
      <p:ext uri="{BB962C8B-B14F-4D97-AF65-F5344CB8AC3E}">
        <p14:creationId xmlns:p14="http://schemas.microsoft.com/office/powerpoint/2010/main" val="44991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Forest kindergartens</a:t>
            </a:r>
          </a:p>
        </p:txBody>
      </p:sp>
      <p:pic>
        <p:nvPicPr>
          <p:cNvPr id="4" name="Content Placeholder 3"/>
          <p:cNvPicPr>
            <a:picLocks noGrp="1" noChangeAspect="1"/>
          </p:cNvPicPr>
          <p:nvPr>
            <p:ph idx="1"/>
          </p:nvPr>
        </p:nvPicPr>
        <p:blipFill>
          <a:blip r:embed="rId2"/>
          <a:stretch>
            <a:fillRect/>
          </a:stretch>
        </p:blipFill>
        <p:spPr>
          <a:xfrm>
            <a:off x="8836429" y="4396913"/>
            <a:ext cx="3005643" cy="2145204"/>
          </a:xfrm>
          <a:prstGeom prst="rect">
            <a:avLst/>
          </a:prstGeom>
        </p:spPr>
      </p:pic>
      <p:pic>
        <p:nvPicPr>
          <p:cNvPr id="6" name="Picture 5"/>
          <p:cNvPicPr>
            <a:picLocks noChangeAspect="1"/>
          </p:cNvPicPr>
          <p:nvPr/>
        </p:nvPicPr>
        <p:blipFill>
          <a:blip r:embed="rId3"/>
          <a:stretch>
            <a:fillRect/>
          </a:stretch>
        </p:blipFill>
        <p:spPr>
          <a:xfrm>
            <a:off x="5276192" y="4368339"/>
            <a:ext cx="3308973" cy="2173778"/>
          </a:xfrm>
          <a:prstGeom prst="rect">
            <a:avLst/>
          </a:prstGeom>
        </p:spPr>
      </p:pic>
      <p:pic>
        <p:nvPicPr>
          <p:cNvPr id="7" name="Picture 6"/>
          <p:cNvPicPr>
            <a:picLocks noChangeAspect="1"/>
          </p:cNvPicPr>
          <p:nvPr/>
        </p:nvPicPr>
        <p:blipFill>
          <a:blip r:embed="rId4"/>
          <a:stretch>
            <a:fillRect/>
          </a:stretch>
        </p:blipFill>
        <p:spPr>
          <a:xfrm>
            <a:off x="2031076" y="4368339"/>
            <a:ext cx="2898371" cy="2173778"/>
          </a:xfrm>
          <a:prstGeom prst="rect">
            <a:avLst/>
          </a:prstGeom>
        </p:spPr>
      </p:pic>
      <p:sp>
        <p:nvSpPr>
          <p:cNvPr id="8" name="Rectangle 7"/>
          <p:cNvSpPr/>
          <p:nvPr/>
        </p:nvSpPr>
        <p:spPr>
          <a:xfrm>
            <a:off x="1338349" y="2327564"/>
            <a:ext cx="10365922" cy="1569660"/>
          </a:xfrm>
          <a:prstGeom prst="rect">
            <a:avLst/>
          </a:prstGeom>
        </p:spPr>
        <p:txBody>
          <a:bodyPr wrap="square">
            <a:spAutoFit/>
          </a:bodyPr>
          <a:lstStyle/>
          <a:p>
            <a:r>
              <a:rPr lang="en-US" sz="2400" dirty="0"/>
              <a:t>A </a:t>
            </a:r>
            <a:r>
              <a:rPr lang="en-US" sz="2400" b="1" dirty="0"/>
              <a:t>forest kindergarten </a:t>
            </a:r>
            <a:r>
              <a:rPr lang="en-US" sz="2400" dirty="0"/>
              <a:t>is a type of preschool education for children between the ages of three and six that is held almost exclusively outdoors. Whatever the weather, children are encouraged to play, explore and learn in a forest or natural environment.</a:t>
            </a:r>
          </a:p>
        </p:txBody>
      </p:sp>
    </p:spTree>
    <p:extLst>
      <p:ext uri="{BB962C8B-B14F-4D97-AF65-F5344CB8AC3E}">
        <p14:creationId xmlns:p14="http://schemas.microsoft.com/office/powerpoint/2010/main" val="255600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92D7-FAC9-4E42-B1F0-BA1072A4B39D}"/>
              </a:ext>
            </a:extLst>
          </p:cNvPr>
          <p:cNvSpPr>
            <a:spLocks noGrp="1"/>
          </p:cNvSpPr>
          <p:nvPr>
            <p:ph type="title"/>
          </p:nvPr>
        </p:nvSpPr>
        <p:spPr>
          <a:xfrm>
            <a:off x="1224794" y="568345"/>
            <a:ext cx="10479478" cy="1560716"/>
          </a:xfrm>
        </p:spPr>
        <p:txBody>
          <a:bodyPr>
            <a:normAutofit fontScale="90000"/>
          </a:bodyPr>
          <a:lstStyle/>
          <a:p>
            <a:r>
              <a:rPr lang="en-US" dirty="0">
                <a:solidFill>
                  <a:schemeClr val="accent1">
                    <a:lumMod val="50000"/>
                  </a:schemeClr>
                </a:solidFill>
              </a:rPr>
              <a:t>Nature Preschools &amp; Forest Kindergartens Around the United States</a:t>
            </a:r>
          </a:p>
        </p:txBody>
      </p:sp>
      <p:sp>
        <p:nvSpPr>
          <p:cNvPr id="3" name="Content Placeholder 2">
            <a:extLst>
              <a:ext uri="{FF2B5EF4-FFF2-40B4-BE49-F238E27FC236}">
                <a16:creationId xmlns:a16="http://schemas.microsoft.com/office/drawing/2014/main" id="{1D87DB10-0639-4DDE-82B4-5BAAAA51002C}"/>
              </a:ext>
            </a:extLst>
          </p:cNvPr>
          <p:cNvSpPr>
            <a:spLocks noGrp="1"/>
          </p:cNvSpPr>
          <p:nvPr>
            <p:ph idx="1"/>
          </p:nvPr>
        </p:nvSpPr>
        <p:spPr>
          <a:xfrm>
            <a:off x="775855" y="2438400"/>
            <a:ext cx="10928417" cy="4113402"/>
          </a:xfrm>
        </p:spPr>
        <p:txBody>
          <a:bodyPr>
            <a:normAutofit fontScale="92500" lnSpcReduction="20000"/>
          </a:bodyPr>
          <a:lstStyle/>
          <a:p>
            <a:r>
              <a:rPr lang="en-US" dirty="0">
                <a:solidFill>
                  <a:schemeClr val="tx1"/>
                </a:solidFill>
              </a:rPr>
              <a:t>First nature preschool in the US was 1967 at the new Canaan Nature Center (Connecticut)</a:t>
            </a:r>
          </a:p>
          <a:p>
            <a:r>
              <a:rPr lang="en-US" dirty="0">
                <a:solidFill>
                  <a:schemeClr val="tx1"/>
                </a:solidFill>
              </a:rPr>
              <a:t>The idea began to take hold in the 1990s and early 2000s</a:t>
            </a:r>
          </a:p>
          <a:p>
            <a:r>
              <a:rPr lang="en-US" dirty="0">
                <a:solidFill>
                  <a:schemeClr val="tx1"/>
                </a:solidFill>
              </a:rPr>
              <a:t>Dozens of schools (and growing) currently found in 38 states, plus the District of Columbia, in urban, suburban, and rural areas </a:t>
            </a:r>
            <a:r>
              <a:rPr lang="en-US" dirty="0">
                <a:hlinkClick r:id="rId2"/>
              </a:rPr>
              <a:t>https://mamookids.com/blogs/journal/the-ultimate-guide-to-forest-nature-schools-in-the-us</a:t>
            </a:r>
            <a:r>
              <a:rPr lang="en-US" dirty="0"/>
              <a:t> </a:t>
            </a:r>
          </a:p>
          <a:p>
            <a:pPr marL="0" indent="0">
              <a:buNone/>
            </a:pPr>
            <a:r>
              <a:rPr lang="en-US" dirty="0">
                <a:solidFill>
                  <a:schemeClr val="tx1"/>
                </a:solidFill>
              </a:rPr>
              <a:t>-   </a:t>
            </a:r>
            <a:r>
              <a:rPr lang="en-US" i="1" dirty="0">
                <a:solidFill>
                  <a:schemeClr val="tx1"/>
                </a:solidFill>
              </a:rPr>
              <a:t>Some examples:</a:t>
            </a:r>
          </a:p>
          <a:p>
            <a:pPr lvl="1">
              <a:buFont typeface="Arial" panose="020B0604020202020204" pitchFamily="34" charset="0"/>
              <a:buChar char="•"/>
            </a:pPr>
            <a:r>
              <a:rPr lang="en-US" b="1" dirty="0">
                <a:solidFill>
                  <a:schemeClr val="tx1"/>
                </a:solidFill>
              </a:rPr>
              <a:t>Blue Ridge Forest School </a:t>
            </a:r>
            <a:r>
              <a:rPr lang="en-US" dirty="0">
                <a:solidFill>
                  <a:schemeClr val="tx1"/>
                </a:solidFill>
              </a:rPr>
              <a:t>(Virginia) </a:t>
            </a:r>
            <a:r>
              <a:rPr lang="en-US" dirty="0">
                <a:solidFill>
                  <a:schemeClr val="tx1"/>
                </a:solidFill>
                <a:hlinkClick r:id="rId3"/>
              </a:rPr>
              <a:t>https://www.blueridgeforestschool.com/</a:t>
            </a:r>
            <a:r>
              <a:rPr lang="en-US" dirty="0">
                <a:solidFill>
                  <a:schemeClr val="tx1"/>
                </a:solidFill>
              </a:rPr>
              <a:t> </a:t>
            </a:r>
          </a:p>
          <a:p>
            <a:pPr lvl="1">
              <a:buFont typeface="Arial" panose="020B0604020202020204" pitchFamily="34" charset="0"/>
              <a:buChar char="•"/>
            </a:pPr>
            <a:r>
              <a:rPr lang="en-US" b="1" dirty="0" err="1">
                <a:solidFill>
                  <a:schemeClr val="tx1"/>
                </a:solidFill>
              </a:rPr>
              <a:t>Cedarsong</a:t>
            </a:r>
            <a:r>
              <a:rPr lang="en-US" b="1" dirty="0">
                <a:solidFill>
                  <a:schemeClr val="tx1"/>
                </a:solidFill>
              </a:rPr>
              <a:t> Nature School</a:t>
            </a:r>
            <a:r>
              <a:rPr lang="en-US" dirty="0">
                <a:solidFill>
                  <a:schemeClr val="tx1"/>
                </a:solidFill>
              </a:rPr>
              <a:t> (Vashon Island, Washington State) </a:t>
            </a:r>
            <a:r>
              <a:rPr lang="en-US" dirty="0">
                <a:solidFill>
                  <a:schemeClr val="tx1"/>
                </a:solidFill>
                <a:hlinkClick r:id="rId4"/>
              </a:rPr>
              <a:t>https://cedarsongway.org/</a:t>
            </a:r>
            <a:r>
              <a:rPr lang="en-US" dirty="0">
                <a:solidFill>
                  <a:schemeClr val="tx1"/>
                </a:solidFill>
              </a:rPr>
              <a:t> </a:t>
            </a:r>
          </a:p>
          <a:p>
            <a:pPr lvl="1">
              <a:buFont typeface="Arial" panose="020B0604020202020204" pitchFamily="34" charset="0"/>
              <a:buChar char="•"/>
            </a:pPr>
            <a:r>
              <a:rPr lang="en-US" b="1" dirty="0">
                <a:solidFill>
                  <a:schemeClr val="tx1"/>
                </a:solidFill>
              </a:rPr>
              <a:t>Ferncliff Nature Preschool </a:t>
            </a:r>
            <a:r>
              <a:rPr lang="en-US" dirty="0">
                <a:solidFill>
                  <a:schemeClr val="tx1"/>
                </a:solidFill>
              </a:rPr>
              <a:t>(near LR, Arkansas)</a:t>
            </a:r>
            <a:r>
              <a:rPr lang="en-US" dirty="0"/>
              <a:t> </a:t>
            </a:r>
            <a:r>
              <a:rPr lang="en-US" dirty="0">
                <a:hlinkClick r:id="rId5"/>
              </a:rPr>
              <a:t>https://ferncliff.org/nature-school/nature-preschool/</a:t>
            </a:r>
            <a:r>
              <a:rPr lang="en-US" dirty="0"/>
              <a:t> </a:t>
            </a:r>
          </a:p>
          <a:p>
            <a:pPr lvl="1">
              <a:buFont typeface="Arial" panose="020B0604020202020204" pitchFamily="34" charset="0"/>
              <a:buChar char="•"/>
            </a:pPr>
            <a:r>
              <a:rPr lang="en-US" b="1" dirty="0">
                <a:solidFill>
                  <a:schemeClr val="tx1"/>
                </a:solidFill>
              </a:rPr>
              <a:t>Free Forest School </a:t>
            </a:r>
            <a:r>
              <a:rPr lang="en-US" dirty="0">
                <a:solidFill>
                  <a:schemeClr val="tx1"/>
                </a:solidFill>
              </a:rPr>
              <a:t>(Found in numerous metro/urban areas)   </a:t>
            </a:r>
            <a:r>
              <a:rPr lang="en-US" dirty="0">
                <a:solidFill>
                  <a:schemeClr val="tx1"/>
                </a:solidFill>
                <a:hlinkClick r:id="rId6"/>
              </a:rPr>
              <a:t>https://www.freeforestschool.org/</a:t>
            </a:r>
            <a:r>
              <a:rPr lang="en-US" dirty="0">
                <a:solidFill>
                  <a:schemeClr val="tx1"/>
                </a:solidFill>
              </a:rPr>
              <a:t> </a:t>
            </a:r>
          </a:p>
          <a:p>
            <a:pPr lvl="1">
              <a:buFont typeface="Arial" panose="020B0604020202020204" pitchFamily="34" charset="0"/>
              <a:buChar char="•"/>
            </a:pPr>
            <a:r>
              <a:rPr lang="en-US" b="1" dirty="0">
                <a:solidFill>
                  <a:schemeClr val="tx1"/>
                </a:solidFill>
              </a:rPr>
              <a:t>Tiny Trees Preschool </a:t>
            </a:r>
            <a:r>
              <a:rPr lang="en-US" dirty="0">
                <a:solidFill>
                  <a:schemeClr val="tx1"/>
                </a:solidFill>
              </a:rPr>
              <a:t>(Seattle, Washington) </a:t>
            </a:r>
            <a:r>
              <a:rPr lang="en-US" dirty="0">
                <a:hlinkClick r:id="rId7"/>
              </a:rPr>
              <a:t>https://tinytrees.org/</a:t>
            </a:r>
            <a:r>
              <a:rPr lang="en-US" dirty="0"/>
              <a:t> </a:t>
            </a:r>
          </a:p>
          <a:p>
            <a:endParaRPr lang="en-US" dirty="0"/>
          </a:p>
        </p:txBody>
      </p:sp>
      <p:pic>
        <p:nvPicPr>
          <p:cNvPr id="4" name="Picture 3">
            <a:extLst>
              <a:ext uri="{FF2B5EF4-FFF2-40B4-BE49-F238E27FC236}">
                <a16:creationId xmlns:a16="http://schemas.microsoft.com/office/drawing/2014/main" id="{50ADEC0F-1E5D-4C25-81D8-C76B063FAEEE}"/>
              </a:ext>
            </a:extLst>
          </p:cNvPr>
          <p:cNvPicPr>
            <a:picLocks noChangeAspect="1"/>
          </p:cNvPicPr>
          <p:nvPr/>
        </p:nvPicPr>
        <p:blipFill>
          <a:blip r:embed="rId8"/>
          <a:stretch>
            <a:fillRect/>
          </a:stretch>
        </p:blipFill>
        <p:spPr>
          <a:xfrm>
            <a:off x="10332565" y="1348703"/>
            <a:ext cx="1371707" cy="1055159"/>
          </a:xfrm>
          <a:prstGeom prst="rect">
            <a:avLst/>
          </a:prstGeom>
        </p:spPr>
      </p:pic>
    </p:spTree>
    <p:extLst>
      <p:ext uri="{BB962C8B-B14F-4D97-AF65-F5344CB8AC3E}">
        <p14:creationId xmlns:p14="http://schemas.microsoft.com/office/powerpoint/2010/main" val="422123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2F24-572C-449B-BBB7-C7C49E718E15}"/>
              </a:ext>
            </a:extLst>
          </p:cNvPr>
          <p:cNvSpPr>
            <a:spLocks noGrp="1"/>
          </p:cNvSpPr>
          <p:nvPr>
            <p:ph type="title"/>
          </p:nvPr>
        </p:nvSpPr>
        <p:spPr>
          <a:xfrm>
            <a:off x="2718032" y="914399"/>
            <a:ext cx="8986239" cy="1214661"/>
          </a:xfrm>
        </p:spPr>
        <p:txBody>
          <a:bodyPr>
            <a:normAutofit fontScale="90000"/>
          </a:bodyPr>
          <a:lstStyle/>
          <a:p>
            <a:r>
              <a:rPr lang="en-US" dirty="0">
                <a:solidFill>
                  <a:schemeClr val="accent1">
                    <a:lumMod val="50000"/>
                  </a:schemeClr>
                </a:solidFill>
              </a:rPr>
              <a:t>Nature Preschools &amp; Forest Kindergartens Around the World</a:t>
            </a:r>
          </a:p>
        </p:txBody>
      </p:sp>
      <p:sp>
        <p:nvSpPr>
          <p:cNvPr id="3" name="Content Placeholder 2">
            <a:extLst>
              <a:ext uri="{FF2B5EF4-FFF2-40B4-BE49-F238E27FC236}">
                <a16:creationId xmlns:a16="http://schemas.microsoft.com/office/drawing/2014/main" id="{081BB4CE-2F74-401A-B9A6-86F249260173}"/>
              </a:ext>
            </a:extLst>
          </p:cNvPr>
          <p:cNvSpPr>
            <a:spLocks noGrp="1"/>
          </p:cNvSpPr>
          <p:nvPr>
            <p:ph sz="half" idx="1"/>
          </p:nvPr>
        </p:nvSpPr>
        <p:spPr>
          <a:xfrm>
            <a:off x="1317072" y="2438399"/>
            <a:ext cx="5777147" cy="4072506"/>
          </a:xfrm>
        </p:spPr>
        <p:txBody>
          <a:bodyPr>
            <a:normAutofit fontScale="70000" lnSpcReduction="20000"/>
          </a:bodyPr>
          <a:lstStyle/>
          <a:p>
            <a:r>
              <a:rPr lang="en-US" b="1" dirty="0">
                <a:solidFill>
                  <a:schemeClr val="tx1"/>
                </a:solidFill>
              </a:rPr>
              <a:t>Germany</a:t>
            </a:r>
          </a:p>
          <a:p>
            <a:pPr lvl="1"/>
            <a:r>
              <a:rPr lang="en-US" dirty="0">
                <a:solidFill>
                  <a:schemeClr val="tx1">
                    <a:lumMod val="95000"/>
                    <a:lumOff val="5000"/>
                  </a:schemeClr>
                </a:solidFill>
              </a:rPr>
              <a:t>Forest kindergartens are modeled after the </a:t>
            </a:r>
            <a:r>
              <a:rPr lang="en-US" dirty="0" err="1">
                <a:solidFill>
                  <a:schemeClr val="tx1">
                    <a:lumMod val="95000"/>
                    <a:lumOff val="5000"/>
                  </a:schemeClr>
                </a:solidFill>
              </a:rPr>
              <a:t>waldkindergartens</a:t>
            </a:r>
            <a:r>
              <a:rPr lang="en-US" dirty="0">
                <a:solidFill>
                  <a:schemeClr val="tx1">
                    <a:lumMod val="95000"/>
                    <a:lumOff val="5000"/>
                  </a:schemeClr>
                </a:solidFill>
              </a:rPr>
              <a:t> in Europe where children spend 80-90% of their time outdoors in natural areas.</a:t>
            </a:r>
          </a:p>
          <a:p>
            <a:r>
              <a:rPr lang="en-US" b="1" dirty="0">
                <a:solidFill>
                  <a:schemeClr val="tx1"/>
                </a:solidFill>
              </a:rPr>
              <a:t>Finland</a:t>
            </a:r>
          </a:p>
          <a:p>
            <a:pPr lvl="1"/>
            <a:r>
              <a:rPr lang="en-US" dirty="0">
                <a:solidFill>
                  <a:schemeClr val="tx1"/>
                </a:solidFill>
              </a:rPr>
              <a:t>“Forest Schools” developed from Scandinavian forest communities in response to urbanization</a:t>
            </a:r>
          </a:p>
          <a:p>
            <a:pPr lvl="1"/>
            <a:r>
              <a:rPr lang="en-US" dirty="0">
                <a:solidFill>
                  <a:schemeClr val="tx1"/>
                </a:solidFill>
              </a:rPr>
              <a:t>1950s schools introduced the “morning walk” into their daily curriculum and grew into it’s own program in the 1970s</a:t>
            </a:r>
          </a:p>
          <a:p>
            <a:pPr lvl="1"/>
            <a:r>
              <a:rPr lang="en-US" dirty="0">
                <a:solidFill>
                  <a:schemeClr val="tx1"/>
                </a:solidFill>
              </a:rPr>
              <a:t>Engaged learning, boost in children’s health, improved academic performance, good for social skills, helps low-income families, engages teachers &amp; lowers stress levels</a:t>
            </a:r>
          </a:p>
          <a:p>
            <a:r>
              <a:rPr lang="en-US" b="1" dirty="0">
                <a:solidFill>
                  <a:schemeClr val="tx1"/>
                </a:solidFill>
              </a:rPr>
              <a:t>Canada</a:t>
            </a:r>
          </a:p>
          <a:p>
            <a:pPr lvl="1"/>
            <a:r>
              <a:rPr lang="en-US" dirty="0">
                <a:solidFill>
                  <a:schemeClr val="tx1"/>
                </a:solidFill>
              </a:rPr>
              <a:t>2012 Canada established the forest school network similar to the UK approach </a:t>
            </a:r>
          </a:p>
          <a:p>
            <a:pPr lvl="1"/>
            <a:r>
              <a:rPr lang="en-US" dirty="0">
                <a:solidFill>
                  <a:schemeClr val="tx1"/>
                </a:solidFill>
              </a:rPr>
              <a:t>Currently lists over a dozen programs on their website</a:t>
            </a:r>
          </a:p>
          <a:p>
            <a:pPr lvl="1"/>
            <a:endParaRPr lang="en-US" dirty="0">
              <a:solidFill>
                <a:schemeClr val="tx1"/>
              </a:solidFill>
            </a:endParaRPr>
          </a:p>
        </p:txBody>
      </p:sp>
      <p:sp>
        <p:nvSpPr>
          <p:cNvPr id="4" name="Content Placeholder 3">
            <a:extLst>
              <a:ext uri="{FF2B5EF4-FFF2-40B4-BE49-F238E27FC236}">
                <a16:creationId xmlns:a16="http://schemas.microsoft.com/office/drawing/2014/main" id="{B086BB3C-F8FC-401C-92A4-DAECBE2FCBF2}"/>
              </a:ext>
            </a:extLst>
          </p:cNvPr>
          <p:cNvSpPr>
            <a:spLocks noGrp="1"/>
          </p:cNvSpPr>
          <p:nvPr>
            <p:ph sz="half" idx="2"/>
          </p:nvPr>
        </p:nvSpPr>
        <p:spPr/>
        <p:txBody>
          <a:bodyPr>
            <a:normAutofit fontScale="70000" lnSpcReduction="20000"/>
          </a:bodyPr>
          <a:lstStyle/>
          <a:p>
            <a:r>
              <a:rPr lang="en-US" b="1" dirty="0">
                <a:solidFill>
                  <a:schemeClr val="tx1"/>
                </a:solidFill>
              </a:rPr>
              <a:t>Australia</a:t>
            </a:r>
          </a:p>
          <a:p>
            <a:r>
              <a:rPr lang="en-US" b="1" dirty="0">
                <a:solidFill>
                  <a:schemeClr val="tx1">
                    <a:lumMod val="95000"/>
                    <a:lumOff val="5000"/>
                  </a:schemeClr>
                </a:solidFill>
              </a:rPr>
              <a:t>Hong Kong </a:t>
            </a:r>
          </a:p>
          <a:p>
            <a:r>
              <a:rPr lang="en-US" b="1" dirty="0">
                <a:solidFill>
                  <a:schemeClr val="tx1">
                    <a:lumMod val="95000"/>
                    <a:lumOff val="5000"/>
                  </a:schemeClr>
                </a:solidFill>
              </a:rPr>
              <a:t>New Zealand</a:t>
            </a:r>
          </a:p>
          <a:p>
            <a:r>
              <a:rPr lang="en-US" b="1" dirty="0">
                <a:solidFill>
                  <a:schemeClr val="tx1"/>
                </a:solidFill>
              </a:rPr>
              <a:t>Norway</a:t>
            </a:r>
          </a:p>
          <a:p>
            <a:r>
              <a:rPr lang="en-US" b="1" dirty="0">
                <a:solidFill>
                  <a:schemeClr val="tx1">
                    <a:lumMod val="95000"/>
                    <a:lumOff val="5000"/>
                  </a:schemeClr>
                </a:solidFill>
              </a:rPr>
              <a:t>Thailand</a:t>
            </a:r>
          </a:p>
          <a:p>
            <a:r>
              <a:rPr lang="en-US" b="1" dirty="0">
                <a:solidFill>
                  <a:schemeClr val="tx1">
                    <a:lumMod val="95000"/>
                    <a:lumOff val="5000"/>
                  </a:schemeClr>
                </a:solidFill>
              </a:rPr>
              <a:t>Turkey</a:t>
            </a:r>
          </a:p>
          <a:p>
            <a:r>
              <a:rPr lang="en-US" b="1" dirty="0">
                <a:solidFill>
                  <a:schemeClr val="tx1"/>
                </a:solidFill>
              </a:rPr>
              <a:t>UK </a:t>
            </a:r>
            <a:r>
              <a:rPr lang="en-US" dirty="0">
                <a:solidFill>
                  <a:schemeClr val="tx1"/>
                </a:solidFill>
              </a:rPr>
              <a:t>British Forest Schools </a:t>
            </a:r>
            <a:r>
              <a:rPr lang="en-US" dirty="0">
                <a:solidFill>
                  <a:schemeClr val="tx1"/>
                </a:solidFill>
                <a:hlinkClick r:id="rId2"/>
              </a:rPr>
              <a:t>https://www.forestschools.com/</a:t>
            </a:r>
            <a:r>
              <a:rPr lang="en-US" dirty="0">
                <a:solidFill>
                  <a:schemeClr val="tx1"/>
                </a:solidFill>
              </a:rPr>
              <a:t> </a:t>
            </a:r>
          </a:p>
          <a:p>
            <a:endParaRPr lang="en-US" b="1" dirty="0">
              <a:solidFill>
                <a:schemeClr val="tx1">
                  <a:lumMod val="95000"/>
                  <a:lumOff val="5000"/>
                </a:schemeClr>
              </a:solidFill>
            </a:endParaRPr>
          </a:p>
        </p:txBody>
      </p:sp>
      <p:pic>
        <p:nvPicPr>
          <p:cNvPr id="5" name="Picture 4">
            <a:extLst>
              <a:ext uri="{FF2B5EF4-FFF2-40B4-BE49-F238E27FC236}">
                <a16:creationId xmlns:a16="http://schemas.microsoft.com/office/drawing/2014/main" id="{D1D33BEE-9423-49AD-93F8-2F5E93BD9F22}"/>
              </a:ext>
            </a:extLst>
          </p:cNvPr>
          <p:cNvPicPr>
            <a:picLocks noChangeAspect="1"/>
          </p:cNvPicPr>
          <p:nvPr/>
        </p:nvPicPr>
        <p:blipFill>
          <a:blip r:embed="rId3"/>
          <a:stretch>
            <a:fillRect/>
          </a:stretch>
        </p:blipFill>
        <p:spPr>
          <a:xfrm>
            <a:off x="8134843" y="5257800"/>
            <a:ext cx="2847975" cy="1600200"/>
          </a:xfrm>
          <a:prstGeom prst="rect">
            <a:avLst/>
          </a:prstGeom>
        </p:spPr>
      </p:pic>
    </p:spTree>
    <p:extLst>
      <p:ext uri="{BB962C8B-B14F-4D97-AF65-F5344CB8AC3E}">
        <p14:creationId xmlns:p14="http://schemas.microsoft.com/office/powerpoint/2010/main" val="243504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168" y="568345"/>
            <a:ext cx="10158104" cy="1560716"/>
          </a:xfrm>
        </p:spPr>
        <p:txBody>
          <a:bodyPr>
            <a:normAutofit/>
          </a:bodyPr>
          <a:lstStyle/>
          <a:p>
            <a:r>
              <a:rPr lang="en-US" b="1" dirty="0">
                <a:solidFill>
                  <a:schemeClr val="accent1">
                    <a:lumMod val="50000"/>
                  </a:schemeClr>
                </a:solidFill>
              </a:rPr>
              <a:t>What does informal learning look like in a NP/FK?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9860" y="4705569"/>
            <a:ext cx="3123027" cy="1751126"/>
          </a:xfrm>
        </p:spPr>
      </p:pic>
      <p:sp>
        <p:nvSpPr>
          <p:cNvPr id="15" name="Content Placeholder 14"/>
          <p:cNvSpPr>
            <a:spLocks noGrp="1"/>
          </p:cNvSpPr>
          <p:nvPr>
            <p:ph sz="half" idx="2"/>
          </p:nvPr>
        </p:nvSpPr>
        <p:spPr>
          <a:xfrm>
            <a:off x="1188720" y="2462811"/>
            <a:ext cx="10515551" cy="3657601"/>
          </a:xfrm>
        </p:spPr>
        <p:txBody>
          <a:bodyPr/>
          <a:lstStyle/>
          <a:p>
            <a:r>
              <a:rPr lang="en-US" dirty="0"/>
              <a:t>Video: </a:t>
            </a:r>
            <a:r>
              <a:rPr lang="en-US" i="1" dirty="0"/>
              <a:t>Kids Gone Wild: Denmark’s Forest Kindergartens </a:t>
            </a:r>
            <a:r>
              <a:rPr lang="en-US" dirty="0">
                <a:hlinkClick r:id="rId3"/>
              </a:rPr>
              <a:t>https://www.youtube.com/watch?v=Jkiij9dJfcw</a:t>
            </a:r>
            <a:r>
              <a:rPr lang="en-US" dirty="0"/>
              <a:t> </a:t>
            </a:r>
          </a:p>
          <a:p>
            <a:pPr marL="0" indent="0">
              <a:buNone/>
            </a:pPr>
            <a:endParaRPr lang="en-US" sz="800" dirty="0"/>
          </a:p>
          <a:p>
            <a:r>
              <a:rPr lang="en-US" dirty="0"/>
              <a:t>Video: </a:t>
            </a:r>
            <a:r>
              <a:rPr lang="en-US" i="1" dirty="0"/>
              <a:t>Changing the Nature of Preschool </a:t>
            </a:r>
            <a:r>
              <a:rPr lang="en-US" dirty="0"/>
              <a:t>(</a:t>
            </a:r>
            <a:r>
              <a:rPr lang="en-US" dirty="0" err="1"/>
              <a:t>Cedarsong</a:t>
            </a:r>
            <a:r>
              <a:rPr lang="en-US" dirty="0"/>
              <a:t> Nature School) </a:t>
            </a:r>
            <a:r>
              <a:rPr lang="en-US" dirty="0">
                <a:hlinkClick r:id="rId4"/>
              </a:rPr>
              <a:t>https://www.youtube.com/watch?v=1jNAImEvcAs</a:t>
            </a:r>
            <a:r>
              <a:rPr lang="en-US" dirty="0"/>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3151" y="4713199"/>
            <a:ext cx="2622890" cy="174859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6305" y="4705569"/>
            <a:ext cx="2632280" cy="1756223"/>
          </a:xfrm>
          <a:prstGeom prst="rect">
            <a:avLst/>
          </a:prstGeom>
        </p:spPr>
      </p:pic>
    </p:spTree>
    <p:extLst>
      <p:ext uri="{BB962C8B-B14F-4D97-AF65-F5344CB8AC3E}">
        <p14:creationId xmlns:p14="http://schemas.microsoft.com/office/powerpoint/2010/main" val="1630336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52" y="566928"/>
            <a:ext cx="10299420" cy="1563624"/>
          </a:xfrm>
        </p:spPr>
        <p:txBody>
          <a:bodyPr>
            <a:normAutofit/>
          </a:bodyPr>
          <a:lstStyle/>
          <a:p>
            <a:r>
              <a:rPr lang="en-US" b="1" dirty="0">
                <a:solidFill>
                  <a:schemeClr val="accent1">
                    <a:lumMod val="50000"/>
                  </a:schemeClr>
                </a:solidFill>
              </a:rPr>
              <a:t>What do you think about teaching young children in the outdoors?</a:t>
            </a:r>
          </a:p>
        </p:txBody>
      </p:sp>
      <p:sp>
        <p:nvSpPr>
          <p:cNvPr id="3" name="Content Placeholder 2"/>
          <p:cNvSpPr>
            <a:spLocks noGrp="1"/>
          </p:cNvSpPr>
          <p:nvPr>
            <p:ph type="body" idx="1"/>
          </p:nvPr>
        </p:nvSpPr>
        <p:spPr>
          <a:xfrm>
            <a:off x="1404853" y="2352502"/>
            <a:ext cx="4878502" cy="615142"/>
          </a:xfrm>
        </p:spPr>
        <p:txBody>
          <a:bodyPr>
            <a:normAutofit/>
          </a:bodyPr>
          <a:lstStyle/>
          <a:p>
            <a:r>
              <a:rPr lang="en-US" sz="2800" b="1" dirty="0">
                <a:solidFill>
                  <a:schemeClr val="accent2">
                    <a:lumMod val="50000"/>
                  </a:schemeClr>
                </a:solidFill>
              </a:rPr>
              <a:t>Concerns for children</a:t>
            </a:r>
          </a:p>
        </p:txBody>
      </p:sp>
      <p:sp>
        <p:nvSpPr>
          <p:cNvPr id="4" name="Content Placeholder 3"/>
          <p:cNvSpPr>
            <a:spLocks noGrp="1"/>
          </p:cNvSpPr>
          <p:nvPr>
            <p:ph sz="half" idx="2"/>
          </p:nvPr>
        </p:nvSpPr>
        <p:spPr>
          <a:xfrm>
            <a:off x="1325461" y="2967645"/>
            <a:ext cx="4957894" cy="3665912"/>
          </a:xfrm>
        </p:spPr>
        <p:txBody>
          <a:bodyPr>
            <a:normAutofit/>
          </a:bodyPr>
          <a:lstStyle/>
          <a:p>
            <a:r>
              <a:rPr lang="en-US" dirty="0">
                <a:solidFill>
                  <a:schemeClr val="tx1"/>
                </a:solidFill>
              </a:rPr>
              <a:t>Cold</a:t>
            </a:r>
          </a:p>
          <a:p>
            <a:r>
              <a:rPr lang="en-US" dirty="0">
                <a:solidFill>
                  <a:schemeClr val="tx1"/>
                </a:solidFill>
              </a:rPr>
              <a:t>Wet</a:t>
            </a:r>
          </a:p>
          <a:p>
            <a:r>
              <a:rPr lang="en-US" dirty="0">
                <a:solidFill>
                  <a:schemeClr val="tx1"/>
                </a:solidFill>
              </a:rPr>
              <a:t>Injuries</a:t>
            </a:r>
          </a:p>
          <a:p>
            <a:r>
              <a:rPr lang="en-US" dirty="0">
                <a:solidFill>
                  <a:schemeClr val="tx1"/>
                </a:solidFill>
              </a:rPr>
              <a:t>No fences/running away</a:t>
            </a:r>
          </a:p>
          <a:p>
            <a:r>
              <a:rPr lang="en-US" dirty="0">
                <a:solidFill>
                  <a:schemeClr val="tx1"/>
                </a:solidFill>
              </a:rPr>
              <a:t>Natural dangers (e.g. water)</a:t>
            </a:r>
          </a:p>
          <a:p>
            <a:r>
              <a:rPr lang="en-US" dirty="0">
                <a:solidFill>
                  <a:schemeClr val="tx1"/>
                </a:solidFill>
              </a:rPr>
              <a:t>When do children learn to “go to school”?</a:t>
            </a:r>
          </a:p>
          <a:p>
            <a:r>
              <a:rPr lang="en-US" dirty="0">
                <a:solidFill>
                  <a:schemeClr val="tx1"/>
                </a:solidFill>
              </a:rPr>
              <a:t>Won’t be ready for primary grades</a:t>
            </a:r>
          </a:p>
        </p:txBody>
      </p:sp>
      <p:sp>
        <p:nvSpPr>
          <p:cNvPr id="5" name="Text Placeholder 4"/>
          <p:cNvSpPr>
            <a:spLocks noGrp="1"/>
          </p:cNvSpPr>
          <p:nvPr>
            <p:ph type="body" sz="quarter" idx="3"/>
          </p:nvPr>
        </p:nvSpPr>
        <p:spPr>
          <a:xfrm>
            <a:off x="6568581" y="2352502"/>
            <a:ext cx="4794918" cy="615142"/>
          </a:xfrm>
        </p:spPr>
        <p:txBody>
          <a:bodyPr>
            <a:normAutofit/>
          </a:bodyPr>
          <a:lstStyle/>
          <a:p>
            <a:r>
              <a:rPr lang="en-US" sz="2800" b="1" dirty="0">
                <a:solidFill>
                  <a:schemeClr val="accent2">
                    <a:lumMod val="50000"/>
                  </a:schemeClr>
                </a:solidFill>
              </a:rPr>
              <a:t>Benefits to children</a:t>
            </a:r>
          </a:p>
        </p:txBody>
      </p:sp>
      <p:sp>
        <p:nvSpPr>
          <p:cNvPr id="6" name="Content Placeholder 5"/>
          <p:cNvSpPr>
            <a:spLocks noGrp="1"/>
          </p:cNvSpPr>
          <p:nvPr>
            <p:ph sz="quarter" idx="4"/>
          </p:nvPr>
        </p:nvSpPr>
        <p:spPr>
          <a:xfrm>
            <a:off x="6568580" y="2967644"/>
            <a:ext cx="5135691" cy="3890355"/>
          </a:xfrm>
        </p:spPr>
        <p:txBody>
          <a:bodyPr>
            <a:normAutofit fontScale="85000" lnSpcReduction="20000"/>
          </a:bodyPr>
          <a:lstStyle/>
          <a:p>
            <a:r>
              <a:rPr lang="en-US" dirty="0">
                <a:solidFill>
                  <a:schemeClr val="tx1"/>
                </a:solidFill>
              </a:rPr>
              <a:t>Learn to manage risk &amp; be careful (e.g. climbing trees)</a:t>
            </a:r>
          </a:p>
          <a:p>
            <a:r>
              <a:rPr lang="en-US" dirty="0">
                <a:solidFill>
                  <a:schemeClr val="tx1"/>
                </a:solidFill>
              </a:rPr>
              <a:t>Learn to use tools</a:t>
            </a:r>
          </a:p>
          <a:p>
            <a:r>
              <a:rPr lang="en-US" dirty="0">
                <a:solidFill>
                  <a:schemeClr val="tx1"/>
                </a:solidFill>
              </a:rPr>
              <a:t>Encourages imagination &amp; attention span</a:t>
            </a:r>
          </a:p>
          <a:p>
            <a:r>
              <a:rPr lang="en-US" dirty="0">
                <a:solidFill>
                  <a:schemeClr val="tx1"/>
                </a:solidFill>
              </a:rPr>
              <a:t>Encourages activity</a:t>
            </a:r>
          </a:p>
          <a:p>
            <a:r>
              <a:rPr lang="en-US" dirty="0">
                <a:solidFill>
                  <a:schemeClr val="tx1"/>
                </a:solidFill>
              </a:rPr>
              <a:t>Build balance</a:t>
            </a:r>
          </a:p>
          <a:p>
            <a:r>
              <a:rPr lang="en-US" dirty="0">
                <a:solidFill>
                  <a:schemeClr val="tx1"/>
                </a:solidFill>
              </a:rPr>
              <a:t>Learn to handle hardship (e.g. cold, wet, hot)</a:t>
            </a:r>
          </a:p>
          <a:p>
            <a:r>
              <a:rPr lang="en-US" dirty="0">
                <a:solidFill>
                  <a:schemeClr val="tx1"/>
                </a:solidFill>
              </a:rPr>
              <a:t>Builds trust and confidence</a:t>
            </a:r>
          </a:p>
          <a:p>
            <a:r>
              <a:rPr lang="en-US" dirty="0">
                <a:solidFill>
                  <a:schemeClr val="tx1"/>
                </a:solidFill>
              </a:rPr>
              <a:t>Engage in natural vs. virtual world</a:t>
            </a:r>
          </a:p>
          <a:p>
            <a:r>
              <a:rPr lang="en-US" dirty="0">
                <a:solidFill>
                  <a:schemeClr val="tx1"/>
                </a:solidFill>
              </a:rPr>
              <a:t>Builds interest in learning</a:t>
            </a:r>
          </a:p>
          <a:p>
            <a:r>
              <a:rPr lang="en-US" dirty="0">
                <a:solidFill>
                  <a:schemeClr val="tx1"/>
                </a:solidFill>
              </a:rPr>
              <a:t>Less stressed</a:t>
            </a:r>
          </a:p>
          <a:p>
            <a:endParaRPr lang="en-US" dirty="0"/>
          </a:p>
        </p:txBody>
      </p:sp>
    </p:spTree>
    <p:extLst>
      <p:ext uri="{BB962C8B-B14F-4D97-AF65-F5344CB8AC3E}">
        <p14:creationId xmlns:p14="http://schemas.microsoft.com/office/powerpoint/2010/main" val="5926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049773-F5F1-4E9A-BC40-89600BE9FE9C}"/>
              </a:ext>
            </a:extLst>
          </p:cNvPr>
          <p:cNvSpPr>
            <a:spLocks noGrp="1"/>
          </p:cNvSpPr>
          <p:nvPr>
            <p:ph type="title"/>
          </p:nvPr>
        </p:nvSpPr>
        <p:spPr/>
        <p:txBody>
          <a:bodyPr/>
          <a:lstStyle/>
          <a:p>
            <a:r>
              <a:rPr lang="en-US" dirty="0">
                <a:solidFill>
                  <a:schemeClr val="tx2">
                    <a:lumMod val="50000"/>
                  </a:schemeClr>
                </a:solidFill>
              </a:rPr>
              <a:t>Resources</a:t>
            </a:r>
          </a:p>
        </p:txBody>
      </p:sp>
      <p:sp>
        <p:nvSpPr>
          <p:cNvPr id="8" name="Content Placeholder 7">
            <a:extLst>
              <a:ext uri="{FF2B5EF4-FFF2-40B4-BE49-F238E27FC236}">
                <a16:creationId xmlns:a16="http://schemas.microsoft.com/office/drawing/2014/main" id="{D29251B4-B19F-4732-B484-FC8F9698E215}"/>
              </a:ext>
            </a:extLst>
          </p:cNvPr>
          <p:cNvSpPr>
            <a:spLocks noGrp="1"/>
          </p:cNvSpPr>
          <p:nvPr>
            <p:ph idx="1"/>
          </p:nvPr>
        </p:nvSpPr>
        <p:spPr>
          <a:xfrm>
            <a:off x="2340528" y="2438400"/>
            <a:ext cx="9363743" cy="3651504"/>
          </a:xfrm>
        </p:spPr>
        <p:txBody>
          <a:bodyPr>
            <a:normAutofit/>
          </a:bodyPr>
          <a:lstStyle/>
          <a:p>
            <a:r>
              <a:rPr lang="en-US" sz="2400" dirty="0">
                <a:solidFill>
                  <a:schemeClr val="tx1"/>
                </a:solidFill>
              </a:rPr>
              <a:t>American Forest Kindergarten Association </a:t>
            </a:r>
            <a:r>
              <a:rPr lang="en-US" sz="2400" dirty="0">
                <a:solidFill>
                  <a:schemeClr val="tx1"/>
                </a:solidFill>
                <a:hlinkClick r:id="rId2"/>
              </a:rPr>
              <a:t>https://www.forestkindergartenassociation.org/</a:t>
            </a:r>
            <a:r>
              <a:rPr lang="en-US" sz="2400" dirty="0">
                <a:solidFill>
                  <a:schemeClr val="tx1"/>
                </a:solidFill>
              </a:rPr>
              <a:t> </a:t>
            </a:r>
          </a:p>
          <a:p>
            <a:r>
              <a:rPr lang="en-US" sz="2400" dirty="0">
                <a:solidFill>
                  <a:schemeClr val="tx1"/>
                </a:solidFill>
              </a:rPr>
              <a:t>Natural Start Alliance </a:t>
            </a:r>
            <a:r>
              <a:rPr lang="en-US" sz="2400" dirty="0"/>
              <a:t>	</a:t>
            </a:r>
            <a:r>
              <a:rPr lang="en-US" sz="2400" dirty="0">
                <a:hlinkClick r:id="rId3"/>
              </a:rPr>
              <a:t>https://naturalstart.org/</a:t>
            </a:r>
            <a:r>
              <a:rPr lang="en-US" sz="2400" dirty="0"/>
              <a:t> </a:t>
            </a:r>
          </a:p>
          <a:p>
            <a:r>
              <a:rPr lang="en-US" sz="2400" dirty="0">
                <a:solidFill>
                  <a:schemeClr val="tx1"/>
                </a:solidFill>
              </a:rPr>
              <a:t>Nature Explore </a:t>
            </a:r>
            <a:r>
              <a:rPr lang="en-US" sz="2400" dirty="0"/>
              <a:t>		</a:t>
            </a:r>
            <a:r>
              <a:rPr lang="en-US" sz="2400" dirty="0">
                <a:hlinkClick r:id="rId4"/>
              </a:rPr>
              <a:t>https://natureexplore.org/</a:t>
            </a:r>
            <a:r>
              <a:rPr lang="en-US" sz="2400" dirty="0"/>
              <a:t> </a:t>
            </a:r>
          </a:p>
          <a:p>
            <a:r>
              <a:rPr lang="en-US" sz="2400" dirty="0">
                <a:solidFill>
                  <a:schemeClr val="tx1"/>
                </a:solidFill>
              </a:rPr>
              <a:t>Nature-Based Early Learning Conference</a:t>
            </a:r>
          </a:p>
          <a:p>
            <a:r>
              <a:rPr lang="en-US" sz="2400" dirty="0">
                <a:solidFill>
                  <a:schemeClr val="tx1"/>
                </a:solidFill>
              </a:rPr>
              <a:t>Eastern Region Association of Forest and Nature Schools </a:t>
            </a:r>
            <a:r>
              <a:rPr lang="en-US" sz="2400" dirty="0">
                <a:solidFill>
                  <a:schemeClr val="tx1"/>
                </a:solidFill>
                <a:hlinkClick r:id="rId5"/>
              </a:rPr>
              <a:t>http://www.erafans.org/</a:t>
            </a:r>
            <a:r>
              <a:rPr lang="en-US" sz="2400" dirty="0">
                <a:solidFill>
                  <a:schemeClr val="tx1"/>
                </a:solidFill>
              </a:rPr>
              <a:t> </a:t>
            </a:r>
          </a:p>
        </p:txBody>
      </p:sp>
    </p:spTree>
    <p:extLst>
      <p:ext uri="{BB962C8B-B14F-4D97-AF65-F5344CB8AC3E}">
        <p14:creationId xmlns:p14="http://schemas.microsoft.com/office/powerpoint/2010/main" val="190533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76CC14-699B-44E2-8F22-3EC16B29DAED}"/>
              </a:ext>
            </a:extLst>
          </p:cNvPr>
          <p:cNvSpPr/>
          <p:nvPr/>
        </p:nvSpPr>
        <p:spPr>
          <a:xfrm>
            <a:off x="1646455" y="1918874"/>
            <a:ext cx="9575057" cy="2585323"/>
          </a:xfrm>
          <a:prstGeom prst="rect">
            <a:avLst/>
          </a:prstGeom>
        </p:spPr>
        <p:txBody>
          <a:bodyPr wrap="none">
            <a:spAutoFit/>
          </a:bodyPr>
          <a:lstStyle/>
          <a:p>
            <a:r>
              <a:rPr lang="en-US" b="1" dirty="0">
                <a:solidFill>
                  <a:srgbClr val="494949"/>
                </a:solidFill>
                <a:latin typeface="Century Gothic" panose="020B0502020202020204" pitchFamily="34" charset="0"/>
              </a:rPr>
              <a:t>Other similar schools in NWA – </a:t>
            </a:r>
          </a:p>
          <a:p>
            <a:endParaRPr lang="en-US" b="1" dirty="0">
              <a:solidFill>
                <a:srgbClr val="494949"/>
              </a:solidFill>
              <a:latin typeface="Century Gothic" panose="020B0502020202020204" pitchFamily="34" charset="0"/>
            </a:endParaRPr>
          </a:p>
          <a:p>
            <a:r>
              <a:rPr lang="en-US" b="1" dirty="0">
                <a:solidFill>
                  <a:srgbClr val="494949"/>
                </a:solidFill>
                <a:latin typeface="Century Gothic" panose="020B0502020202020204" pitchFamily="34" charset="0"/>
              </a:rPr>
              <a:t>Northwest Arkansas Forest School Homeschool Co-op – Fayetteville-based</a:t>
            </a:r>
          </a:p>
          <a:p>
            <a:endParaRPr lang="en-US" b="1" dirty="0">
              <a:solidFill>
                <a:srgbClr val="494949"/>
              </a:solidFill>
              <a:latin typeface="Century Gothic" panose="020B0502020202020204" pitchFamily="34" charset="0"/>
            </a:endParaRPr>
          </a:p>
          <a:p>
            <a:r>
              <a:rPr lang="en-US" b="1" dirty="0">
                <a:solidFill>
                  <a:srgbClr val="494949"/>
                </a:solidFill>
                <a:latin typeface="Century Gothic" panose="020B0502020202020204" pitchFamily="34" charset="0"/>
              </a:rPr>
              <a:t>Clover Community School (K-8) - Bentonville - Project-based and Nature-inspired</a:t>
            </a:r>
          </a:p>
          <a:p>
            <a:endParaRPr lang="en-US" b="1" dirty="0">
              <a:solidFill>
                <a:srgbClr val="494949"/>
              </a:solidFill>
              <a:latin typeface="Century Gothic" panose="020B0502020202020204" pitchFamily="34" charset="0"/>
            </a:endParaRPr>
          </a:p>
          <a:p>
            <a:r>
              <a:rPr lang="en-US" b="1" dirty="0">
                <a:solidFill>
                  <a:srgbClr val="494949"/>
                </a:solidFill>
                <a:latin typeface="Century Gothic" panose="020B0502020202020204" pitchFamily="34" charset="0"/>
              </a:rPr>
              <a:t>Informal Education – Snails and Turkey Tails: NWA Forest Meet-Up Groups for Families</a:t>
            </a:r>
          </a:p>
          <a:p>
            <a:endParaRPr lang="en-US" b="1" dirty="0">
              <a:solidFill>
                <a:srgbClr val="494949"/>
              </a:solidFill>
              <a:latin typeface="Century Gothic" panose="020B0502020202020204" pitchFamily="34" charset="0"/>
            </a:endParaRPr>
          </a:p>
          <a:p>
            <a:endParaRPr lang="en-US" b="1" dirty="0">
              <a:latin typeface="Century Gothic" panose="020B0502020202020204" pitchFamily="34" charset="0"/>
            </a:endParaRPr>
          </a:p>
        </p:txBody>
      </p:sp>
    </p:spTree>
    <p:extLst>
      <p:ext uri="{BB962C8B-B14F-4D97-AF65-F5344CB8AC3E}">
        <p14:creationId xmlns:p14="http://schemas.microsoft.com/office/powerpoint/2010/main" val="3146321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26" r="2575" b="1"/>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3" name="Picture 2">
            <a:extLst>
              <a:ext uri="{FF2B5EF4-FFF2-40B4-BE49-F238E27FC236}">
                <a16:creationId xmlns:a16="http://schemas.microsoft.com/office/drawing/2014/main" id="{C6897FC8-1F03-4B50-AF6D-8D54653390A6}"/>
              </a:ext>
            </a:extLst>
          </p:cNvPr>
          <p:cNvPicPr>
            <a:picLocks noChangeAspect="1"/>
          </p:cNvPicPr>
          <p:nvPr/>
        </p:nvPicPr>
        <p:blipFill rotWithShape="1">
          <a:blip r:embed="rId3"/>
          <a:srcRect r="10968"/>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4" name="Content Placeholder 3"/>
          <p:cNvPicPr>
            <a:picLocks noGrp="1" noChangeAspect="1"/>
          </p:cNvPicPr>
          <p:nvPr>
            <p:ph idx="4294967295"/>
          </p:nvPr>
        </p:nvPicPr>
        <p:blipFill rotWithShape="1">
          <a:blip r:embed="rId4"/>
          <a:srcRect r="3" b="1243"/>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3372629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D5E2-C4B9-4646-9954-E3B245763EC5}"/>
              </a:ext>
            </a:extLst>
          </p:cNvPr>
          <p:cNvSpPr>
            <a:spLocks noGrp="1"/>
          </p:cNvSpPr>
          <p:nvPr>
            <p:ph type="title"/>
          </p:nvPr>
        </p:nvSpPr>
        <p:spPr>
          <a:xfrm>
            <a:off x="3145872" y="568345"/>
            <a:ext cx="8558399" cy="1560716"/>
          </a:xfrm>
        </p:spPr>
        <p:txBody>
          <a:bodyPr>
            <a:normAutofit fontScale="90000"/>
          </a:bodyPr>
          <a:lstStyle/>
          <a:p>
            <a:r>
              <a:rPr lang="en-US" dirty="0">
                <a:solidFill>
                  <a:schemeClr val="accent1">
                    <a:lumMod val="50000"/>
                  </a:schemeClr>
                </a:solidFill>
              </a:rPr>
              <a:t>Activity: </a:t>
            </a:r>
            <a:r>
              <a:rPr lang="en-US" i="1" dirty="0">
                <a:solidFill>
                  <a:schemeClr val="accent1">
                    <a:lumMod val="50000"/>
                  </a:schemeClr>
                </a:solidFill>
              </a:rPr>
              <a:t>Plan Your Ideal Nature Preschool/Forest Kindergarten</a:t>
            </a:r>
          </a:p>
        </p:txBody>
      </p:sp>
      <p:sp>
        <p:nvSpPr>
          <p:cNvPr id="3" name="Content Placeholder 2">
            <a:extLst>
              <a:ext uri="{FF2B5EF4-FFF2-40B4-BE49-F238E27FC236}">
                <a16:creationId xmlns:a16="http://schemas.microsoft.com/office/drawing/2014/main" id="{2490A421-6C02-48B1-98ED-D3EC87FCB542}"/>
              </a:ext>
            </a:extLst>
          </p:cNvPr>
          <p:cNvSpPr>
            <a:spLocks noGrp="1"/>
          </p:cNvSpPr>
          <p:nvPr>
            <p:ph sz="half" idx="1"/>
          </p:nvPr>
        </p:nvSpPr>
        <p:spPr>
          <a:xfrm>
            <a:off x="1002255" y="2438399"/>
            <a:ext cx="5188820" cy="4096625"/>
          </a:xfrm>
        </p:spPr>
        <p:txBody>
          <a:bodyPr>
            <a:normAutofit fontScale="92500"/>
          </a:bodyPr>
          <a:lstStyle/>
          <a:p>
            <a:r>
              <a:rPr lang="en-US" dirty="0">
                <a:solidFill>
                  <a:schemeClr val="tx1"/>
                </a:solidFill>
              </a:rPr>
              <a:t>Working in a group, plan and design your “ideal” nature preschool/forest kindergarten. Consider the following:</a:t>
            </a:r>
          </a:p>
          <a:p>
            <a:r>
              <a:rPr lang="en-US" b="1" dirty="0">
                <a:solidFill>
                  <a:schemeClr val="tx1"/>
                </a:solidFill>
              </a:rPr>
              <a:t>Physical space</a:t>
            </a:r>
          </a:p>
          <a:p>
            <a:pPr lvl="1"/>
            <a:r>
              <a:rPr lang="en-US" dirty="0">
                <a:solidFill>
                  <a:schemeClr val="tx1"/>
                </a:solidFill>
              </a:rPr>
              <a:t>How many children will be served? How large is your space? What will you do there?</a:t>
            </a:r>
          </a:p>
          <a:p>
            <a:pPr lvl="1"/>
            <a:r>
              <a:rPr lang="en-US" dirty="0">
                <a:solidFill>
                  <a:schemeClr val="tx1"/>
                </a:solidFill>
              </a:rPr>
              <a:t>Shade and/or weather structures</a:t>
            </a:r>
          </a:p>
          <a:p>
            <a:pPr lvl="1"/>
            <a:r>
              <a:rPr lang="en-US" dirty="0">
                <a:solidFill>
                  <a:schemeClr val="tx1"/>
                </a:solidFill>
              </a:rPr>
              <a:t>Seating &amp; working areas</a:t>
            </a:r>
          </a:p>
          <a:p>
            <a:pPr lvl="1"/>
            <a:r>
              <a:rPr lang="en-US" dirty="0">
                <a:solidFill>
                  <a:schemeClr val="tx1"/>
                </a:solidFill>
              </a:rPr>
              <a:t>Storage</a:t>
            </a:r>
          </a:p>
          <a:p>
            <a:pPr lvl="1"/>
            <a:r>
              <a:rPr lang="en-US" dirty="0">
                <a:solidFill>
                  <a:schemeClr val="tx1"/>
                </a:solidFill>
              </a:rPr>
              <a:t>Stand-alone or connected to another facility</a:t>
            </a:r>
          </a:p>
          <a:p>
            <a:pPr lvl="1"/>
            <a:endParaRPr lang="en-US" dirty="0"/>
          </a:p>
        </p:txBody>
      </p:sp>
      <p:sp>
        <p:nvSpPr>
          <p:cNvPr id="4" name="Content Placeholder 3">
            <a:extLst>
              <a:ext uri="{FF2B5EF4-FFF2-40B4-BE49-F238E27FC236}">
                <a16:creationId xmlns:a16="http://schemas.microsoft.com/office/drawing/2014/main" id="{622E595D-D780-4476-9A46-135FEE752573}"/>
              </a:ext>
            </a:extLst>
          </p:cNvPr>
          <p:cNvSpPr>
            <a:spLocks noGrp="1"/>
          </p:cNvSpPr>
          <p:nvPr>
            <p:ph sz="half" idx="2"/>
          </p:nvPr>
        </p:nvSpPr>
        <p:spPr>
          <a:xfrm>
            <a:off x="6610525" y="2438399"/>
            <a:ext cx="5093746" cy="3979179"/>
          </a:xfrm>
        </p:spPr>
        <p:txBody>
          <a:bodyPr>
            <a:normAutofit fontScale="92500"/>
          </a:bodyPr>
          <a:lstStyle/>
          <a:p>
            <a:r>
              <a:rPr lang="en-US" b="1" dirty="0">
                <a:solidFill>
                  <a:schemeClr val="tx1"/>
                </a:solidFill>
              </a:rPr>
              <a:t>Curriculum</a:t>
            </a:r>
          </a:p>
          <a:p>
            <a:pPr lvl="1"/>
            <a:r>
              <a:rPr lang="en-US" dirty="0">
                <a:solidFill>
                  <a:schemeClr val="tx1"/>
                </a:solidFill>
              </a:rPr>
              <a:t>The intended curriculum</a:t>
            </a:r>
          </a:p>
          <a:p>
            <a:pPr lvl="1"/>
            <a:r>
              <a:rPr lang="en-US" dirty="0">
                <a:solidFill>
                  <a:schemeClr val="tx1"/>
                </a:solidFill>
              </a:rPr>
              <a:t>The hidden curriculum</a:t>
            </a:r>
          </a:p>
          <a:p>
            <a:pPr lvl="1"/>
            <a:r>
              <a:rPr lang="en-US" dirty="0">
                <a:solidFill>
                  <a:schemeClr val="tx1"/>
                </a:solidFill>
              </a:rPr>
              <a:t>Meeting state standards</a:t>
            </a:r>
          </a:p>
          <a:p>
            <a:r>
              <a:rPr lang="en-US" b="1" dirty="0">
                <a:solidFill>
                  <a:schemeClr val="tx1"/>
                </a:solidFill>
              </a:rPr>
              <a:t>Support Facilities/Activities</a:t>
            </a:r>
          </a:p>
          <a:p>
            <a:pPr lvl="1"/>
            <a:r>
              <a:rPr lang="en-US" dirty="0">
                <a:solidFill>
                  <a:schemeClr val="tx1"/>
                </a:solidFill>
              </a:rPr>
              <a:t>Lunches</a:t>
            </a:r>
          </a:p>
          <a:p>
            <a:pPr lvl="1"/>
            <a:r>
              <a:rPr lang="en-US" dirty="0">
                <a:solidFill>
                  <a:schemeClr val="tx1"/>
                </a:solidFill>
              </a:rPr>
              <a:t>Bathrooms</a:t>
            </a:r>
          </a:p>
          <a:p>
            <a:pPr lvl="1"/>
            <a:r>
              <a:rPr lang="en-US" dirty="0">
                <a:solidFill>
                  <a:schemeClr val="tx1"/>
                </a:solidFill>
              </a:rPr>
              <a:t>Nap time</a:t>
            </a:r>
          </a:p>
          <a:p>
            <a:pPr lvl="1"/>
            <a:r>
              <a:rPr lang="en-US" dirty="0">
                <a:solidFill>
                  <a:schemeClr val="tx1"/>
                </a:solidFill>
              </a:rPr>
              <a:t>Medical</a:t>
            </a:r>
          </a:p>
          <a:p>
            <a:endParaRPr lang="en-US" dirty="0"/>
          </a:p>
        </p:txBody>
      </p:sp>
      <p:pic>
        <p:nvPicPr>
          <p:cNvPr id="6" name="Picture 5">
            <a:extLst>
              <a:ext uri="{FF2B5EF4-FFF2-40B4-BE49-F238E27FC236}">
                <a16:creationId xmlns:a16="http://schemas.microsoft.com/office/drawing/2014/main" id="{9869AD63-0C8D-43F5-B7B9-E16C8BCEB33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1875" y="226503"/>
            <a:ext cx="2571659" cy="1928744"/>
          </a:xfrm>
          <a:prstGeom prst="rect">
            <a:avLst/>
          </a:prstGeom>
        </p:spPr>
      </p:pic>
    </p:spTree>
    <p:extLst>
      <p:ext uri="{BB962C8B-B14F-4D97-AF65-F5344CB8AC3E}">
        <p14:creationId xmlns:p14="http://schemas.microsoft.com/office/powerpoint/2010/main" val="213208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102" y="568345"/>
            <a:ext cx="10266170" cy="1560716"/>
          </a:xfrm>
        </p:spPr>
        <p:txBody>
          <a:bodyPr>
            <a:normAutofit fontScale="90000"/>
          </a:bodyPr>
          <a:lstStyle/>
          <a:p>
            <a:pPr algn="ctr"/>
            <a:r>
              <a:rPr lang="en-US" b="1" dirty="0">
                <a:solidFill>
                  <a:schemeClr val="accent1">
                    <a:lumMod val="50000"/>
                  </a:schemeClr>
                </a:solidFill>
              </a:rPr>
              <a:t>Early rationales for outdoor learning in the United States </a:t>
            </a:r>
            <a:r>
              <a:rPr lang="en-US" sz="3200" dirty="0">
                <a:solidFill>
                  <a:schemeClr val="accent1">
                    <a:lumMod val="50000"/>
                  </a:schemeClr>
                </a:solidFill>
              </a:rPr>
              <a:t>(1700 to 1900)</a:t>
            </a:r>
            <a:endParaRPr lang="en-US" dirty="0"/>
          </a:p>
        </p:txBody>
      </p:sp>
      <p:sp>
        <p:nvSpPr>
          <p:cNvPr id="3" name="Content Placeholder 2"/>
          <p:cNvSpPr>
            <a:spLocks noGrp="1"/>
          </p:cNvSpPr>
          <p:nvPr>
            <p:ph idx="1"/>
          </p:nvPr>
        </p:nvSpPr>
        <p:spPr>
          <a:xfrm>
            <a:off x="1571106" y="2438400"/>
            <a:ext cx="10133166" cy="3651504"/>
          </a:xfrm>
        </p:spPr>
        <p:txBody>
          <a:bodyPr/>
          <a:lstStyle/>
          <a:p>
            <a:r>
              <a:rPr lang="en-US" sz="2800" b="1" dirty="0">
                <a:solidFill>
                  <a:schemeClr val="tx1"/>
                </a:solidFill>
              </a:rPr>
              <a:t>Skill acquisition geared toward agricultural careers and lifestyles</a:t>
            </a:r>
          </a:p>
          <a:p>
            <a:pPr lvl="1"/>
            <a:r>
              <a:rPr lang="en-US" sz="2600" dirty="0">
                <a:solidFill>
                  <a:schemeClr val="tx1"/>
                </a:solidFill>
              </a:rPr>
              <a:t>Practical skills (farm skills, lumbering, surveying, survival skills, etc.)</a:t>
            </a:r>
          </a:p>
          <a:p>
            <a:pPr lvl="1"/>
            <a:r>
              <a:rPr lang="en-US" sz="2600" dirty="0">
                <a:solidFill>
                  <a:schemeClr val="tx1"/>
                </a:solidFill>
              </a:rPr>
              <a:t>Leisure was not considered important</a:t>
            </a:r>
          </a:p>
          <a:p>
            <a:pPr lvl="1"/>
            <a:r>
              <a:rPr lang="en-US" sz="2600" dirty="0">
                <a:solidFill>
                  <a:schemeClr val="tx1"/>
                </a:solidFill>
              </a:rPr>
              <a:t>Children learned skills outdoors alongside other family and community members</a:t>
            </a:r>
          </a:p>
        </p:txBody>
      </p:sp>
    </p:spTree>
    <p:extLst>
      <p:ext uri="{BB962C8B-B14F-4D97-AF65-F5344CB8AC3E}">
        <p14:creationId xmlns:p14="http://schemas.microsoft.com/office/powerpoint/2010/main" val="48721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345" y="299259"/>
            <a:ext cx="10498859" cy="1479666"/>
          </a:xfrm>
        </p:spPr>
        <p:txBody>
          <a:bodyPr>
            <a:normAutofit/>
          </a:bodyPr>
          <a:lstStyle/>
          <a:p>
            <a:r>
              <a:rPr lang="en-US" sz="3600" b="1" dirty="0">
                <a:solidFill>
                  <a:schemeClr val="accent1">
                    <a:lumMod val="50000"/>
                  </a:schemeClr>
                </a:solidFill>
              </a:rPr>
              <a:t>Naturalists often set the outdoor/informal learning standard</a:t>
            </a:r>
          </a:p>
        </p:txBody>
      </p:sp>
      <p:pic>
        <p:nvPicPr>
          <p:cNvPr id="4" name="Content Placeholder 3"/>
          <p:cNvPicPr>
            <a:picLocks noGrp="1" noChangeAspect="1"/>
          </p:cNvPicPr>
          <p:nvPr>
            <p:ph idx="1"/>
          </p:nvPr>
        </p:nvPicPr>
        <p:blipFill>
          <a:blip r:embed="rId2"/>
          <a:stretch>
            <a:fillRect/>
          </a:stretch>
        </p:blipFill>
        <p:spPr>
          <a:xfrm>
            <a:off x="892695" y="1921272"/>
            <a:ext cx="2939472" cy="4670721"/>
          </a:xfrm>
          <a:prstGeom prst="rect">
            <a:avLst/>
          </a:prstGeom>
        </p:spPr>
      </p:pic>
      <p:sp>
        <p:nvSpPr>
          <p:cNvPr id="3" name="Text Placeholder 2"/>
          <p:cNvSpPr>
            <a:spLocks noGrp="1"/>
          </p:cNvSpPr>
          <p:nvPr>
            <p:ph type="body" sz="half" idx="2"/>
          </p:nvPr>
        </p:nvSpPr>
        <p:spPr>
          <a:xfrm>
            <a:off x="7628253" y="2011681"/>
            <a:ext cx="4075951" cy="4475016"/>
          </a:xfrm>
        </p:spPr>
        <p:txBody>
          <a:bodyPr>
            <a:normAutofit fontScale="92500" lnSpcReduction="20000"/>
          </a:bodyPr>
          <a:lstStyle/>
          <a:p>
            <a:r>
              <a:rPr lang="en-US" sz="2800" dirty="0">
                <a:solidFill>
                  <a:schemeClr val="tx1"/>
                </a:solidFill>
              </a:rPr>
              <a:t>Lewis and Clark and the “Corp of Discovery”</a:t>
            </a:r>
          </a:p>
          <a:p>
            <a:pPr marL="457200" indent="-457200">
              <a:buFont typeface="Arial" panose="020B0604020202020204" pitchFamily="34" charset="0"/>
              <a:buChar char="•"/>
            </a:pPr>
            <a:r>
              <a:rPr lang="en-US" sz="2400" dirty="0">
                <a:solidFill>
                  <a:schemeClr val="tx1"/>
                </a:solidFill>
              </a:rPr>
              <a:t>Two and a half year journey (1804-1806)</a:t>
            </a:r>
          </a:p>
          <a:p>
            <a:pPr marL="457200" indent="-457200">
              <a:buFont typeface="Arial" panose="020B0604020202020204" pitchFamily="34" charset="0"/>
              <a:buChar char="•"/>
            </a:pPr>
            <a:r>
              <a:rPr lang="en-US" sz="2400" dirty="0">
                <a:solidFill>
                  <a:schemeClr val="tx1"/>
                </a:solidFill>
              </a:rPr>
              <a:t>Kept journals of their findings</a:t>
            </a:r>
          </a:p>
          <a:p>
            <a:pPr marL="457200" indent="-457200">
              <a:buFont typeface="Arial" panose="020B0604020202020204" pitchFamily="34" charset="0"/>
              <a:buChar char="•"/>
            </a:pPr>
            <a:r>
              <a:rPr lang="en-US" sz="2400" dirty="0">
                <a:solidFill>
                  <a:schemeClr val="tx1"/>
                </a:solidFill>
              </a:rPr>
              <a:t>Utilized outdoor survival skills</a:t>
            </a:r>
          </a:p>
          <a:p>
            <a:pPr marL="457200" indent="-457200">
              <a:buFont typeface="Arial" panose="020B0604020202020204" pitchFamily="34" charset="0"/>
              <a:buChar char="•"/>
            </a:pPr>
            <a:r>
              <a:rPr lang="en-US" sz="2400" dirty="0">
                <a:solidFill>
                  <a:schemeClr val="tx1"/>
                </a:solidFill>
              </a:rPr>
              <a:t>Learned additional skills and languages from native tribes</a:t>
            </a:r>
          </a:p>
        </p:txBody>
      </p:sp>
      <p:pic>
        <p:nvPicPr>
          <p:cNvPr id="5" name="Picture 4"/>
          <p:cNvPicPr>
            <a:picLocks noChangeAspect="1"/>
          </p:cNvPicPr>
          <p:nvPr/>
        </p:nvPicPr>
        <p:blipFill>
          <a:blip r:embed="rId3"/>
          <a:stretch>
            <a:fillRect/>
          </a:stretch>
        </p:blipFill>
        <p:spPr>
          <a:xfrm>
            <a:off x="4896196" y="1904185"/>
            <a:ext cx="1610243" cy="2150175"/>
          </a:xfrm>
          <a:prstGeom prst="rect">
            <a:avLst/>
          </a:prstGeom>
        </p:spPr>
      </p:pic>
      <p:pic>
        <p:nvPicPr>
          <p:cNvPr id="7" name="Picture 6" descr="gw-ustimeline - 1800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401" y="4220268"/>
            <a:ext cx="3333750" cy="2371725"/>
          </a:xfrm>
          <a:prstGeom prst="rect">
            <a:avLst/>
          </a:prstGeom>
        </p:spPr>
      </p:pic>
    </p:spTree>
    <p:extLst>
      <p:ext uri="{BB962C8B-B14F-4D97-AF65-F5344CB8AC3E}">
        <p14:creationId xmlns:p14="http://schemas.microsoft.com/office/powerpoint/2010/main" val="269721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609600"/>
            <a:ext cx="10882648" cy="1356360"/>
          </a:xfrm>
        </p:spPr>
        <p:txBody>
          <a:bodyPr/>
          <a:lstStyle/>
          <a:p>
            <a:pPr algn="ctr"/>
            <a:r>
              <a:rPr lang="en-US" b="1" dirty="0">
                <a:solidFill>
                  <a:schemeClr val="accent1">
                    <a:lumMod val="50000"/>
                  </a:schemeClr>
                </a:solidFill>
              </a:rPr>
              <a:t>Rationales for outdoor learning </a:t>
            </a:r>
            <a:br>
              <a:rPr lang="en-US" dirty="0">
                <a:solidFill>
                  <a:schemeClr val="accent1">
                    <a:lumMod val="50000"/>
                  </a:schemeClr>
                </a:solidFill>
              </a:rPr>
            </a:br>
            <a:r>
              <a:rPr lang="en-US" sz="3200" dirty="0">
                <a:solidFill>
                  <a:schemeClr val="accent1">
                    <a:lumMod val="50000"/>
                  </a:schemeClr>
                </a:solidFill>
              </a:rPr>
              <a:t>(Early to mid-20</a:t>
            </a:r>
            <a:r>
              <a:rPr lang="en-US" sz="3200" baseline="30000" dirty="0">
                <a:solidFill>
                  <a:schemeClr val="accent1">
                    <a:lumMod val="50000"/>
                  </a:schemeClr>
                </a:solidFill>
              </a:rPr>
              <a:t>th</a:t>
            </a:r>
            <a:r>
              <a:rPr lang="en-US" sz="3200" dirty="0">
                <a:solidFill>
                  <a:schemeClr val="accent1">
                    <a:lumMod val="50000"/>
                  </a:schemeClr>
                </a:solidFill>
              </a:rPr>
              <a:t> century)</a:t>
            </a:r>
          </a:p>
        </p:txBody>
      </p:sp>
      <p:sp>
        <p:nvSpPr>
          <p:cNvPr id="3" name="Content Placeholder 2"/>
          <p:cNvSpPr>
            <a:spLocks noGrp="1"/>
          </p:cNvSpPr>
          <p:nvPr>
            <p:ph idx="1"/>
          </p:nvPr>
        </p:nvSpPr>
        <p:spPr>
          <a:xfrm>
            <a:off x="1496291" y="2163651"/>
            <a:ext cx="9849995" cy="4436654"/>
          </a:xfrm>
        </p:spPr>
        <p:txBody>
          <a:bodyPr>
            <a:noAutofit/>
          </a:bodyPr>
          <a:lstStyle/>
          <a:p>
            <a:pPr marL="514350" indent="-514350">
              <a:buFont typeface="+mj-lt"/>
              <a:buAutoNum type="arabicPeriod"/>
            </a:pPr>
            <a:r>
              <a:rPr lang="en-US" sz="2800" b="1" dirty="0">
                <a:solidFill>
                  <a:schemeClr val="tx1"/>
                </a:solidFill>
              </a:rPr>
              <a:t>Personal growth and development</a:t>
            </a:r>
          </a:p>
          <a:p>
            <a:pPr marL="320040" lvl="1" indent="0">
              <a:buNone/>
            </a:pPr>
            <a:r>
              <a:rPr lang="en-US" sz="2400" dirty="0">
                <a:solidFill>
                  <a:schemeClr val="tx1"/>
                </a:solidFill>
              </a:rPr>
              <a:t>	Character building</a:t>
            </a:r>
          </a:p>
          <a:p>
            <a:pPr marL="320040" lvl="1" indent="0">
              <a:buNone/>
            </a:pPr>
            <a:r>
              <a:rPr lang="en-US" sz="2400" dirty="0">
                <a:solidFill>
                  <a:schemeClr val="tx1"/>
                </a:solidFill>
              </a:rPr>
              <a:t>	Preparation for war</a:t>
            </a:r>
          </a:p>
          <a:p>
            <a:pPr marL="514350" indent="-514350">
              <a:buFont typeface="+mj-lt"/>
              <a:buAutoNum type="arabicPeriod"/>
            </a:pPr>
            <a:r>
              <a:rPr lang="en-US" sz="2800" b="1" dirty="0">
                <a:solidFill>
                  <a:schemeClr val="tx1"/>
                </a:solidFill>
              </a:rPr>
              <a:t>Environmental education</a:t>
            </a:r>
          </a:p>
          <a:p>
            <a:pPr marL="320040" lvl="1" indent="0">
              <a:buNone/>
            </a:pPr>
            <a:r>
              <a:rPr lang="en-US" sz="2400" dirty="0">
                <a:solidFill>
                  <a:schemeClr val="tx1"/>
                </a:solidFill>
              </a:rPr>
              <a:t>	Began as nature study</a:t>
            </a:r>
          </a:p>
          <a:p>
            <a:pPr marL="514350" indent="-514350">
              <a:buFont typeface="+mj-lt"/>
              <a:buAutoNum type="arabicPeriod"/>
            </a:pPr>
            <a:r>
              <a:rPr lang="en-US" sz="2800" b="1" dirty="0">
                <a:solidFill>
                  <a:schemeClr val="tx1"/>
                </a:solidFill>
              </a:rPr>
              <a:t>Skill acquisition/Adventure learning</a:t>
            </a:r>
          </a:p>
          <a:p>
            <a:pPr marL="320040" lvl="1" indent="0">
              <a:buNone/>
            </a:pPr>
            <a:r>
              <a:rPr lang="en-US" sz="2400" dirty="0">
                <a:solidFill>
                  <a:schemeClr val="tx1"/>
                </a:solidFill>
              </a:rPr>
              <a:t>	Practical skills (starting fires, building shelters, etc.)</a:t>
            </a:r>
          </a:p>
          <a:p>
            <a:pPr marL="320040" lvl="1" indent="0">
              <a:buNone/>
            </a:pPr>
            <a:r>
              <a:rPr lang="en-US" sz="2400" dirty="0">
                <a:solidFill>
                  <a:schemeClr val="tx1"/>
                </a:solidFill>
              </a:rPr>
              <a:t>	Recreational skills (canoeing, rock climbing, fishing, etc.)</a:t>
            </a:r>
          </a:p>
        </p:txBody>
      </p:sp>
    </p:spTree>
    <p:extLst>
      <p:ext uri="{BB962C8B-B14F-4D97-AF65-F5344CB8AC3E}">
        <p14:creationId xmlns:p14="http://schemas.microsoft.com/office/powerpoint/2010/main" val="364846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8345"/>
            <a:ext cx="11479876" cy="1560716"/>
          </a:xfrm>
        </p:spPr>
        <p:txBody>
          <a:bodyPr>
            <a:normAutofit fontScale="90000"/>
          </a:bodyPr>
          <a:lstStyle/>
          <a:p>
            <a:pPr algn="ctr"/>
            <a:r>
              <a:rPr lang="en-US" b="1" dirty="0">
                <a:solidFill>
                  <a:schemeClr val="accent1">
                    <a:lumMod val="50000"/>
                  </a:schemeClr>
                </a:solidFill>
              </a:rPr>
              <a:t>Modern rationales for learning outside the traditional classroom </a:t>
            </a:r>
            <a:r>
              <a:rPr lang="en-US" sz="3600" dirty="0">
                <a:solidFill>
                  <a:schemeClr val="accent1">
                    <a:lumMod val="50000"/>
                  </a:schemeClr>
                </a:solidFill>
              </a:rPr>
              <a:t>(Mid-20</a:t>
            </a:r>
            <a:r>
              <a:rPr lang="en-US" sz="3600" baseline="30000" dirty="0">
                <a:solidFill>
                  <a:schemeClr val="accent1">
                    <a:lumMod val="50000"/>
                  </a:schemeClr>
                </a:solidFill>
              </a:rPr>
              <a:t>th</a:t>
            </a:r>
            <a:r>
              <a:rPr lang="en-US" sz="3600" dirty="0">
                <a:solidFill>
                  <a:schemeClr val="accent1">
                    <a:lumMod val="50000"/>
                  </a:schemeClr>
                </a:solidFill>
              </a:rPr>
              <a:t> century to today)</a:t>
            </a:r>
          </a:p>
        </p:txBody>
      </p:sp>
      <p:sp>
        <p:nvSpPr>
          <p:cNvPr id="3" name="Content Placeholder 2"/>
          <p:cNvSpPr>
            <a:spLocks noGrp="1"/>
          </p:cNvSpPr>
          <p:nvPr>
            <p:ph idx="1"/>
          </p:nvPr>
        </p:nvSpPr>
        <p:spPr>
          <a:xfrm>
            <a:off x="726225" y="2269375"/>
            <a:ext cx="10978046" cy="4588625"/>
          </a:xfrm>
        </p:spPr>
        <p:txBody>
          <a:bodyPr>
            <a:normAutofit fontScale="92500" lnSpcReduction="20000"/>
          </a:bodyPr>
          <a:lstStyle/>
          <a:p>
            <a:pPr marL="514350" indent="-514350">
              <a:buFont typeface="+mj-lt"/>
              <a:buAutoNum type="arabicPeriod"/>
            </a:pPr>
            <a:r>
              <a:rPr lang="en-US" sz="3000" b="1" dirty="0">
                <a:solidFill>
                  <a:schemeClr val="tx1"/>
                </a:solidFill>
              </a:rPr>
              <a:t>Making the curricula come alive</a:t>
            </a:r>
          </a:p>
          <a:p>
            <a:pPr lvl="1"/>
            <a:r>
              <a:rPr lang="en-US" sz="2600" dirty="0">
                <a:solidFill>
                  <a:schemeClr val="tx1"/>
                </a:solidFill>
              </a:rPr>
              <a:t>Some topics are better studied outdoors  (astronomy, ecology, living history, etc.)</a:t>
            </a:r>
          </a:p>
          <a:p>
            <a:pPr lvl="1"/>
            <a:r>
              <a:rPr lang="en-US" sz="2600" dirty="0">
                <a:solidFill>
                  <a:schemeClr val="tx1"/>
                </a:solidFill>
              </a:rPr>
              <a:t>Makes topics relevant</a:t>
            </a:r>
          </a:p>
          <a:p>
            <a:pPr lvl="1"/>
            <a:r>
              <a:rPr lang="en-US" sz="2600" dirty="0">
                <a:solidFill>
                  <a:schemeClr val="tx1"/>
                </a:solidFill>
              </a:rPr>
              <a:t>Children learn better and retain more in a relaxed atmosphere</a:t>
            </a:r>
          </a:p>
          <a:p>
            <a:pPr marL="514350" indent="-514350">
              <a:buFont typeface="+mj-lt"/>
              <a:buAutoNum type="arabicPeriod"/>
            </a:pPr>
            <a:r>
              <a:rPr lang="en-US" sz="3000" b="1" dirty="0">
                <a:solidFill>
                  <a:schemeClr val="tx1"/>
                </a:solidFill>
              </a:rPr>
              <a:t>Understanding the environment and sustainability issues</a:t>
            </a:r>
          </a:p>
          <a:p>
            <a:pPr marL="514350" indent="-514350">
              <a:buFont typeface="+mj-lt"/>
              <a:buAutoNum type="arabicPeriod"/>
            </a:pPr>
            <a:r>
              <a:rPr lang="en-US" sz="3000" b="1" dirty="0">
                <a:solidFill>
                  <a:schemeClr val="tx1"/>
                </a:solidFill>
              </a:rPr>
              <a:t>Encouraging physical activity, well being, &amp; risk management</a:t>
            </a:r>
          </a:p>
          <a:p>
            <a:pPr marL="514350" indent="-514350">
              <a:buFont typeface="+mj-lt"/>
              <a:buAutoNum type="arabicPeriod"/>
            </a:pPr>
            <a:r>
              <a:rPr lang="en-US" sz="3000" b="1" dirty="0">
                <a:solidFill>
                  <a:schemeClr val="tx1"/>
                </a:solidFill>
              </a:rPr>
              <a:t>Combating “Nature-deficit disorder” </a:t>
            </a:r>
            <a:r>
              <a:rPr lang="en-US" sz="2200" dirty="0">
                <a:solidFill>
                  <a:schemeClr val="tx1"/>
                </a:solidFill>
              </a:rPr>
              <a:t>(</a:t>
            </a:r>
            <a:r>
              <a:rPr lang="en-US" sz="2200" dirty="0" err="1">
                <a:solidFill>
                  <a:schemeClr val="tx1"/>
                </a:solidFill>
              </a:rPr>
              <a:t>Louv</a:t>
            </a:r>
            <a:r>
              <a:rPr lang="en-US" sz="2200" dirty="0">
                <a:solidFill>
                  <a:schemeClr val="tx1"/>
                </a:solidFill>
              </a:rPr>
              <a:t>, 2008)</a:t>
            </a:r>
          </a:p>
        </p:txBody>
      </p:sp>
    </p:spTree>
    <p:extLst>
      <p:ext uri="{BB962C8B-B14F-4D97-AF65-F5344CB8AC3E}">
        <p14:creationId xmlns:p14="http://schemas.microsoft.com/office/powerpoint/2010/main" val="145784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692" y="568345"/>
            <a:ext cx="9293580" cy="1560716"/>
          </a:xfrm>
        </p:spPr>
        <p:txBody>
          <a:bodyPr>
            <a:normAutofit fontScale="90000"/>
          </a:bodyPr>
          <a:lstStyle/>
          <a:p>
            <a:r>
              <a:rPr lang="en-US" b="1" dirty="0">
                <a:solidFill>
                  <a:schemeClr val="bg2">
                    <a:lumMod val="25000"/>
                  </a:schemeClr>
                </a:solidFill>
              </a:rPr>
              <a:t>Basic psychological needs that motivate learning </a:t>
            </a:r>
            <a:r>
              <a:rPr lang="en-US" sz="3100" dirty="0">
                <a:solidFill>
                  <a:schemeClr val="bg2">
                    <a:lumMod val="25000"/>
                  </a:schemeClr>
                </a:solidFill>
              </a:rPr>
              <a:t>(</a:t>
            </a:r>
            <a:r>
              <a:rPr lang="en-US" sz="3100" dirty="0" err="1">
                <a:solidFill>
                  <a:schemeClr val="bg2">
                    <a:lumMod val="25000"/>
                  </a:schemeClr>
                </a:solidFill>
              </a:rPr>
              <a:t>Dettweiler</a:t>
            </a:r>
            <a:r>
              <a:rPr lang="en-US" sz="3100" dirty="0">
                <a:solidFill>
                  <a:schemeClr val="bg2">
                    <a:lumMod val="25000"/>
                  </a:schemeClr>
                </a:solidFill>
              </a:rPr>
              <a:t>, et al., 2017)</a:t>
            </a:r>
          </a:p>
        </p:txBody>
      </p:sp>
      <p:sp>
        <p:nvSpPr>
          <p:cNvPr id="3" name="Content Placeholder 2"/>
          <p:cNvSpPr>
            <a:spLocks noGrp="1"/>
          </p:cNvSpPr>
          <p:nvPr>
            <p:ph idx="1"/>
          </p:nvPr>
        </p:nvSpPr>
        <p:spPr>
          <a:xfrm>
            <a:off x="1529542" y="2438400"/>
            <a:ext cx="10174729" cy="3651504"/>
          </a:xfrm>
        </p:spPr>
        <p:txBody>
          <a:bodyPr>
            <a:normAutofit lnSpcReduction="10000"/>
          </a:bodyPr>
          <a:lstStyle/>
          <a:p>
            <a:r>
              <a:rPr lang="en-US" sz="2800" b="1" dirty="0">
                <a:solidFill>
                  <a:schemeClr val="tx1"/>
                </a:solidFill>
              </a:rPr>
              <a:t>Competence</a:t>
            </a:r>
            <a:r>
              <a:rPr lang="en-US" sz="2800" dirty="0">
                <a:solidFill>
                  <a:schemeClr val="tx1"/>
                </a:solidFill>
              </a:rPr>
              <a:t> (able to actually do things well)*</a:t>
            </a:r>
          </a:p>
          <a:p>
            <a:r>
              <a:rPr lang="en-US" sz="2800" b="1" dirty="0">
                <a:solidFill>
                  <a:schemeClr val="tx1"/>
                </a:solidFill>
              </a:rPr>
              <a:t>Autonomy</a:t>
            </a:r>
            <a:r>
              <a:rPr lang="en-US" sz="2800" dirty="0">
                <a:solidFill>
                  <a:schemeClr val="tx1"/>
                </a:solidFill>
              </a:rPr>
              <a:t> (feeling of mastery over their own ideas and decision making)</a:t>
            </a:r>
          </a:p>
          <a:p>
            <a:r>
              <a:rPr lang="en-US" sz="2800" b="1" dirty="0">
                <a:solidFill>
                  <a:schemeClr val="tx1"/>
                </a:solidFill>
              </a:rPr>
              <a:t>Relatedness</a:t>
            </a:r>
            <a:r>
              <a:rPr lang="en-US" sz="2800" dirty="0">
                <a:solidFill>
                  <a:schemeClr val="tx1"/>
                </a:solidFill>
              </a:rPr>
              <a:t> (or connection) </a:t>
            </a:r>
          </a:p>
          <a:p>
            <a:pPr marL="0" indent="0">
              <a:buNone/>
            </a:pPr>
            <a:endParaRPr lang="en-US" sz="2800" dirty="0">
              <a:solidFill>
                <a:schemeClr val="tx1"/>
              </a:solidFill>
            </a:endParaRPr>
          </a:p>
          <a:p>
            <a:r>
              <a:rPr lang="en-US" sz="2800" dirty="0">
                <a:solidFill>
                  <a:schemeClr val="tx1"/>
                </a:solidFill>
              </a:rPr>
              <a:t>Also…reduced stress, as measured by              lower cortisol levels </a:t>
            </a:r>
          </a:p>
        </p:txBody>
      </p:sp>
      <p:pic>
        <p:nvPicPr>
          <p:cNvPr id="4" name="Picture 3" descr="Non solo banchi e lavagna: imparare fuori dall'aul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5316" y="3996168"/>
            <a:ext cx="2958955" cy="2205127"/>
          </a:xfrm>
          <a:prstGeom prst="rect">
            <a:avLst/>
          </a:prstGeom>
        </p:spPr>
      </p:pic>
    </p:spTree>
    <p:extLst>
      <p:ext uri="{BB962C8B-B14F-4D97-AF65-F5344CB8AC3E}">
        <p14:creationId xmlns:p14="http://schemas.microsoft.com/office/powerpoint/2010/main" val="75688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154" y="568345"/>
            <a:ext cx="10690118" cy="1468273"/>
          </a:xfrm>
        </p:spPr>
        <p:txBody>
          <a:bodyPr>
            <a:normAutofit/>
          </a:bodyPr>
          <a:lstStyle/>
          <a:p>
            <a:r>
              <a:rPr lang="en-US" b="1" dirty="0">
                <a:solidFill>
                  <a:schemeClr val="accent1">
                    <a:lumMod val="50000"/>
                  </a:schemeClr>
                </a:solidFill>
              </a:rPr>
              <a:t>Outdoor education during the past 50 years or so…</a:t>
            </a:r>
          </a:p>
        </p:txBody>
      </p:sp>
      <p:sp>
        <p:nvSpPr>
          <p:cNvPr id="3" name="Content Placeholder 2"/>
          <p:cNvSpPr>
            <a:spLocks noGrp="1"/>
          </p:cNvSpPr>
          <p:nvPr>
            <p:ph idx="1"/>
          </p:nvPr>
        </p:nvSpPr>
        <p:spPr>
          <a:xfrm>
            <a:off x="1354976" y="2438400"/>
            <a:ext cx="10349296" cy="3651504"/>
          </a:xfrm>
        </p:spPr>
        <p:txBody>
          <a:bodyPr>
            <a:normAutofit/>
          </a:bodyPr>
          <a:lstStyle/>
          <a:p>
            <a:r>
              <a:rPr lang="en-US" sz="2800" dirty="0">
                <a:solidFill>
                  <a:schemeClr val="tx1"/>
                </a:solidFill>
              </a:rPr>
              <a:t>Focused on adventure learning in highly controlled environments (e.g. ropes courses)</a:t>
            </a:r>
          </a:p>
          <a:p>
            <a:r>
              <a:rPr lang="en-US" sz="2800" dirty="0">
                <a:solidFill>
                  <a:schemeClr val="tx1"/>
                </a:solidFill>
              </a:rPr>
              <a:t>Facilitated by instructors trained to do activities using specialized equipment</a:t>
            </a:r>
          </a:p>
          <a:p>
            <a:r>
              <a:rPr lang="en-US" sz="2800" dirty="0">
                <a:solidFill>
                  <a:schemeClr val="tx1"/>
                </a:solidFill>
              </a:rPr>
              <a:t>Often occur far from the school setting</a:t>
            </a:r>
          </a:p>
          <a:p>
            <a:r>
              <a:rPr lang="en-US" sz="2800" dirty="0">
                <a:solidFill>
                  <a:schemeClr val="tx1"/>
                </a:solidFill>
              </a:rPr>
              <a:t>Little connection to the school curriculum</a:t>
            </a:r>
          </a:p>
        </p:txBody>
      </p:sp>
      <p:pic>
        <p:nvPicPr>
          <p:cNvPr id="4" name="Picture 3" descr="It's a Brother Sister Kind of Bond -- Dom | ALOHOMOR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232" y="4156362"/>
            <a:ext cx="1839191" cy="2452255"/>
          </a:xfrm>
          <a:prstGeom prst="rect">
            <a:avLst/>
          </a:prstGeom>
        </p:spPr>
      </p:pic>
    </p:spTree>
    <p:extLst>
      <p:ext uri="{BB962C8B-B14F-4D97-AF65-F5344CB8AC3E}">
        <p14:creationId xmlns:p14="http://schemas.microsoft.com/office/powerpoint/2010/main" val="1562140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25000"/>
                  </a:schemeClr>
                </a:solidFill>
              </a:rPr>
              <a:t>Benefits of learning in the outdoors</a:t>
            </a:r>
          </a:p>
        </p:txBody>
      </p:sp>
      <p:sp>
        <p:nvSpPr>
          <p:cNvPr id="3" name="Content Placeholder 2"/>
          <p:cNvSpPr>
            <a:spLocks noGrp="1"/>
          </p:cNvSpPr>
          <p:nvPr>
            <p:ph type="body" idx="1"/>
          </p:nvPr>
        </p:nvSpPr>
        <p:spPr>
          <a:xfrm>
            <a:off x="856211" y="2286000"/>
            <a:ext cx="4671753" cy="665018"/>
          </a:xfrm>
        </p:spPr>
        <p:txBody>
          <a:bodyPr>
            <a:normAutofit/>
          </a:bodyPr>
          <a:lstStyle/>
          <a:p>
            <a:r>
              <a:rPr lang="en-US" b="1" dirty="0">
                <a:solidFill>
                  <a:schemeClr val="bg2">
                    <a:lumMod val="25000"/>
                  </a:schemeClr>
                </a:solidFill>
              </a:rPr>
              <a:t>Intellectual/Educational</a:t>
            </a:r>
          </a:p>
        </p:txBody>
      </p:sp>
      <p:sp>
        <p:nvSpPr>
          <p:cNvPr id="4" name="Content Placeholder 3"/>
          <p:cNvSpPr>
            <a:spLocks noGrp="1"/>
          </p:cNvSpPr>
          <p:nvPr>
            <p:ph sz="half" idx="2"/>
          </p:nvPr>
        </p:nvSpPr>
        <p:spPr>
          <a:xfrm>
            <a:off x="856211" y="3106467"/>
            <a:ext cx="4671753" cy="3576966"/>
          </a:xfrm>
        </p:spPr>
        <p:txBody>
          <a:bodyPr>
            <a:normAutofit/>
          </a:bodyPr>
          <a:lstStyle/>
          <a:p>
            <a:r>
              <a:rPr lang="en-US" dirty="0">
                <a:solidFill>
                  <a:schemeClr val="tx1"/>
                </a:solidFill>
              </a:rPr>
              <a:t>Provides a meaningful relevant context for learning and developing new skills (results in higher academic achievement)</a:t>
            </a:r>
          </a:p>
          <a:p>
            <a:r>
              <a:rPr lang="en-US" dirty="0">
                <a:solidFill>
                  <a:schemeClr val="tx1"/>
                </a:solidFill>
              </a:rPr>
              <a:t>Increases intrinsic motivation to learn &amp; feelings of competency</a:t>
            </a:r>
          </a:p>
          <a:p>
            <a:r>
              <a:rPr lang="en-US" dirty="0">
                <a:solidFill>
                  <a:schemeClr val="tx1"/>
                </a:solidFill>
              </a:rPr>
              <a:t>Increased attention span </a:t>
            </a:r>
          </a:p>
          <a:p>
            <a:r>
              <a:rPr lang="en-US" dirty="0">
                <a:solidFill>
                  <a:schemeClr val="tx1"/>
                </a:solidFill>
              </a:rPr>
              <a:t>Promotes opportunities for hands-on learning</a:t>
            </a:r>
          </a:p>
          <a:p>
            <a:endParaRPr lang="en-US" dirty="0"/>
          </a:p>
        </p:txBody>
      </p:sp>
      <p:sp>
        <p:nvSpPr>
          <p:cNvPr id="5" name="Text Placeholder 4"/>
          <p:cNvSpPr>
            <a:spLocks noGrp="1"/>
          </p:cNvSpPr>
          <p:nvPr>
            <p:ph type="body" sz="quarter" idx="3"/>
          </p:nvPr>
        </p:nvSpPr>
        <p:spPr>
          <a:xfrm>
            <a:off x="6192982" y="2286000"/>
            <a:ext cx="5511289" cy="665018"/>
          </a:xfrm>
        </p:spPr>
        <p:txBody>
          <a:bodyPr/>
          <a:lstStyle/>
          <a:p>
            <a:r>
              <a:rPr lang="en-US" b="1" dirty="0">
                <a:solidFill>
                  <a:schemeClr val="bg2">
                    <a:lumMod val="25000"/>
                  </a:schemeClr>
                </a:solidFill>
              </a:rPr>
              <a:t>Socio-emotional/Health</a:t>
            </a:r>
            <a:r>
              <a:rPr lang="en-US" dirty="0"/>
              <a:t> </a:t>
            </a:r>
          </a:p>
        </p:txBody>
      </p:sp>
      <p:sp>
        <p:nvSpPr>
          <p:cNvPr id="6" name="Content Placeholder 5"/>
          <p:cNvSpPr>
            <a:spLocks noGrp="1"/>
          </p:cNvSpPr>
          <p:nvPr>
            <p:ph sz="quarter" idx="4"/>
          </p:nvPr>
        </p:nvSpPr>
        <p:spPr>
          <a:xfrm>
            <a:off x="6192982" y="3106467"/>
            <a:ext cx="5511289" cy="3576966"/>
          </a:xfrm>
        </p:spPr>
        <p:txBody>
          <a:bodyPr>
            <a:noAutofit/>
          </a:bodyPr>
          <a:lstStyle/>
          <a:p>
            <a:r>
              <a:rPr lang="en-US" sz="1800" dirty="0">
                <a:solidFill>
                  <a:schemeClr val="tx1"/>
                </a:solidFill>
              </a:rPr>
              <a:t>Enhanced personal and social communication skills &amp; encourages group cooperation</a:t>
            </a:r>
          </a:p>
          <a:p>
            <a:r>
              <a:rPr lang="en-US" sz="1800" dirty="0">
                <a:solidFill>
                  <a:schemeClr val="tx1"/>
                </a:solidFill>
              </a:rPr>
              <a:t>Increases physical health &amp; enhances mental and spiritual health</a:t>
            </a:r>
          </a:p>
          <a:p>
            <a:r>
              <a:rPr lang="en-US" sz="1800" dirty="0">
                <a:solidFill>
                  <a:schemeClr val="tx1"/>
                </a:solidFill>
              </a:rPr>
              <a:t>Enhanced spiritual, sensory, and aesthetic awareness</a:t>
            </a:r>
          </a:p>
          <a:p>
            <a:r>
              <a:rPr lang="en-US" sz="1800" dirty="0">
                <a:solidFill>
                  <a:schemeClr val="tx1"/>
                </a:solidFill>
              </a:rPr>
              <a:t>The ability to assert personal control and increased sensitivity to one's own well-being</a:t>
            </a:r>
          </a:p>
          <a:p>
            <a:r>
              <a:rPr lang="en-US" sz="1800" dirty="0">
                <a:solidFill>
                  <a:schemeClr val="tx1"/>
                </a:solidFill>
              </a:rPr>
              <a:t>Reduces near-sightedness</a:t>
            </a:r>
          </a:p>
          <a:p>
            <a:endParaRPr lang="en-US" dirty="0"/>
          </a:p>
        </p:txBody>
      </p:sp>
    </p:spTree>
    <p:extLst>
      <p:ext uri="{BB962C8B-B14F-4D97-AF65-F5344CB8AC3E}">
        <p14:creationId xmlns:p14="http://schemas.microsoft.com/office/powerpoint/2010/main" val="693254400"/>
      </p:ext>
    </p:extLst>
  </p:cSld>
  <p:clrMapOvr>
    <a:masterClrMapping/>
  </p:clrMapOvr>
</p:sld>
</file>

<file path=ppt/theme/theme1.xml><?xml version="1.0" encoding="utf-8"?>
<a:theme xmlns:a="http://schemas.openxmlformats.org/drawingml/2006/main" name="Feathered">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otalTime>256</TotalTime>
  <Words>1681</Words>
  <Application>Microsoft Office PowerPoint</Application>
  <PresentationFormat>Widescreen</PresentationFormat>
  <Paragraphs>228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Century Schoolbook</vt:lpstr>
      <vt:lpstr>Corbel</vt:lpstr>
      <vt:lpstr>Feathered</vt:lpstr>
      <vt:lpstr>Historical and Global Perspectives on Informal and Outdoor Learning</vt:lpstr>
      <vt:lpstr>Conception of “outdoor learning”, rationales, and educational benefits</vt:lpstr>
      <vt:lpstr>Early rationales for outdoor learning in the United States (1700 to 1900)</vt:lpstr>
      <vt:lpstr>Naturalists often set the outdoor/informal learning standard</vt:lpstr>
      <vt:lpstr>Rationales for outdoor learning  (Early to mid-20th century)</vt:lpstr>
      <vt:lpstr>Modern rationales for learning outside the traditional classroom (Mid-20th century to today)</vt:lpstr>
      <vt:lpstr>Basic psychological needs that motivate learning (Dettweiler, et al., 2017)</vt:lpstr>
      <vt:lpstr>Outdoor education during the past 50 years or so…</vt:lpstr>
      <vt:lpstr>Benefits of learning in the outdoors</vt:lpstr>
      <vt:lpstr>Disadvantages of learning in the outdoors</vt:lpstr>
      <vt:lpstr>School grounds and local areas become extensions of the traditional classroom</vt:lpstr>
      <vt:lpstr>Four broad contexts for outdoor learning</vt:lpstr>
      <vt:lpstr>Challenges to outdoor learning</vt:lpstr>
      <vt:lpstr>Many countries incorporate outdoor learning</vt:lpstr>
      <vt:lpstr>In the United States…</vt:lpstr>
      <vt:lpstr>Real barriers to outdoor learning… well, maybe</vt:lpstr>
      <vt:lpstr>Who should incorporate outdoor education?</vt:lpstr>
      <vt:lpstr>Guidelines for meaningful and effective outdoor learning</vt:lpstr>
      <vt:lpstr>The rise of “Nature Preschools” and “Forest Kindergartens”</vt:lpstr>
      <vt:lpstr>Nature preschools</vt:lpstr>
      <vt:lpstr>Forest kindergartens</vt:lpstr>
      <vt:lpstr>Nature Preschools &amp; Forest Kindergartens Around the United States</vt:lpstr>
      <vt:lpstr>Nature Preschools &amp; Forest Kindergartens Around the World</vt:lpstr>
      <vt:lpstr>What does informal learning look like in a NP/FK?</vt:lpstr>
      <vt:lpstr>What do you think about teaching young children in the outdoors?</vt:lpstr>
      <vt:lpstr>Resources</vt:lpstr>
      <vt:lpstr>PowerPoint Presentation</vt:lpstr>
      <vt:lpstr>PowerPoint Presentation</vt:lpstr>
      <vt:lpstr>Activity: Plan Your Ideal Nature Preschool/Forest Kindergarten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and Global Perspectives on Informal and Outdoor Learning</dc:title>
  <dc:creator>Cathy Wissehr</dc:creator>
  <cp:lastModifiedBy>Vinson R. Carter</cp:lastModifiedBy>
  <cp:revision>12</cp:revision>
  <dcterms:created xsi:type="dcterms:W3CDTF">2020-01-21T18:18:25Z</dcterms:created>
  <dcterms:modified xsi:type="dcterms:W3CDTF">2023-01-20T18:29:24Z</dcterms:modified>
</cp:coreProperties>
</file>