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4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71" r:id="rId15"/>
    <p:sldId id="269" r:id="rId16"/>
    <p:sldId id="270" r:id="rId17"/>
    <p:sldId id="282" r:id="rId18"/>
    <p:sldId id="283" r:id="rId19"/>
    <p:sldId id="272" r:id="rId2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8523" y="1098388"/>
            <a:ext cx="10318418" cy="4394988"/>
          </a:xfrm>
        </p:spPr>
        <p:txBody>
          <a:bodyPr anchor="ctr">
            <a:noAutofit/>
          </a:bodyPr>
          <a:lstStyle>
            <a:lvl1pPr algn="ctr">
              <a:defRPr sz="10000" spc="8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15045" y="5979196"/>
            <a:ext cx="8045373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 b="1" i="0" cap="all" spc="4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78523" y="6375679"/>
            <a:ext cx="232972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1/10/2023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80332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67218" y="6375679"/>
            <a:ext cx="2329723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9261464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1/10/2023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05716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066321" y="382386"/>
            <a:ext cx="1492132" cy="560040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7300" y="382385"/>
            <a:ext cx="8392585" cy="5600405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1/10/2023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30672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1/10/2023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64405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2929" y="1073888"/>
            <a:ext cx="8187071" cy="4064627"/>
          </a:xfrm>
        </p:spPr>
        <p:txBody>
          <a:bodyPr anchor="b">
            <a:normAutofit/>
          </a:bodyPr>
          <a:lstStyle>
            <a:lvl1pPr>
              <a:defRPr sz="8400" spc="80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2930" y="5159781"/>
            <a:ext cx="7017488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2000" b="1" i="0" cap="all" spc="400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36546" y="6375679"/>
            <a:ext cx="1493947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1/10/2023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279064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42434" y="6375679"/>
            <a:ext cx="1487566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814638" cy="6858000"/>
            <a:chOff x="0" y="0"/>
            <a:chExt cx="2814638" cy="6858000"/>
          </a:xfrm>
        </p:grpSpPr>
        <p:sp>
          <p:nvSpPr>
            <p:cNvPr id="11" name="Freeform 6" title="left scallop shape"/>
            <p:cNvSpPr/>
            <p:nvPr/>
          </p:nvSpPr>
          <p:spPr bwMode="auto">
            <a:xfrm>
              <a:off x="0" y="0"/>
              <a:ext cx="2814638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6" name="Freeform 11" title="left scallop inline"/>
            <p:cNvSpPr/>
            <p:nvPr/>
          </p:nvSpPr>
          <p:spPr bwMode="auto">
            <a:xfrm>
              <a:off x="874382" y="0"/>
              <a:ext cx="1646238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307505954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7300" y="2286000"/>
            <a:ext cx="4800600" cy="36195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47796" y="2286000"/>
            <a:ext cx="4800600" cy="36195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1/10/2023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753910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2728" y="381000"/>
            <a:ext cx="10172700" cy="14935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7300" y="2909102"/>
            <a:ext cx="4800600" cy="299639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33864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33864" y="2909102"/>
            <a:ext cx="4800600" cy="299639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1/10/2023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5799133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1/10/2023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13884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1/10/2023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08756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4" y="457199"/>
            <a:ext cx="3092115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cap="all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051" y="920377"/>
            <a:ext cx="6158418" cy="49851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5" y="1741336"/>
            <a:ext cx="3092115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051" y="6375679"/>
            <a:ext cx="1233355" cy="348462"/>
          </a:xfrm>
        </p:spPr>
        <p:txBody>
          <a:bodyPr/>
          <a:lstStyle/>
          <a:p>
            <a:fld id="{B61BEF0D-F0BB-DE4B-95CE-6DB70DBA9567}" type="datetimeFigureOut">
              <a:rPr lang="en-US" smtClean="0"/>
              <a:pPr/>
              <a:t>1/10/2023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0" y="6375679"/>
            <a:ext cx="3482179" cy="34579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91014" y="6375679"/>
            <a:ext cx="1232456" cy="345796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Rectangle 7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636189957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696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83464" y="0"/>
            <a:ext cx="7355585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3" y="457200"/>
            <a:ext cx="3092117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3" y="1741336"/>
            <a:ext cx="3092117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950" y="6375679"/>
            <a:ext cx="1232456" cy="348462"/>
          </a:xfrm>
        </p:spPr>
        <p:txBody>
          <a:bodyPr/>
          <a:lstStyle/>
          <a:p>
            <a:fld id="{B61BEF0D-F0BB-DE4B-95CE-6DB70DBA9567}" type="datetimeFigureOut">
              <a:rPr lang="en-US" smtClean="0"/>
              <a:pPr/>
              <a:t>1/10/2023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1" y="6375679"/>
            <a:ext cx="3482178" cy="34579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87568" y="6375679"/>
            <a:ext cx="1234440" cy="345796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05516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1/10/2023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Freeform 6" title="Left scallop edge"/>
          <p:cNvSpPr/>
          <p:nvPr/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right edge border"/>
          <p:cNvSpPr/>
          <p:nvPr/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42722629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47" r:id="rId1"/>
    <p:sldLayoutId id="2147483848" r:id="rId2"/>
    <p:sldLayoutId id="2147483849" r:id="rId3"/>
    <p:sldLayoutId id="2147483850" r:id="rId4"/>
    <p:sldLayoutId id="2147483851" r:id="rId5"/>
    <p:sldLayoutId id="2147483852" r:id="rId6"/>
    <p:sldLayoutId id="2147483853" r:id="rId7"/>
    <p:sldLayoutId id="2147483854" r:id="rId8"/>
    <p:sldLayoutId id="2147483855" r:id="rId9"/>
    <p:sldLayoutId id="2147483856" r:id="rId10"/>
    <p:sldLayoutId id="214748385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100" kern="1200" cap="all" spc="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792">
          <p15:clr>
            <a:srgbClr val="F26B43"/>
          </p15:clr>
        </p15:guide>
        <p15:guide id="2" pos="7200">
          <p15:clr>
            <a:srgbClr val="F26B43"/>
          </p15:clr>
        </p15:guide>
        <p15:guide id="3" orient="horz" pos="4008">
          <p15:clr>
            <a:srgbClr val="F26B43"/>
          </p15:clr>
        </p15:guide>
        <p15:guide id="4" orient="horz" pos="1440">
          <p15:clr>
            <a:srgbClr val="F26B43"/>
          </p15:clr>
        </p15:guide>
        <p15:guide id="5" orient="horz" pos="3720">
          <p15:clr>
            <a:srgbClr val="F26B43"/>
          </p15:clr>
        </p15:guide>
        <p15:guide id="6" orient="horz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flickr.com/photos/95051110@N07/28646791216/" TargetMode="External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5400" dirty="0"/>
              <a:t>Writing a Grant </a:t>
            </a:r>
            <a:r>
              <a:rPr lang="en-US" dirty="0"/>
              <a:t>P</a:t>
            </a:r>
            <a:r>
              <a:rPr lang="en-US" sz="5400" dirty="0"/>
              <a:t>roposal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2400" dirty="0"/>
              <a:t>How to write proposals that actually get funded</a:t>
            </a:r>
          </a:p>
        </p:txBody>
      </p:sp>
    </p:spTree>
    <p:extLst>
      <p:ext uri="{BB962C8B-B14F-4D97-AF65-F5344CB8AC3E}">
        <p14:creationId xmlns:p14="http://schemas.microsoft.com/office/powerpoint/2010/main" val="297432431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Introduction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51678" y="1754659"/>
            <a:ext cx="10178322" cy="4720282"/>
          </a:xfrm>
        </p:spPr>
        <p:txBody>
          <a:bodyPr>
            <a:normAutofit lnSpcReduction="10000"/>
          </a:bodyPr>
          <a:lstStyle/>
          <a:p>
            <a:pPr lvl="0"/>
            <a:r>
              <a:rPr lang="en-US" sz="2400" dirty="0"/>
              <a:t>Describes the applicant/agency and its qualifications for funding; is brief, interesting, and free of excessive jargon; leads logically to the problem statement.  </a:t>
            </a:r>
          </a:p>
          <a:p>
            <a:pPr lvl="1"/>
            <a:r>
              <a:rPr lang="en-US" sz="2400" dirty="0"/>
              <a:t>Clearly establishes who is applying for funds </a:t>
            </a:r>
          </a:p>
          <a:p>
            <a:pPr lvl="1"/>
            <a:r>
              <a:rPr lang="en-US" sz="2400" dirty="0"/>
              <a:t>Describes applicant agency purposes and goals, programs and activities, and clients or constituents </a:t>
            </a:r>
          </a:p>
          <a:p>
            <a:pPr lvl="1"/>
            <a:r>
              <a:rPr lang="en-US" sz="2400" dirty="0"/>
              <a:t>Provides evidence of the applicant's accomplishments (with statistics, if possible)   </a:t>
            </a:r>
          </a:p>
          <a:p>
            <a:pPr lvl="1"/>
            <a:r>
              <a:rPr lang="en-US" sz="2400" dirty="0"/>
              <a:t>Possibly offers quotes/endorsements in support of accomplishments    </a:t>
            </a:r>
          </a:p>
          <a:p>
            <a:pPr lvl="1"/>
            <a:r>
              <a:rPr lang="en-US" sz="2400" dirty="0"/>
              <a:t>Supports qualifications in area of activity in which funds are sought (e.g., research, training)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021789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Problem statement or needs assessment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51678" y="2286001"/>
            <a:ext cx="10178322" cy="4040658"/>
          </a:xfrm>
        </p:spPr>
        <p:txBody>
          <a:bodyPr>
            <a:normAutofit/>
          </a:bodyPr>
          <a:lstStyle/>
          <a:p>
            <a:pPr lvl="0"/>
            <a:r>
              <a:rPr lang="en-US" sz="2800" dirty="0"/>
              <a:t>Relates to purposes and goals of applicant agency; is of reasonable dimensions, makes a compelling case; makes no unsupported assumptions; is brief, interesting, and free of jargon.</a:t>
            </a:r>
          </a:p>
          <a:p>
            <a:pPr lvl="1"/>
            <a:r>
              <a:rPr lang="en-US" sz="2400" dirty="0"/>
              <a:t>Is supported by statistical evidence and/or statements from authorities </a:t>
            </a:r>
          </a:p>
          <a:p>
            <a:pPr lvl="1"/>
            <a:r>
              <a:rPr lang="en-US" sz="2400" dirty="0"/>
              <a:t>Is stated in terms of clients' needs and problems, not the applicant's.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36781788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Program objectives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z="2800" dirty="0"/>
              <a:t>Describes program outcomes in measurable terms; are outcomes, not methods. </a:t>
            </a:r>
          </a:p>
          <a:p>
            <a:pPr lvl="1"/>
            <a:r>
              <a:rPr lang="en-US" sz="2400" dirty="0"/>
              <a:t>At least one objective for each problem or need committed to in problem statement.</a:t>
            </a:r>
          </a:p>
          <a:p>
            <a:pPr lvl="1"/>
            <a:r>
              <a:rPr lang="en-US" sz="2400" dirty="0"/>
              <a:t>Describes the population that will benefit</a:t>
            </a:r>
          </a:p>
          <a:p>
            <a:pPr lvl="1"/>
            <a:r>
              <a:rPr lang="en-US" sz="2400" dirty="0"/>
              <a:t>States the time by which objectives will be accomplished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979471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Methods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51678" y="1935892"/>
            <a:ext cx="10178322" cy="4580237"/>
          </a:xfrm>
        </p:spPr>
        <p:txBody>
          <a:bodyPr>
            <a:normAutofit lnSpcReduction="10000"/>
          </a:bodyPr>
          <a:lstStyle/>
          <a:p>
            <a:pPr lvl="0"/>
            <a:r>
              <a:rPr lang="en-US" sz="2800" dirty="0"/>
              <a:t>Describes activities to be conducted to achieve the desired objectives; presents a reasonable scope of activities that can be conducted within the time and resources of the program.</a:t>
            </a:r>
          </a:p>
          <a:p>
            <a:pPr lvl="1"/>
            <a:r>
              <a:rPr lang="en-US" sz="2400" dirty="0"/>
              <a:t>Flows naturally from problems and objectives</a:t>
            </a:r>
          </a:p>
          <a:p>
            <a:pPr lvl="1"/>
            <a:r>
              <a:rPr lang="en-US" sz="2400" dirty="0"/>
              <a:t>Clearly describes program activities and reasons for the selection of activities</a:t>
            </a:r>
          </a:p>
          <a:p>
            <a:pPr lvl="1"/>
            <a:r>
              <a:rPr lang="en-US" sz="2400" dirty="0"/>
              <a:t>Describes sequence of activities or a timeline (this includes both planning and the activity itself)</a:t>
            </a:r>
          </a:p>
          <a:p>
            <a:pPr lvl="1"/>
            <a:r>
              <a:rPr lang="en-US" sz="2400" dirty="0"/>
              <a:t>Describes staffing of program</a:t>
            </a:r>
          </a:p>
          <a:p>
            <a:pPr lvl="1"/>
            <a:r>
              <a:rPr lang="en-US" sz="2400" dirty="0"/>
              <a:t>Describes clients and client selection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482526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Evaluation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51678" y="1738184"/>
            <a:ext cx="10178322" cy="4769708"/>
          </a:xfrm>
        </p:spPr>
        <p:txBody>
          <a:bodyPr>
            <a:normAutofit fontScale="92500" lnSpcReduction="10000"/>
          </a:bodyPr>
          <a:lstStyle/>
          <a:p>
            <a:pPr lvl="0"/>
            <a:r>
              <a:rPr lang="en-US" sz="2800" dirty="0"/>
              <a:t>Presents a plan for determining the degree to which objectives are met and methods are followed. </a:t>
            </a:r>
          </a:p>
          <a:p>
            <a:pPr lvl="1"/>
            <a:r>
              <a:rPr lang="en-US" sz="2400" dirty="0"/>
              <a:t>Presents a plan for evaluating accomplishments of objectives</a:t>
            </a:r>
          </a:p>
          <a:p>
            <a:pPr lvl="1"/>
            <a:r>
              <a:rPr lang="en-US" sz="2400" dirty="0"/>
              <a:t>Presents a plan for evaluating and modifying methods over the course of the program </a:t>
            </a:r>
          </a:p>
          <a:p>
            <a:pPr lvl="1"/>
            <a:r>
              <a:rPr lang="en-US" sz="2400" dirty="0"/>
              <a:t>Tells who will be doing the evaluation and how they were chosen</a:t>
            </a:r>
          </a:p>
          <a:p>
            <a:pPr lvl="1"/>
            <a:r>
              <a:rPr lang="en-US" sz="2400" dirty="0"/>
              <a:t>Clearly states criteria of success</a:t>
            </a:r>
          </a:p>
          <a:p>
            <a:pPr lvl="1"/>
            <a:r>
              <a:rPr lang="en-US" sz="2400" dirty="0"/>
              <a:t>Explains how data will be gathered and any test instruments or questionnaires to be used</a:t>
            </a:r>
          </a:p>
          <a:p>
            <a:pPr lvl="1"/>
            <a:r>
              <a:rPr lang="en-US" sz="2400" dirty="0"/>
              <a:t>Describes the process of data analysis</a:t>
            </a:r>
          </a:p>
          <a:p>
            <a:pPr lvl="1"/>
            <a:r>
              <a:rPr lang="en-US" sz="2400" dirty="0"/>
              <a:t>Describes any evaluation reports to be produced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299703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Other funding sources and/or future funding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z="2800" dirty="0"/>
              <a:t>Describes a plan for continuation beyond the grant and/or the availability of other resources necessary to implement the grant. </a:t>
            </a:r>
            <a:r>
              <a:rPr lang="en-US" sz="2400" dirty="0"/>
              <a:t>    </a:t>
            </a:r>
          </a:p>
          <a:p>
            <a:pPr lvl="1"/>
            <a:r>
              <a:rPr lang="en-US" sz="2400" dirty="0"/>
              <a:t>List other sources of funding committed to project</a:t>
            </a:r>
          </a:p>
          <a:p>
            <a:pPr lvl="1"/>
            <a:r>
              <a:rPr lang="en-US" sz="2400" dirty="0"/>
              <a:t>Presents a specific plan to obtain other needed and future funding if program is to be continued</a:t>
            </a:r>
          </a:p>
          <a:p>
            <a:pPr lvl="1"/>
            <a:r>
              <a:rPr lang="en-US" sz="2400" dirty="0"/>
              <a:t>Is accompanied by letters of commitment, if necessary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395573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budget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51678" y="1771135"/>
            <a:ext cx="10178322" cy="4744995"/>
          </a:xfrm>
        </p:spPr>
        <p:txBody>
          <a:bodyPr>
            <a:normAutofit/>
          </a:bodyPr>
          <a:lstStyle/>
          <a:p>
            <a:pPr lvl="0"/>
            <a:r>
              <a:rPr lang="en-US" sz="3000" dirty="0"/>
              <a:t>Clearly delineates costs to be met by the funding source and those provided by other parties; is detailed in all aspects. </a:t>
            </a:r>
          </a:p>
          <a:p>
            <a:pPr lvl="1"/>
            <a:r>
              <a:rPr lang="en-US" sz="2400" dirty="0"/>
              <a:t>Tells the same story as the proposal narrative</a:t>
            </a:r>
          </a:p>
          <a:p>
            <a:pPr lvl="1"/>
            <a:r>
              <a:rPr lang="en-US" sz="2400" dirty="0"/>
              <a:t>Contains no unexplained amounts for miscellaneous or contingency </a:t>
            </a:r>
          </a:p>
          <a:p>
            <a:pPr lvl="1"/>
            <a:r>
              <a:rPr lang="en-US" sz="2400" dirty="0"/>
              <a:t>Includes all items asked of the funding source </a:t>
            </a:r>
          </a:p>
          <a:p>
            <a:pPr lvl="1"/>
            <a:r>
              <a:rPr lang="en-US" sz="2400" dirty="0"/>
              <a:t>Includes all items paid for by the other sources </a:t>
            </a:r>
          </a:p>
          <a:p>
            <a:pPr lvl="1"/>
            <a:r>
              <a:rPr lang="en-US" sz="2400" dirty="0"/>
              <a:t>Is sufficient to perform task described in the narrative</a:t>
            </a:r>
          </a:p>
          <a:p>
            <a:pPr lvl="1"/>
            <a:r>
              <a:rPr lang="en-US" sz="2400" dirty="0"/>
              <a:t>Round </a:t>
            </a:r>
            <a:r>
              <a:rPr lang="en-US" sz="2400"/>
              <a:t>up slightly, </a:t>
            </a:r>
            <a:r>
              <a:rPr lang="en-US" sz="2400" dirty="0"/>
              <a:t>in case of price changes between when you write the proposal and when you actually purchase materials and supplies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859625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Budget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80276076"/>
              </p:ext>
            </p:extLst>
          </p:nvPr>
        </p:nvGraphicFramePr>
        <p:xfrm>
          <a:off x="1250950" y="1321723"/>
          <a:ext cx="10179050" cy="527446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69690">
                  <a:extLst>
                    <a:ext uri="{9D8B030D-6E8A-4147-A177-3AD203B41FA5}">
                      <a16:colId xmlns:a16="http://schemas.microsoft.com/office/drawing/2014/main" val="3573290094"/>
                    </a:ext>
                  </a:extLst>
                </a:gridCol>
                <a:gridCol w="1995055">
                  <a:extLst>
                    <a:ext uri="{9D8B030D-6E8A-4147-A177-3AD203B41FA5}">
                      <a16:colId xmlns:a16="http://schemas.microsoft.com/office/drawing/2014/main" val="3356978444"/>
                    </a:ext>
                  </a:extLst>
                </a:gridCol>
                <a:gridCol w="1305098">
                  <a:extLst>
                    <a:ext uri="{9D8B030D-6E8A-4147-A177-3AD203B41FA5}">
                      <a16:colId xmlns:a16="http://schemas.microsoft.com/office/drawing/2014/main" val="1678713214"/>
                    </a:ext>
                  </a:extLst>
                </a:gridCol>
                <a:gridCol w="1928552">
                  <a:extLst>
                    <a:ext uri="{9D8B030D-6E8A-4147-A177-3AD203B41FA5}">
                      <a16:colId xmlns:a16="http://schemas.microsoft.com/office/drawing/2014/main" val="2957362659"/>
                    </a:ext>
                  </a:extLst>
                </a:gridCol>
                <a:gridCol w="1080655">
                  <a:extLst>
                    <a:ext uri="{9D8B030D-6E8A-4147-A177-3AD203B41FA5}">
                      <a16:colId xmlns:a16="http://schemas.microsoft.com/office/drawing/2014/main" val="3590994915"/>
                    </a:ext>
                  </a:extLst>
                </a:gridCol>
              </a:tblGrid>
              <a:tr h="642110">
                <a:tc>
                  <a:txBody>
                    <a:bodyPr/>
                    <a:lstStyle/>
                    <a:p>
                      <a:r>
                        <a:rPr lang="en-US" dirty="0"/>
                        <a:t>Item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Source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Price</a:t>
                      </a:r>
                      <a:r>
                        <a:rPr lang="en-US" baseline="0" dirty="0"/>
                        <a:t> each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Number required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Total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52065834"/>
                  </a:ext>
                </a:extLst>
              </a:tr>
              <a:tr h="372015">
                <a:tc>
                  <a:txBody>
                    <a:bodyPr/>
                    <a:lstStyle/>
                    <a:p>
                      <a:r>
                        <a:rPr lang="en-US" dirty="0" err="1"/>
                        <a:t>Yardsmith</a:t>
                      </a:r>
                      <a:r>
                        <a:rPr lang="en-US" dirty="0"/>
                        <a:t> 8-in children’s rake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Lowes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4.98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49.80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89973038"/>
                  </a:ext>
                </a:extLst>
              </a:tr>
              <a:tr h="642110">
                <a:tc>
                  <a:txBody>
                    <a:bodyPr/>
                    <a:lstStyle/>
                    <a:p>
                      <a:r>
                        <a:rPr lang="en-US" dirty="0" err="1"/>
                        <a:t>Yardsmith</a:t>
                      </a:r>
                      <a:r>
                        <a:rPr lang="en-US" dirty="0"/>
                        <a:t> 27.165-in steel short-handle children’s shovel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Lowes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4.98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49.80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25152874"/>
                  </a:ext>
                </a:extLst>
              </a:tr>
              <a:tr h="642110">
                <a:tc>
                  <a:txBody>
                    <a:bodyPr/>
                    <a:lstStyle/>
                    <a:p>
                      <a:r>
                        <a:rPr lang="en-US" dirty="0" err="1"/>
                        <a:t>Yardsmith</a:t>
                      </a:r>
                      <a:r>
                        <a:rPr lang="en-US" dirty="0"/>
                        <a:t> 8.58-in carbon steel garden trowel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Lowes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3.98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79.60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3269016"/>
                  </a:ext>
                </a:extLst>
              </a:tr>
              <a:tr h="372015">
                <a:tc>
                  <a:txBody>
                    <a:bodyPr/>
                    <a:lstStyle/>
                    <a:p>
                      <a:r>
                        <a:rPr lang="en-US" dirty="0"/>
                        <a:t>Vegetable seeds</a:t>
                      </a:r>
                      <a:r>
                        <a:rPr lang="en-US" baseline="0" dirty="0"/>
                        <a:t> (assorted varieties)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Lowes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50.00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71489000"/>
                  </a:ext>
                </a:extLst>
              </a:tr>
              <a:tr h="372015">
                <a:tc>
                  <a:txBody>
                    <a:bodyPr/>
                    <a:lstStyle/>
                    <a:p>
                      <a:r>
                        <a:rPr lang="en-US" dirty="0"/>
                        <a:t>Seed starting potting soil (12 dry quart)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Lowes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5.49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21.96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61534479"/>
                  </a:ext>
                </a:extLst>
              </a:tr>
              <a:tr h="372015">
                <a:tc>
                  <a:txBody>
                    <a:bodyPr/>
                    <a:lstStyle/>
                    <a:p>
                      <a:r>
                        <a:rPr lang="en-US" dirty="0"/>
                        <a:t>Ferry Morse 72-cell tray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Lowes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5.50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55.00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98611065"/>
                  </a:ext>
                </a:extLst>
              </a:tr>
              <a:tr h="372015">
                <a:tc>
                  <a:txBody>
                    <a:bodyPr/>
                    <a:lstStyle/>
                    <a:p>
                      <a:r>
                        <a:rPr lang="en-US" dirty="0"/>
                        <a:t>Garden hose (5/8-in</a:t>
                      </a:r>
                      <a:r>
                        <a:rPr lang="en-US" baseline="0" dirty="0"/>
                        <a:t> </a:t>
                      </a:r>
                      <a:r>
                        <a:rPr lang="en-US" dirty="0"/>
                        <a:t>x100-ft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Lowes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51.98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51.98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47448664"/>
                  </a:ext>
                </a:extLst>
              </a:tr>
              <a:tr h="372015">
                <a:tc>
                  <a:txBody>
                    <a:bodyPr/>
                    <a:lstStyle/>
                    <a:p>
                      <a:r>
                        <a:rPr lang="en-US" dirty="0"/>
                        <a:t>Watering</a:t>
                      </a:r>
                      <a:r>
                        <a:rPr lang="en-US" baseline="0" dirty="0"/>
                        <a:t> wand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Lowes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12.98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12.98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35279728"/>
                  </a:ext>
                </a:extLst>
              </a:tr>
              <a:tr h="372015">
                <a:tc>
                  <a:txBody>
                    <a:bodyPr/>
                    <a:lstStyle/>
                    <a:p>
                      <a:r>
                        <a:rPr lang="en-US" b="1" dirty="0"/>
                        <a:t>Subtotal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/>
                        <a:t>366.12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67366631"/>
                  </a:ext>
                </a:extLst>
              </a:tr>
              <a:tr h="372015">
                <a:tc>
                  <a:txBody>
                    <a:bodyPr/>
                    <a:lstStyle/>
                    <a:p>
                      <a:r>
                        <a:rPr lang="en-US" dirty="0"/>
                        <a:t>Tax (local) @ 11.5%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42.11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444105"/>
                  </a:ext>
                </a:extLst>
              </a:tr>
              <a:tr h="372015">
                <a:tc>
                  <a:txBody>
                    <a:bodyPr/>
                    <a:lstStyle/>
                    <a:p>
                      <a:r>
                        <a:rPr lang="en-US" b="1" dirty="0"/>
                        <a:t>Total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/>
                        <a:t>408.23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499185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5545149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Budget justification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51678" y="1635854"/>
            <a:ext cx="10178322" cy="4748322"/>
          </a:xfrm>
        </p:spPr>
        <p:txBody>
          <a:bodyPr>
            <a:noAutofit/>
          </a:bodyPr>
          <a:lstStyle/>
          <a:p>
            <a:r>
              <a:rPr lang="en-US" sz="2800" dirty="0"/>
              <a:t>You need to justify the items in your budget – explain why you need the items and numbers you are asking for</a:t>
            </a:r>
          </a:p>
          <a:p>
            <a:r>
              <a:rPr lang="en-US" sz="2800" dirty="0"/>
              <a:t>Based on 20 children participating:</a:t>
            </a:r>
          </a:p>
          <a:p>
            <a:pPr lvl="1"/>
            <a:r>
              <a:rPr lang="en-US" sz="2400" dirty="0"/>
              <a:t>10 child rakes and 10 child shovels will be needed for all children to participate in garden preparation</a:t>
            </a:r>
          </a:p>
          <a:p>
            <a:pPr lvl="1"/>
            <a:r>
              <a:rPr lang="en-US" sz="2400" dirty="0"/>
              <a:t>20 trowels will be needed for all children to participate in planting seeds and seedlings</a:t>
            </a:r>
          </a:p>
          <a:p>
            <a:pPr lvl="1"/>
            <a:r>
              <a:rPr lang="en-US" sz="2400" dirty="0"/>
              <a:t>1 hose and watering wand to water the garden</a:t>
            </a:r>
          </a:p>
          <a:p>
            <a:pPr lvl="1"/>
            <a:r>
              <a:rPr lang="en-US" sz="2400" dirty="0"/>
              <a:t>Vegetable seeds for starting indoors and planting directly in the garden</a:t>
            </a:r>
          </a:p>
          <a:p>
            <a:pPr lvl="1"/>
            <a:r>
              <a:rPr lang="en-US" sz="2400" dirty="0"/>
              <a:t>Cell trays and seed starting mix for starting seedlings indoors</a:t>
            </a:r>
          </a:p>
        </p:txBody>
      </p:sp>
    </p:spTree>
    <p:extLst>
      <p:ext uri="{BB962C8B-B14F-4D97-AF65-F5344CB8AC3E}">
        <p14:creationId xmlns:p14="http://schemas.microsoft.com/office/powerpoint/2010/main" val="144824373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Final tips…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51678" y="2018270"/>
            <a:ext cx="10178322" cy="4464908"/>
          </a:xfrm>
        </p:spPr>
        <p:txBody>
          <a:bodyPr/>
          <a:lstStyle/>
          <a:p>
            <a:pPr lvl="0"/>
            <a:r>
              <a:rPr lang="en-US" sz="2400" dirty="0"/>
              <a:t>Write as simply and clearly as possible. Avoid using slang or phrases that are not commonly understood or that could be easily misunderstood. </a:t>
            </a:r>
          </a:p>
          <a:p>
            <a:pPr lvl="0"/>
            <a:r>
              <a:rPr lang="en-US" sz="2400" dirty="0"/>
              <a:t>Keep the proposal as short as possible while still maintaining the substance.  Remember to try to match your interests with those of foundation. </a:t>
            </a:r>
          </a:p>
          <a:p>
            <a:pPr lvl="0"/>
            <a:r>
              <a:rPr lang="en-US" sz="2400" dirty="0"/>
              <a:t>Avoid broad or sweeping statements. Issues, problems and needs should be stated as accurately and factually as possible.</a:t>
            </a:r>
          </a:p>
          <a:p>
            <a:pPr lvl="0"/>
            <a:r>
              <a:rPr lang="en-US" sz="2400" dirty="0"/>
              <a:t>Test the proposal on others not familiar with it before submission.</a:t>
            </a:r>
          </a:p>
          <a:p>
            <a:pPr lvl="0"/>
            <a:r>
              <a:rPr lang="en-US" sz="2400" dirty="0"/>
              <a:t>Be prepared to rethink and rewrite the proposal.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36100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251678" y="370703"/>
            <a:ext cx="10178322" cy="6194854"/>
          </a:xfrm>
        </p:spPr>
        <p:txBody>
          <a:bodyPr>
            <a:normAutofit lnSpcReduction="10000"/>
          </a:bodyPr>
          <a:lstStyle/>
          <a:p>
            <a:r>
              <a:rPr lang="en-US" sz="2800" dirty="0"/>
              <a:t>In 2016, over 25,600 private foundations in the U.S.  Gave away </a:t>
            </a:r>
            <a:r>
              <a:rPr lang="en-US" sz="2800" b="1" u="sng" dirty="0"/>
              <a:t>$6.3 billion</a:t>
            </a:r>
            <a:r>
              <a:rPr lang="en-US" sz="2800" dirty="0"/>
              <a:t>.  At $11,000 per second,  that’s a LOT of money!!!</a:t>
            </a:r>
          </a:p>
          <a:p>
            <a:pPr marL="0" indent="0">
              <a:buNone/>
            </a:pPr>
            <a:endParaRPr lang="en-US" sz="2800" dirty="0"/>
          </a:p>
          <a:p>
            <a:r>
              <a:rPr lang="en-US" sz="2800" dirty="0"/>
              <a:t>Donors give money to meet </a:t>
            </a:r>
            <a:r>
              <a:rPr lang="en-US" sz="2800" u="sng" dirty="0"/>
              <a:t>their</a:t>
            </a:r>
            <a:r>
              <a:rPr lang="en-US" sz="2800" dirty="0"/>
              <a:t> needs and advance </a:t>
            </a:r>
            <a:r>
              <a:rPr lang="en-US" sz="2800" u="sng" dirty="0"/>
              <a:t>their</a:t>
            </a:r>
            <a:r>
              <a:rPr lang="en-US" sz="2800" dirty="0"/>
              <a:t> causes, not yours.</a:t>
            </a:r>
          </a:p>
          <a:p>
            <a:pPr marL="0" indent="0">
              <a:buNone/>
            </a:pPr>
            <a:endParaRPr lang="en-US" sz="2800" dirty="0"/>
          </a:p>
          <a:p>
            <a:r>
              <a:rPr lang="en-US" sz="2800" dirty="0"/>
              <a:t>When seeking funding, the name of the game is to find a good match between your needs and the funder’s goals. You will need to research things such as the funder’s:</a:t>
            </a:r>
          </a:p>
          <a:p>
            <a:pPr lvl="1"/>
            <a:r>
              <a:rPr lang="en-US" sz="2600" dirty="0"/>
              <a:t>Area of interest,</a:t>
            </a:r>
          </a:p>
          <a:p>
            <a:pPr lvl="1"/>
            <a:r>
              <a:rPr lang="en-US" sz="2600" dirty="0"/>
              <a:t>Patterns of giving,</a:t>
            </a:r>
          </a:p>
          <a:p>
            <a:pPr lvl="1"/>
            <a:r>
              <a:rPr lang="en-US" sz="2600" dirty="0"/>
              <a:t>Geographical restrictions, among others.</a:t>
            </a:r>
          </a:p>
          <a:p>
            <a:endParaRPr lang="en-US" sz="2400" dirty="0"/>
          </a:p>
        </p:txBody>
      </p:sp>
      <p:pic>
        <p:nvPicPr>
          <p:cNvPr id="2" name="Picture 1" descr="Department of Writing and Rhetoric | Writing 41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70669" y="4522106"/>
            <a:ext cx="3142211" cy="20434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58450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Four Top Reasons that Proposals do not get funded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sz="3200" dirty="0"/>
              <a:t>Funding source does not believe you understand the problem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3200" dirty="0"/>
              <a:t>Funding source does not believe in your solution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3200" dirty="0"/>
              <a:t>Funding source does not believe in                                 your qualifications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3200" dirty="0"/>
              <a:t>Funding source does not believe or                         trust your budget</a:t>
            </a:r>
          </a:p>
        </p:txBody>
      </p:sp>
      <p:pic>
        <p:nvPicPr>
          <p:cNvPr id="4" name="Picture 3" descr="Journal Publication Process | Editage Insights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65446" y="3632663"/>
            <a:ext cx="3790603" cy="28429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26976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RFP’s (Request for Proposals)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51678" y="1458097"/>
            <a:ext cx="10178322" cy="5313406"/>
          </a:xfrm>
        </p:spPr>
        <p:txBody>
          <a:bodyPr>
            <a:normAutofit fontScale="92500"/>
          </a:bodyPr>
          <a:lstStyle/>
          <a:p>
            <a:r>
              <a:rPr lang="en-US" sz="2600" dirty="0"/>
              <a:t>Foundations and state and national government agencies issue RFP's (requests for proposals).</a:t>
            </a:r>
          </a:p>
          <a:p>
            <a:r>
              <a:rPr lang="en-US" sz="2600" dirty="0"/>
              <a:t>What is a proposal?</a:t>
            </a:r>
          </a:p>
          <a:p>
            <a:pPr lvl="1"/>
            <a:r>
              <a:rPr lang="en-US" sz="2200" dirty="0"/>
              <a:t>A PROPOSAL is a </a:t>
            </a:r>
            <a:r>
              <a:rPr lang="en-US" sz="2200" b="1" dirty="0"/>
              <a:t>representation of your program</a:t>
            </a:r>
            <a:r>
              <a:rPr lang="en-US" sz="2200" dirty="0"/>
              <a:t>. - “You never get a second chance to make a first impression.”  No misspelled words, no white out. Accurate, crisp, clean.</a:t>
            </a:r>
          </a:p>
          <a:p>
            <a:pPr lvl="1"/>
            <a:r>
              <a:rPr lang="en-US" sz="2200" dirty="0"/>
              <a:t>A PROPOSAL is a </a:t>
            </a:r>
            <a:r>
              <a:rPr lang="en-US" sz="2200" b="1" dirty="0"/>
              <a:t>request</a:t>
            </a:r>
            <a:r>
              <a:rPr lang="en-US" sz="2200" dirty="0"/>
              <a:t>. - Don't forget to ask for the money.  Don't beg.  Don't be arrogant.</a:t>
            </a:r>
          </a:p>
          <a:p>
            <a:pPr lvl="1"/>
            <a:r>
              <a:rPr lang="en-US" sz="2200" dirty="0"/>
              <a:t>A PROPOSAL is </a:t>
            </a:r>
            <a:r>
              <a:rPr lang="en-US" sz="2200" b="1" dirty="0"/>
              <a:t>persuasion</a:t>
            </a:r>
            <a:r>
              <a:rPr lang="en-US" sz="2200" dirty="0"/>
              <a:t>.</a:t>
            </a:r>
          </a:p>
          <a:p>
            <a:pPr lvl="1"/>
            <a:r>
              <a:rPr lang="en-US" sz="2200" dirty="0"/>
              <a:t>A PROPOSAL is a </a:t>
            </a:r>
            <a:r>
              <a:rPr lang="en-US" sz="2200" b="1" dirty="0"/>
              <a:t>promise</a:t>
            </a:r>
            <a:r>
              <a:rPr lang="en-US" sz="2200" dirty="0"/>
              <a:t>. - Don't promise what you cannot deliver.  Deliver more than you promised.</a:t>
            </a:r>
          </a:p>
          <a:p>
            <a:pPr lvl="1"/>
            <a:r>
              <a:rPr lang="en-US" sz="2200" dirty="0"/>
              <a:t>A PROPOSAL is a </a:t>
            </a:r>
            <a:r>
              <a:rPr lang="en-US" sz="2200" b="1" dirty="0"/>
              <a:t>plan</a:t>
            </a:r>
            <a:r>
              <a:rPr lang="en-US" sz="2200" dirty="0"/>
              <a:t>.</a:t>
            </a:r>
          </a:p>
          <a:p>
            <a:pPr marL="0" indent="0">
              <a:buNone/>
            </a:pP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61410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Have a planned approach to writing a proposal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51678" y="2075934"/>
            <a:ext cx="10178322" cy="4886927"/>
          </a:xfrm>
        </p:spPr>
        <p:txBody>
          <a:bodyPr>
            <a:normAutofit fontScale="77500" lnSpcReduction="20000"/>
          </a:bodyPr>
          <a:lstStyle/>
          <a:p>
            <a:r>
              <a:rPr lang="en-US" sz="2800" dirty="0"/>
              <a:t>Before making a formal request for money, an organization </a:t>
            </a:r>
            <a:r>
              <a:rPr lang="en-US" sz="2800" u="sng" dirty="0"/>
              <a:t>must</a:t>
            </a:r>
            <a:r>
              <a:rPr lang="en-US" sz="2800" dirty="0"/>
              <a:t> have a clear idea of its project.  Writing a proposal for the project helps staff organize ideas and concepts and develop them into an effective program.  A well written proposal should describe the importance of and need for the project as well as outline the organization's specific plans for implementing it.</a:t>
            </a:r>
          </a:p>
          <a:p>
            <a:pPr marL="0" indent="0">
              <a:buNone/>
            </a:pPr>
            <a:r>
              <a:rPr lang="en-US" sz="2800" dirty="0"/>
              <a:t> </a:t>
            </a:r>
          </a:p>
          <a:p>
            <a:pPr lvl="0"/>
            <a:r>
              <a:rPr lang="en-US" sz="2800" dirty="0"/>
              <a:t>DO set up a personal appointment before you write the proposal, especially if seeking money from a corporation. </a:t>
            </a:r>
          </a:p>
          <a:p>
            <a:pPr lvl="0"/>
            <a:r>
              <a:rPr lang="en-US" sz="2800" dirty="0"/>
              <a:t>DO follow directions exactly!  Leave no space blank, put N/A. If they say “Write a 300 word description,” write a 300 word description. </a:t>
            </a:r>
          </a:p>
          <a:p>
            <a:pPr lvl="0"/>
            <a:r>
              <a:rPr lang="en-US" sz="2800" dirty="0"/>
              <a:t>You DON'T have to be the low bidder to get funding. Ask for what you need to complete the project.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 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51922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funding process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51678" y="1565189"/>
            <a:ext cx="10178322" cy="5074508"/>
          </a:xfrm>
        </p:spPr>
        <p:txBody>
          <a:bodyPr/>
          <a:lstStyle/>
          <a:p>
            <a:r>
              <a:rPr lang="en-US" sz="2400" dirty="0"/>
              <a:t>Fundraising is an important part of the process of planning your program.  Obviously, sufficient funds to operate a project are essential to its success.  However, requesting money from a foundation is not the first step. </a:t>
            </a:r>
          </a:p>
          <a:p>
            <a:pPr marL="0" indent="0">
              <a:buNone/>
            </a:pPr>
            <a:endParaRPr lang="en-US" sz="2400" dirty="0"/>
          </a:p>
          <a:p>
            <a:r>
              <a:rPr lang="en-US" sz="2400" dirty="0"/>
              <a:t>Foundations receive many requests for money from a variety of organizations for a range of project ideas.  You need to make your project stand out.</a:t>
            </a:r>
          </a:p>
          <a:p>
            <a:pPr lvl="1"/>
            <a:r>
              <a:rPr lang="en-US" sz="2000" dirty="0"/>
              <a:t>Provide detailed and organized information about your project</a:t>
            </a:r>
          </a:p>
          <a:p>
            <a:pPr lvl="1"/>
            <a:r>
              <a:rPr lang="en-US" sz="2000" dirty="0"/>
              <a:t>Describe your need</a:t>
            </a:r>
          </a:p>
          <a:p>
            <a:pPr lvl="1"/>
            <a:r>
              <a:rPr lang="en-US" sz="2000" dirty="0"/>
              <a:t>Matched to the special area of interest of the foundation</a:t>
            </a:r>
          </a:p>
          <a:p>
            <a:pPr lvl="1"/>
            <a:r>
              <a:rPr lang="en-US" sz="2000" dirty="0"/>
              <a:t>It is a poor use of time to prepare a proposal for the wrong                                    funding agency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A8830BA-866F-450E-BBA2-B579F196BE1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8798767" y="4469670"/>
            <a:ext cx="3253453" cy="21700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5637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Where do you find funders?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51678" y="1812324"/>
            <a:ext cx="10178322" cy="4662617"/>
          </a:xfrm>
        </p:spPr>
        <p:txBody>
          <a:bodyPr>
            <a:normAutofit/>
          </a:bodyPr>
          <a:lstStyle/>
          <a:p>
            <a:r>
              <a:rPr lang="en-US" sz="2400" dirty="0"/>
              <a:t>Libraries are a good source of information about foundations</a:t>
            </a:r>
          </a:p>
          <a:p>
            <a:r>
              <a:rPr lang="en-US" sz="2400" dirty="0"/>
              <a:t>Local, state, regional and national planning associations</a:t>
            </a:r>
          </a:p>
          <a:p>
            <a:r>
              <a:rPr lang="en-US" sz="2400" dirty="0"/>
              <a:t>Government agencies and departments (Dept. of Education; Department of Interior; EPA;  Arkansas Game and Fish, etc.)</a:t>
            </a:r>
          </a:p>
          <a:p>
            <a:r>
              <a:rPr lang="en-US" sz="2400" dirty="0"/>
              <a:t>Private foundations (Walton Family; Gates Foundation; Rockefeller, etc.)</a:t>
            </a:r>
          </a:p>
          <a:p>
            <a:r>
              <a:rPr lang="en-US" sz="2400" dirty="0"/>
              <a:t>Special interest groups (Arkansas Environmental Education Association; National Wildlife Association; National Audubon Society; Children and Nature Network, etc.)</a:t>
            </a:r>
          </a:p>
          <a:p>
            <a:r>
              <a:rPr lang="en-US" sz="2400" dirty="0"/>
              <a:t>Local school districts and universities</a:t>
            </a:r>
          </a:p>
          <a:p>
            <a:r>
              <a:rPr lang="en-US" sz="2400" dirty="0"/>
              <a:t>Businesses (Lowes; Home Depot; McDonalds, etc.)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0602263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240469"/>
          </a:xfrm>
        </p:spPr>
        <p:txBody>
          <a:bodyPr/>
          <a:lstStyle/>
          <a:p>
            <a:r>
              <a:rPr lang="en-US" dirty="0"/>
              <a:t>Components of a proposal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51678" y="1696995"/>
            <a:ext cx="10178322" cy="4983891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200" dirty="0"/>
              <a:t>Each RFP has its own requirements, but usually includes some or all of the following: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200" dirty="0"/>
              <a:t>Summary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200" dirty="0"/>
              <a:t>Introduction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200" dirty="0"/>
              <a:t>Problem or needs statement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200" dirty="0"/>
              <a:t>Program objectives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200" dirty="0"/>
              <a:t>Methods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200" dirty="0"/>
              <a:t>Evaluation (if requested)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200" dirty="0"/>
              <a:t>Other funding sources and future funding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200" dirty="0"/>
              <a:t>Budget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200" dirty="0"/>
              <a:t>Appendices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200" dirty="0"/>
              <a:t>Cover letter</a:t>
            </a:r>
          </a:p>
        </p:txBody>
      </p:sp>
      <p:pic>
        <p:nvPicPr>
          <p:cNvPr id="4" name="Picture 3" descr="연구비지원서(grant proposals) 작성 시 유의사항 - 양식 준수(conformance)의 ...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89768" y="2972724"/>
            <a:ext cx="3850783" cy="25671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769796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Summary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85776" y="1874518"/>
            <a:ext cx="10178322" cy="4474632"/>
          </a:xfrm>
        </p:spPr>
        <p:txBody>
          <a:bodyPr>
            <a:normAutofit/>
          </a:bodyPr>
          <a:lstStyle/>
          <a:p>
            <a:pPr lvl="0"/>
            <a:r>
              <a:rPr lang="en-US" sz="2400" dirty="0"/>
              <a:t>Appears at the beginning of the proposal; is interesting; clearly, concisely, and briefly summarizes request.</a:t>
            </a:r>
          </a:p>
          <a:p>
            <a:pPr lvl="1"/>
            <a:r>
              <a:rPr lang="en-US" sz="2400" dirty="0"/>
              <a:t>Identifies the grant applicant </a:t>
            </a:r>
          </a:p>
          <a:p>
            <a:pPr lvl="1"/>
            <a:r>
              <a:rPr lang="en-US" sz="2400" dirty="0"/>
              <a:t>Includes at least one sentence on your organization's qualifications</a:t>
            </a:r>
          </a:p>
          <a:p>
            <a:pPr lvl="1"/>
            <a:r>
              <a:rPr lang="en-US" sz="2400" dirty="0"/>
              <a:t>Includes at least one sentence on the problem</a:t>
            </a:r>
          </a:p>
          <a:p>
            <a:pPr lvl="1"/>
            <a:r>
              <a:rPr lang="en-US" sz="2400" dirty="0"/>
              <a:t>Includes at least one sentence on objectives</a:t>
            </a:r>
          </a:p>
          <a:p>
            <a:pPr lvl="1"/>
            <a:r>
              <a:rPr lang="en-US" sz="2400" dirty="0"/>
              <a:t>Includes at least one sentence on methods</a:t>
            </a:r>
          </a:p>
          <a:p>
            <a:pPr lvl="1"/>
            <a:r>
              <a:rPr lang="en-US" sz="2400" dirty="0"/>
              <a:t>Includes total cost, funds already obtained and amount requested in the proposal.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3176395"/>
      </p:ext>
    </p:extLst>
  </p:cSld>
  <p:clrMapOvr>
    <a:masterClrMapping/>
  </p:clrMapOvr>
</p:sld>
</file>

<file path=ppt/theme/theme1.xml><?xml version="1.0" encoding="utf-8"?>
<a:theme xmlns:a="http://schemas.openxmlformats.org/drawingml/2006/main" name="Badge">
  <a:themeElements>
    <a:clrScheme name="Badge">
      <a:dk1>
        <a:sysClr val="windowText" lastClr="000000"/>
      </a:dk1>
      <a:lt1>
        <a:sysClr val="window" lastClr="FFFFFF"/>
      </a:lt1>
      <a:dk2>
        <a:srgbClr val="0B082E"/>
      </a:dk2>
      <a:lt2>
        <a:srgbClr val="F3F3F2"/>
      </a:lt2>
      <a:accent1>
        <a:srgbClr val="62B4C6"/>
      </a:accent1>
      <a:accent2>
        <a:srgbClr val="1B376E"/>
      </a:accent2>
      <a:accent3>
        <a:srgbClr val="9EBE55"/>
      </a:accent3>
      <a:accent4>
        <a:srgbClr val="C65E5E"/>
      </a:accent4>
      <a:accent5>
        <a:srgbClr val="D3BA55"/>
      </a:accent5>
      <a:accent6>
        <a:srgbClr val="96648A"/>
      </a:accent6>
      <a:hlink>
        <a:srgbClr val="62B4C6"/>
      </a:hlink>
      <a:folHlink>
        <a:srgbClr val="96648A"/>
      </a:folHlink>
    </a:clrScheme>
    <a:fontScheme name="Badge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adg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D71F8F05-6246-47AF-9E68-E57F6C93F79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TM10001106[[fn=Badge]]</Template>
  <TotalTime>341</TotalTime>
  <Words>1099</Words>
  <Application>Microsoft Office PowerPoint</Application>
  <PresentationFormat>Widescreen</PresentationFormat>
  <Paragraphs>177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3" baseType="lpstr">
      <vt:lpstr>Arial</vt:lpstr>
      <vt:lpstr>Gill Sans MT</vt:lpstr>
      <vt:lpstr>Impact</vt:lpstr>
      <vt:lpstr>Badge</vt:lpstr>
      <vt:lpstr>Writing a Grant Proposal</vt:lpstr>
      <vt:lpstr>PowerPoint Presentation</vt:lpstr>
      <vt:lpstr>Four Top Reasons that Proposals do not get funded</vt:lpstr>
      <vt:lpstr>RFP’s (Request for Proposals)</vt:lpstr>
      <vt:lpstr>Have a planned approach to writing a proposal</vt:lpstr>
      <vt:lpstr>The funding process</vt:lpstr>
      <vt:lpstr>Where do you find funders?</vt:lpstr>
      <vt:lpstr>Components of a proposal</vt:lpstr>
      <vt:lpstr>Summary</vt:lpstr>
      <vt:lpstr>Introduction</vt:lpstr>
      <vt:lpstr>Problem statement or needs assessment</vt:lpstr>
      <vt:lpstr>Program objectives</vt:lpstr>
      <vt:lpstr>Methods</vt:lpstr>
      <vt:lpstr>Evaluation</vt:lpstr>
      <vt:lpstr>Other funding sources and/or future funding</vt:lpstr>
      <vt:lpstr>budget</vt:lpstr>
      <vt:lpstr>Budget</vt:lpstr>
      <vt:lpstr>Budget justification</vt:lpstr>
      <vt:lpstr>Final tips…</vt:lpstr>
    </vt:vector>
  </TitlesOfParts>
  <Company>College of Education and Health Professions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Writing a Grant Proposal</dc:title>
  <dc:creator>Cathy Wissehr</dc:creator>
  <cp:lastModifiedBy>Vinson R. Carter</cp:lastModifiedBy>
  <cp:revision>21</cp:revision>
  <dcterms:created xsi:type="dcterms:W3CDTF">2017-04-06T17:21:41Z</dcterms:created>
  <dcterms:modified xsi:type="dcterms:W3CDTF">2023-01-10T14:56:51Z</dcterms:modified>
</cp:coreProperties>
</file>