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4"/>
  </p:sldMasterIdLst>
  <p:notesMasterIdLst>
    <p:notesMasterId r:id="rId31"/>
  </p:notesMasterIdLst>
  <p:handoutMasterIdLst>
    <p:handoutMasterId r:id="rId32"/>
  </p:handoutMasterIdLst>
  <p:sldIdLst>
    <p:sldId id="291" r:id="rId5"/>
    <p:sldId id="277" r:id="rId6"/>
    <p:sldId id="283" r:id="rId7"/>
    <p:sldId id="279" r:id="rId8"/>
    <p:sldId id="332" r:id="rId9"/>
    <p:sldId id="340" r:id="rId10"/>
    <p:sldId id="330" r:id="rId11"/>
    <p:sldId id="270" r:id="rId12"/>
    <p:sldId id="333" r:id="rId13"/>
    <p:sldId id="294" r:id="rId14"/>
    <p:sldId id="337" r:id="rId15"/>
    <p:sldId id="271" r:id="rId16"/>
    <p:sldId id="295" r:id="rId17"/>
    <p:sldId id="293" r:id="rId18"/>
    <p:sldId id="299" r:id="rId19"/>
    <p:sldId id="275" r:id="rId20"/>
    <p:sldId id="296" r:id="rId21"/>
    <p:sldId id="331" r:id="rId22"/>
    <p:sldId id="298" r:id="rId23"/>
    <p:sldId id="302" r:id="rId24"/>
    <p:sldId id="301" r:id="rId25"/>
    <p:sldId id="328" r:id="rId26"/>
    <p:sldId id="334" r:id="rId27"/>
    <p:sldId id="276" r:id="rId28"/>
    <p:sldId id="297" r:id="rId29"/>
    <p:sldId id="339" r:id="rId30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E181"/>
    <a:srgbClr val="FFFEF3"/>
    <a:srgbClr val="131418"/>
    <a:srgbClr val="B2C2F8"/>
    <a:srgbClr val="DD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574" autoAdjust="0"/>
  </p:normalViewPr>
  <p:slideViewPr>
    <p:cSldViewPr snapToGrid="0">
      <p:cViewPr varScale="1">
        <p:scale>
          <a:sx n="114" d="100"/>
          <a:sy n="114" d="100"/>
        </p:scale>
        <p:origin x="18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9243BF-5E1A-49FC-9465-3F76EBBC4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5EB15-6A99-4668-A0FA-C06211BBCE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84E0B5-5A08-4878-90A1-94001D3B7D1E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39CEC-3AB8-4B30-B060-1663F1A0C2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C174A-1593-49C8-95C6-1D45834151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67439D-880B-41BB-BC66-AD11EBCC08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71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US" noProof="0" smtClean="0"/>
              <a:t>2/14/2023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436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640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735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5653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311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695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468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2168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9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313140"/>
            <a:ext cx="2178405" cy="11200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338753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ndom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602957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805177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3683921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871875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4015611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4431861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0" name="Group 29" title="Paper Picture Frame">
            <a:extLst>
              <a:ext uri="{FF2B5EF4-FFF2-40B4-BE49-F238E27FC236}">
                <a16:creationId xmlns:a16="http://schemas.microsoft.com/office/drawing/2014/main" id="{E9ADE087-1486-4770-813C-22EC3610B7BE}"/>
              </a:ext>
            </a:extLst>
          </p:cNvPr>
          <p:cNvGrpSpPr/>
          <p:nvPr userDrawn="1"/>
        </p:nvGrpSpPr>
        <p:grpSpPr>
          <a:xfrm>
            <a:off x="6620442" y="973226"/>
            <a:ext cx="3474160" cy="4337342"/>
            <a:chOff x="4636201" y="-1745975"/>
            <a:chExt cx="3474160" cy="4337342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00AEFCF-4740-4F96-9450-1BE17A80E83E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267AE62-00A1-412E-84B7-92F55C4F65F0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22662" y="1222397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Font typeface="Arial" panose="020B0604020202020204" pitchFamily="34" charset="0"/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8" name="Group 37" title="Paper Picture Frame">
            <a:extLst>
              <a:ext uri="{FF2B5EF4-FFF2-40B4-BE49-F238E27FC236}">
                <a16:creationId xmlns:a16="http://schemas.microsoft.com/office/drawing/2014/main" id="{DABF8768-C8D1-4A82-A805-C5F5506C58BC}"/>
              </a:ext>
            </a:extLst>
          </p:cNvPr>
          <p:cNvGrpSpPr/>
          <p:nvPr userDrawn="1"/>
        </p:nvGrpSpPr>
        <p:grpSpPr>
          <a:xfrm rot="21371983">
            <a:off x="9482263" y="3024706"/>
            <a:ext cx="2454149" cy="3107732"/>
            <a:chOff x="8372395" y="-1103087"/>
            <a:chExt cx="2969520" cy="3760355"/>
          </a:xfrm>
        </p:grpSpPr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FE4F63D7-193C-4BF1-AA6A-0CC6255B54E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12AACF3-CD28-4F7B-9D0A-793661FA87CD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6EC1D360-C4E2-4C91-AF9E-7AF1E6EC12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371983">
            <a:off x="9822213" y="3201538"/>
            <a:ext cx="1926005" cy="2027373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-300000">
            <a:off x="963681" y="4376844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4BE0EB4-E211-48E7-8CE9-238F14C8B1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80000">
            <a:off x="4369313" y="5528337"/>
            <a:ext cx="2079980" cy="247763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662" y="4210036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2890AC8F-E5E5-4784-8192-85E10FEC1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-240000">
            <a:off x="9902901" y="5285017"/>
            <a:ext cx="1912579" cy="247763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88775">
            <a:off x="9437688" y="577850"/>
            <a:ext cx="2071687" cy="1335088"/>
          </a:xfrm>
          <a:prstGeom prst="wedgeRoundRectCallout">
            <a:avLst>
              <a:gd name="adj1" fmla="val -30641"/>
              <a:gd name="adj2" fmla="val 6535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Say Something!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FEE5F91-F850-4990-8BAE-FC47F35EF61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436D6D-4FD1-4228-BC50-045577FE7D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5069-8666-439B-A4BB-A10D9B15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5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ndom grid 11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7168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12690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5742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7168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4248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23385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0" name="Picture Placeholder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8785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4187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5120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8785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4187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</p:spTree>
    <p:extLst>
      <p:ext uri="{BB962C8B-B14F-4D97-AF65-F5344CB8AC3E}">
        <p14:creationId xmlns:p14="http://schemas.microsoft.com/office/powerpoint/2010/main" val="447265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0886619-BEB9-42DC-803D-74D33640AF82}"/>
              </a:ext>
            </a:extLst>
          </p:cNvPr>
          <p:cNvSpPr/>
          <p:nvPr userDrawn="1"/>
        </p:nvSpPr>
        <p:spPr>
          <a:xfrm rot="5400000">
            <a:off x="3951843" y="1843045"/>
            <a:ext cx="4714491" cy="493907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1C3E67-BB2B-4CEA-AB69-532143A95E92}"/>
              </a:ext>
            </a:extLst>
          </p:cNvPr>
          <p:cNvSpPr/>
          <p:nvPr userDrawn="1"/>
        </p:nvSpPr>
        <p:spPr>
          <a:xfrm>
            <a:off x="3738755" y="319523"/>
            <a:ext cx="4714491" cy="572515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4080000" y="658589"/>
            <a:ext cx="4032000" cy="421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80001" y="5073932"/>
            <a:ext cx="4031999" cy="737233"/>
          </a:xfrm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3028700" cy="141533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ACF814D-5E9D-4331-8EF5-399B1D3A9A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FD76CC2-E913-40E2-A504-17F9C46765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419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Tow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520313" y="1254680"/>
            <a:ext cx="2071687" cy="828985"/>
          </a:xfrm>
          <a:prstGeom prst="wedgeRoundRectCallout">
            <a:avLst>
              <a:gd name="adj1" fmla="val -68649"/>
              <a:gd name="adj2" fmla="val 500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429" y="4129296"/>
            <a:ext cx="2071687" cy="828985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#1</a:t>
            </a:r>
          </a:p>
        </p:txBody>
      </p:sp>
    </p:spTree>
    <p:extLst>
      <p:ext uri="{BB962C8B-B14F-4D97-AF65-F5344CB8AC3E}">
        <p14:creationId xmlns:p14="http://schemas.microsoft.com/office/powerpoint/2010/main" val="4099324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Tow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000219" y="645314"/>
            <a:ext cx="2071687" cy="828985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0096" y="645314"/>
            <a:ext cx="2071687" cy="828985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10F92-FE15-43F8-AA38-02CE149B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972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dom grid 11 Photos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3612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9134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2186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3612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0692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19829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0" name="Picture Placeholder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5229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0631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1564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5229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0631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4DBF4-1457-49E9-8D57-2206C14F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13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2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540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55D9E1A3-E25D-44DF-9C7F-88BB88C2F5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2778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C42802B-CA5A-46C0-B2EC-C2F3EDE562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5016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83AFD9EA-EEBF-4DAA-A8FF-5AFDF34049F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7254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0399DD2-B5F4-4309-91F3-10BCEAC660A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9492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12704629-F565-4077-A10D-E37F083644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88313" y="2869885"/>
            <a:ext cx="2071687" cy="622829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90A6C20-E6B7-4E39-BD17-6905BF38B5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000" y="2869884"/>
            <a:ext cx="2071687" cy="622829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Caption</a:t>
            </a:r>
          </a:p>
        </p:txBody>
      </p:sp>
    </p:spTree>
    <p:extLst>
      <p:ext uri="{BB962C8B-B14F-4D97-AF65-F5344CB8AC3E}">
        <p14:creationId xmlns:p14="http://schemas.microsoft.com/office/powerpoint/2010/main" val="113579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4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Grid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77FA6E5-55F2-4560-8FE1-BE530710E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528C08E-7D0D-4AFB-B0E6-D4A343F541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8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2623F1A-A25F-40E8-8677-0800DF89A5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16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3B9C81D-090D-488C-8373-C7DAE4EB8E7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54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E58E802-03DE-459C-8F94-F5F0839F24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92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635D0261-C0A7-4103-BE60-C605E1F6C36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flipH="1">
            <a:off x="540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302E4867-120B-4B0B-9D4E-BD8255BA993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2778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1F469D12-16FD-41F1-AC20-79B7EF0777F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flipH="1">
            <a:off x="5016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2" name="Picture Placeholder 17">
            <a:extLst>
              <a:ext uri="{FF2B5EF4-FFF2-40B4-BE49-F238E27FC236}">
                <a16:creationId xmlns:a16="http://schemas.microsoft.com/office/drawing/2014/main" id="{5744C71D-7AA2-4292-A5C0-4CDAA24619F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 flipH="1">
            <a:off x="7254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68077812-195E-4C18-B06B-6A1125D9DE7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9492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49712DCF-C937-42B8-AE87-D46105B119F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0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21C3BCE-24E5-4F81-9978-069AC99149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78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77098CC4-798D-4781-A978-4293479EEB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6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8A2BC4-D5BD-4BA3-8576-84538244D30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54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4ED042C7-87E5-41F8-8599-6B733A287B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92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6259F-6698-4B2A-AB30-07C302A2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548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763130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4603381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DC2403-3404-43F3-9D49-DE9C87D6FA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F860DA48-8EA3-4B66-9769-15D580B5B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109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hoto al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38607BE4-4B3B-474D-8601-FEFFD2DF2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" y="6567"/>
            <a:ext cx="12179564" cy="685143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1034623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379000"/>
            <a:ext cx="4603381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BB2DDCC-3BD6-4037-85CD-1E1C54E54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94FD6DA6-351A-4974-8153-BE89B6CDEB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815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Resolution with 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DB1B7584-C7DF-438B-9FE0-28AB91095F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tx1">
              <a:lumMod val="95000"/>
              <a:lumOff val="5000"/>
            </a:schemeClr>
          </a:solidFill>
        </p:spPr>
        <p:txBody>
          <a:bodyPr lIns="0" tIns="0" rIns="360000" bIns="360000" anchor="b"/>
          <a:lstStyle>
            <a:lvl1pPr marL="0" indent="0" algn="r">
              <a:buNone/>
              <a:defRPr sz="1600" i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22850" y="1606550"/>
            <a:ext cx="1987550" cy="2444750"/>
          </a:xfrm>
          <a:solidFill>
            <a:schemeClr val="bg1">
              <a:lumMod val="85000"/>
            </a:schemeClr>
          </a:solidFill>
          <a:ln w="31750">
            <a:noFill/>
          </a:ln>
          <a:effectLst/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0107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4800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8C6E4D6F-39B5-4F71-BD4D-B8B2199512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ADF600C8-C7A9-4CB2-B6C2-7F9ADEB7A4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AAE0B4-3A9A-450D-9515-1AF1FE1A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F68A1-83F1-4D70-9CE8-21E86663F3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C6143-D2F5-479E-AF3E-2784F41E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251999" y="252000"/>
            <a:ext cx="11687999" cy="5855878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285355-479C-4B85-ACF6-DC70AE919D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AE7F3-DAD7-4B18-8E33-AACAF27A0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67953A-D47E-4083-8DBA-1E807BCC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5580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1250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363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1638" y="1620000"/>
            <a:ext cx="5580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F57FD-ACD4-44CB-9888-789501B6AD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F9671-5246-4418-B8C6-1BFC8FD7E5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7704" y="5211721"/>
            <a:ext cx="2845036" cy="1128778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Name">
            <a:extLst>
              <a:ext uri="{FF2B5EF4-FFF2-40B4-BE49-F238E27FC236}">
                <a16:creationId xmlns:a16="http://schemas.microsoft.com/office/drawing/2014/main" id="{6B60D353-C91D-47C2-9C4D-140E5522E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4927" y="562806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8" name="Email">
            <a:extLst>
              <a:ext uri="{FF2B5EF4-FFF2-40B4-BE49-F238E27FC236}">
                <a16:creationId xmlns:a16="http://schemas.microsoft.com/office/drawing/2014/main" id="{A6FBF5C8-50EA-413A-BC0B-6411846BA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927" y="603352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65139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8374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211721"/>
            <a:ext cx="4021660" cy="1120015"/>
          </a:xfrm>
        </p:spPr>
        <p:txBody>
          <a:bodyPr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14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92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254943"/>
            <a:ext cx="5580993" cy="2877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49539" y="503087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49539" y="1719707"/>
            <a:ext cx="4021660" cy="11200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265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CCC50-D5AE-473E-8DA4-2E638E56E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4310" y="246389"/>
            <a:ext cx="8145689" cy="58614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0BF6A3E-62E6-48CD-A29B-88CE73E6821C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DC6FC8-8952-4670-8231-0DEB3888720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192ED6-1886-4B29-9A6C-ADAE288D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42FD3D-CCFD-4F58-AD2F-5A4E47F4A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4683CE-A8CF-49AF-A201-4D23ED3A6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F4BFA5-1514-4544-81D7-D521E014D6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4E5B31-2016-4534-B74E-BF74999803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628104-EF5F-4CA8-917F-4B8EDE413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6B754A-8F9A-4225-827F-D9ED4744CB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563274F-DD8F-44AA-BB79-93A19A6D590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0AB2D4-F44C-4BEF-9335-E1FA1B64B1E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164B0E6-261D-4D09-B280-E724ACF9572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38B82D-143F-482A-84F0-67DE64BA6E7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868BF9-8C80-43A6-97B7-BAEA0D2D858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DF3342-974B-426A-B17F-44BD1CD43D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644570-2F82-43DE-A26E-D64C230F839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5284E4-9852-4575-88C1-8CD3C68EF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D1FCA85-F2DF-47F9-BE08-8092F0E58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86AFD0-657C-41A9-8E9E-C5050C4C21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13BFC3-1FF9-43A6-A21F-F0D27E292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B481540-EB6D-489D-BFDD-4A96757609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3A3933-AE95-46BC-AD08-3B7B57DA0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302502-326E-49FB-89A4-3876C6F104F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688F4A-554E-4D8C-A919-F3D59D33B8C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9115CD-AA92-4A0C-9392-D9D47CC0EB4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C8F770-6364-4BA9-B7F0-F8030003CC1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48BA51-CF8E-4ECB-8FB9-5A01539380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1C95AC-6A13-4821-9316-BAB0B673BCD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8346EA7-EFB2-4DBE-A8C7-D5E14B8DF48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010EDCC-8A2A-434C-A40E-FF0151A0BDE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9EFC999-8E2C-4CB1-95DB-870AF97AFB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5314" y="740322"/>
            <a:ext cx="6583680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66140F5-5E69-471E-9C80-AE189AEE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90" y="457200"/>
            <a:ext cx="30927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8070415-763A-48E7-97EE-DC4D26102E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390" y="2057400"/>
            <a:ext cx="30927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464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E9B3C0E0-8194-414C-A2B5-93B5CB2417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1" y="2057400"/>
            <a:ext cx="302870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BDA337FD-9270-4DCE-AEE6-849076FB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457200"/>
            <a:ext cx="3028699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D94E0253-D2E4-4108-BD59-E21A44E6B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4949" y="696827"/>
            <a:ext cx="6581294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360000" tIns="0" rIns="36000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710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0C3ECA-9F05-4D02-A8A4-D360010668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051035"/>
            <a:ext cx="11473200" cy="492935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194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080000"/>
            <a:ext cx="5580000" cy="48871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080000"/>
            <a:ext cx="5580000" cy="48871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929BA-192C-4325-A24F-DDBC2F7BF3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E3B83-7F6C-4A84-BB86-751BE46D17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D6BBE0A-CBD2-406E-8D07-60ECFB37B6C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52001" y="1080001"/>
            <a:ext cx="5581199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FC08DE6-ACF8-4B81-9BD9-566B7DB14E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1" y="1620001"/>
            <a:ext cx="5580000" cy="435284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8E88A90-6862-4BD7-B366-699F3C6B519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52001" y="1620001"/>
            <a:ext cx="5581199" cy="435284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2A9A613-14E2-4283-9EA7-AFD4CF921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800" y="1080001"/>
            <a:ext cx="5581201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/>
          <a:lstStyle/>
          <a:p>
            <a:fld id="{37CC0096-1860-4642-9CD2-0079EA5E7CD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2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3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2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2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2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F5904-4B46-4C2D-BEA7-751EA391523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6" r:id="rId14"/>
    <p:sldLayoutId id="2147483671" r:id="rId15"/>
    <p:sldLayoutId id="2147483664" r:id="rId16"/>
    <p:sldLayoutId id="2147483665" r:id="rId17"/>
    <p:sldLayoutId id="2147483668" r:id="rId18"/>
    <p:sldLayoutId id="2147483669" r:id="rId19"/>
    <p:sldLayoutId id="2147483670" r:id="rId20"/>
    <p:sldLayoutId id="2147483672" r:id="rId21"/>
    <p:sldLayoutId id="2147483673" r:id="rId22"/>
    <p:sldLayoutId id="2147483674" r:id="rId23"/>
    <p:sldLayoutId id="2147483660" r:id="rId24"/>
    <p:sldLayoutId id="2147483661" r:id="rId25"/>
    <p:sldLayoutId id="2147483658" r:id="rId26"/>
    <p:sldLayoutId id="2147483659" r:id="rId27"/>
    <p:sldLayoutId id="2147483675" r:id="rId28"/>
    <p:sldLayoutId id="2147483678" r:id="rId29"/>
    <p:sldLayoutId id="2147483680" r:id="rId30"/>
    <p:sldLayoutId id="2147483679" r:id="rId31"/>
    <p:sldLayoutId id="2147483677" r:id="rId32"/>
    <p:sldLayoutId id="2147483676" r:id="rId33"/>
    <p:sldLayoutId id="2147483652" r:id="rId34"/>
    <p:sldLayoutId id="2147483656" r:id="rId35"/>
    <p:sldLayoutId id="2147483654" r:id="rId36"/>
    <p:sldLayoutId id="214748368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2549361"/>
            <a:ext cx="11506200" cy="2092037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Arial Black" panose="020B0A04020102020204" pitchFamily="34" charset="0"/>
              </a:rPr>
              <a:t>Fostering Curiosity and Understanding through </a:t>
            </a:r>
            <a:br>
              <a:rPr lang="en-US" sz="6600" b="1" dirty="0">
                <a:latin typeface="Arial Black" panose="020B0A04020102020204" pitchFamily="34" charset="0"/>
              </a:rPr>
            </a:br>
            <a:r>
              <a:rPr lang="en-US" sz="6600" b="1" dirty="0">
                <a:latin typeface="Arial Black" panose="020B0A04020102020204" pitchFamily="34" charset="0"/>
              </a:rPr>
              <a:t>Take-Apart Tinkering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252474" y="293152"/>
            <a:ext cx="543039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Tinkering </a:t>
            </a:r>
          </a:p>
          <a:p>
            <a:endParaRPr lang="en-US" sz="4000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Playful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Experimental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Iterative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Engaging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Explorative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New possibilities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(</a:t>
            </a:r>
            <a:r>
              <a:rPr lang="en-US" sz="2200" dirty="0">
                <a:latin typeface="Arial Black" panose="020B0A04020102020204" pitchFamily="34" charset="0"/>
              </a:rPr>
              <a:t>Resnick &amp; Rosenbaum, 2013)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29" y="1026772"/>
            <a:ext cx="6161297" cy="48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34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2029C-9BD6-4866-A091-45519E030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0998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509CD-0A42-4DC1-BCD3-FB8BC4756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919" y="1576154"/>
            <a:ext cx="5247081" cy="2592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8D7D3E-B5B3-449B-A52A-E93260CC7601}"/>
              </a:ext>
            </a:extLst>
          </p:cNvPr>
          <p:cNvSpPr/>
          <p:nvPr/>
        </p:nvSpPr>
        <p:spPr>
          <a:xfrm>
            <a:off x="7953286" y="5403399"/>
            <a:ext cx="4238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What You Need to Know About Tinkering, Making, and Engineering, NAEYC, Adapted from the Boston Children’s Museum, </a:t>
            </a:r>
            <a:r>
              <a:rPr lang="en-US" sz="1400" i="1" dirty="0">
                <a:latin typeface="Arial Black" panose="020B0A04020102020204" pitchFamily="34" charset="0"/>
              </a:rPr>
              <a:t>Tinker Kit: Educators’ Guide </a:t>
            </a:r>
            <a:r>
              <a:rPr lang="en-US" sz="1400" dirty="0">
                <a:latin typeface="Arial Black" panose="020B0A04020102020204" pitchFamily="34" charset="0"/>
              </a:rPr>
              <a:t>(Boston: Boston Children’s Museum, 2016), 4. </a:t>
            </a:r>
          </a:p>
        </p:txBody>
      </p:sp>
    </p:spTree>
    <p:extLst>
      <p:ext uri="{BB962C8B-B14F-4D97-AF65-F5344CB8AC3E}">
        <p14:creationId xmlns:p14="http://schemas.microsoft.com/office/powerpoint/2010/main" val="195120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36D6E0-DB23-48E4-A78B-73EE645F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0316" y="6356351"/>
            <a:ext cx="2743200" cy="365125"/>
          </a:xfrm>
        </p:spPr>
        <p:txBody>
          <a:bodyPr/>
          <a:lstStyle/>
          <a:p>
            <a:fld id="{058DB212-BFA2-403F-85EF-DFD3FF6D973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EB43DE-49B3-43BB-B563-387808B3FF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34" y="3608133"/>
            <a:ext cx="2889212" cy="3040040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FCF4E7-5959-410E-A7C0-C48EADC87B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345" y="331852"/>
            <a:ext cx="2945001" cy="3097148"/>
          </a:xfrm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42714DD5-CF6C-42F3-ADF5-9F63C8ECF4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742" y="331852"/>
            <a:ext cx="3512799" cy="6245276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BAD94D6-44F5-450E-80D3-5158C489C1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958" y="3612057"/>
            <a:ext cx="2883953" cy="3036116"/>
          </a:xfrm>
        </p:spPr>
      </p:pic>
      <p:sp>
        <p:nvSpPr>
          <p:cNvPr id="37" name="Title 36" hidden="1">
            <a:extLst>
              <a:ext uri="{FF2B5EF4-FFF2-40B4-BE49-F238E27FC236}">
                <a16:creationId xmlns:a16="http://schemas.microsoft.com/office/drawing/2014/main" id="{F440202E-B31B-4890-B8BD-C417227D06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B26B4B-B6E3-4D76-BDA0-A74B6ACB19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564" y="331852"/>
            <a:ext cx="2902832" cy="30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66D1-B41E-4940-9DC2-954542E8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00" y="394261"/>
            <a:ext cx="11052000" cy="2889000"/>
          </a:xfrm>
        </p:spPr>
        <p:txBody>
          <a:bodyPr/>
          <a:lstStyle/>
          <a:p>
            <a:r>
              <a:rPr lang="en-US" sz="6000" dirty="0"/>
              <a:t>Tinkering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5067649" y="1077649"/>
            <a:ext cx="69453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“Tinkering is undervalued (and even discouraged) in many educational settings today, but it is well aligned with…the goals of the progressive-constructionist tradition.” </a:t>
            </a:r>
            <a:endParaRPr 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(Resnick &amp; Rosenbaum, 2013, p. 164)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2B41F-B255-487A-8386-05E5A3B503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666847"/>
            <a:ext cx="4598400" cy="58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7C979D8-AC52-43EC-AAB6-BEC0C1E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" y="1176982"/>
            <a:ext cx="4569524" cy="16002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Structure of Standards for Technological and Engineering Literacy (ITEEA, 2020)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0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F73CCB7-3E59-4BC4-9980-EAA1D356C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072" y="2346414"/>
            <a:ext cx="4471652" cy="38115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Practices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Systems Thinking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 Creativity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Making and Doing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Critical Thinking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Optimism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Collaboration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Communication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Attention to Ethics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8A2A25-C288-461A-B2E8-2FB35C5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244" y="294962"/>
            <a:ext cx="7408531" cy="6352815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D03EF5A-597F-49BC-B3BF-8829FDA3247A}"/>
              </a:ext>
            </a:extLst>
          </p:cNvPr>
          <p:cNvSpPr/>
          <p:nvPr/>
        </p:nvSpPr>
        <p:spPr>
          <a:xfrm rot="2344941">
            <a:off x="8298612" y="451852"/>
            <a:ext cx="1017917" cy="10869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1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11538358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Things Come Apart:  </a:t>
            </a:r>
            <a:b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A Teardown Manual for Modern Living</a:t>
            </a:r>
            <a:b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(McLellan, 2013)</a:t>
            </a:r>
            <a:endParaRPr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FE33F8-9642-4AD4-81C5-4A3AE98F32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4702" y="2123630"/>
            <a:ext cx="4066471" cy="427717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10F489-AB62-4DC7-B462-3F0F9AEE68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98683" y="2123630"/>
            <a:ext cx="3912936" cy="42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C1209-661D-4153-A676-AE8B5108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908E6B5-D79A-4C35-865E-FB1B0F4B447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/>
        </p:blipFill>
        <p:spPr>
          <a:xfrm flipH="1">
            <a:off x="280407" y="1089529"/>
            <a:ext cx="4059034" cy="3708974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7EEBF01-CF4D-4C3F-BC89-AF2A7BD26EE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3" r="4373"/>
          <a:stretch/>
        </p:blipFill>
        <p:spPr>
          <a:xfrm>
            <a:off x="8236833" y="1089529"/>
            <a:ext cx="3524957" cy="3713173"/>
          </a:xfrm>
        </p:spPr>
      </p:pic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79DEFEC4-3582-416C-9471-7E15DA0FE2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6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841FA04-62D2-4C9E-BC38-F7E550B228E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1" r="5251"/>
          <a:stretch/>
        </p:blipFill>
        <p:spPr>
          <a:xfrm flipH="1">
            <a:off x="4511697" y="1089530"/>
            <a:ext cx="3524956" cy="3708974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296BCE-E6FD-497A-A0FF-E7BCB4C897A7}"/>
              </a:ext>
            </a:extLst>
          </p:cNvPr>
          <p:cNvSpPr txBox="1"/>
          <p:nvPr/>
        </p:nvSpPr>
        <p:spPr>
          <a:xfrm>
            <a:off x="4817514" y="5005377"/>
            <a:ext cx="2913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mechanical pencil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75D4EA-27A3-4C7E-8C36-AA7E70CC4D88}"/>
              </a:ext>
            </a:extLst>
          </p:cNvPr>
          <p:cNvSpPr txBox="1"/>
          <p:nvPr/>
        </p:nvSpPr>
        <p:spPr>
          <a:xfrm>
            <a:off x="8309593" y="5005377"/>
            <a:ext cx="3379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combination lock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8E9ED-88D6-492F-8677-CE811AE38A1E}"/>
              </a:ext>
            </a:extLst>
          </p:cNvPr>
          <p:cNvSpPr txBox="1"/>
          <p:nvPr/>
        </p:nvSpPr>
        <p:spPr>
          <a:xfrm>
            <a:off x="775912" y="5005377"/>
            <a:ext cx="2913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transistor radio </a:t>
            </a:r>
          </a:p>
        </p:txBody>
      </p:sp>
    </p:spTree>
    <p:extLst>
      <p:ext uri="{BB962C8B-B14F-4D97-AF65-F5344CB8AC3E}">
        <p14:creationId xmlns:p14="http://schemas.microsoft.com/office/powerpoint/2010/main" val="106983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66D1-B41E-4940-9DC2-954542E8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8" y="-105794"/>
            <a:ext cx="6183919" cy="1828822"/>
          </a:xfrm>
        </p:spPr>
        <p:txBody>
          <a:bodyPr/>
          <a:lstStyle/>
          <a:p>
            <a:r>
              <a:rPr lang="en-US" sz="6000" dirty="0">
                <a:latin typeface="Arial Black" panose="020B0A04020102020204" pitchFamily="34" charset="0"/>
              </a:rPr>
              <a:t>Take-apart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302145" y="1410355"/>
            <a:ext cx="71237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Process of Deconstruction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Real tools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Discover how things work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How are things made?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							(</a:t>
            </a:r>
            <a:r>
              <a:rPr lang="en-US" sz="2800" dirty="0" err="1">
                <a:latin typeface="Arial Black" panose="020B0A04020102020204" pitchFamily="34" charset="0"/>
              </a:rPr>
              <a:t>Heroman</a:t>
            </a:r>
            <a:r>
              <a:rPr lang="en-US" sz="2800" dirty="0">
                <a:latin typeface="Arial Black" panose="020B0A04020102020204" pitchFamily="34" charset="0"/>
              </a:rPr>
              <a:t>,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02069" y="1014037"/>
            <a:ext cx="4019339" cy="48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8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C0C61-C22E-4D53-B2BF-84B2F6770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7" y="1027210"/>
            <a:ext cx="5214101" cy="4803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41E47C-CE88-495F-B588-04BE78CD0028}"/>
              </a:ext>
            </a:extLst>
          </p:cNvPr>
          <p:cNvSpPr txBox="1"/>
          <p:nvPr/>
        </p:nvSpPr>
        <p:spPr>
          <a:xfrm>
            <a:off x="5963055" y="702276"/>
            <a:ext cx="622894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“The integration of engineering practices in the science classroom as early as grade one shows potential in fostering and sustaining student interest, participation, and self-concept in engineering and science” (Capobianco, Yu, &amp; French, 2014).</a:t>
            </a:r>
          </a:p>
          <a:p>
            <a:pPr lvl="0"/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3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36D6E0-DB23-48E4-A78B-73EE645F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7" name="Title 36" hidden="1">
            <a:extLst>
              <a:ext uri="{FF2B5EF4-FFF2-40B4-BE49-F238E27FC236}">
                <a16:creationId xmlns:a16="http://schemas.microsoft.com/office/drawing/2014/main" id="{F440202E-B31B-4890-B8BD-C417227D06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EB43DE-49B3-43BB-B563-387808B3FF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026" y="62065"/>
            <a:ext cx="3420649" cy="3599221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22384C8E-6E47-429B-B24F-C643D3AA2CD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813" y="3550929"/>
            <a:ext cx="2459037" cy="3170546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FCF4E7-5959-410E-A7C0-C48EADC87B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03" y="294353"/>
            <a:ext cx="2980658" cy="3134647"/>
          </a:xfrm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42714DD5-CF6C-42F3-ADF5-9F63C8ECF4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/>
          <a:stretch/>
        </p:blipFill>
        <p:spPr>
          <a:xfrm>
            <a:off x="8349852" y="1095073"/>
            <a:ext cx="3003948" cy="4667854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BAD94D6-44F5-450E-80D3-5158C489C1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761" y="3724444"/>
            <a:ext cx="2846828" cy="2997031"/>
          </a:xfrm>
        </p:spPr>
      </p:pic>
    </p:spTree>
    <p:extLst>
      <p:ext uri="{BB962C8B-B14F-4D97-AF65-F5344CB8AC3E}">
        <p14:creationId xmlns:p14="http://schemas.microsoft.com/office/powerpoint/2010/main" val="121591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32F788-588F-4002-9DFC-98AA356F37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22" y="1227666"/>
            <a:ext cx="3334906" cy="4175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553D5A-0C68-4C8C-8383-049C6EED7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9773" y="1227666"/>
            <a:ext cx="3636798" cy="3847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1A022C-0538-4698-80B2-77575873E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214" y="1227666"/>
            <a:ext cx="3875573" cy="2999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6574A-5AC4-4796-9491-652648AC9A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485" y="4435812"/>
            <a:ext cx="2161031" cy="22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10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440390" y="2057400"/>
            <a:ext cx="3092731" cy="3811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B8193-974B-4B33-8764-DD32C2F4DF6B}"/>
              </a:ext>
            </a:extLst>
          </p:cNvPr>
          <p:cNvSpPr txBox="1"/>
          <p:nvPr/>
        </p:nvSpPr>
        <p:spPr>
          <a:xfrm>
            <a:off x="207377" y="259170"/>
            <a:ext cx="871690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Tinkering and Take-apart Self-Efficacy 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“Conviction that one can successfully execute the behavior required to produce outcomes…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Procedures, whatever their form, serve as means of creating and strengthening expectations of personal efficacy”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(Bandura, 1977, p. 193).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AF128-01FA-4B85-9CE2-E9007313E9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881" y="994605"/>
            <a:ext cx="3174630" cy="3811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F6949A-256C-4454-93C4-DCC135DF9AE6}"/>
              </a:ext>
            </a:extLst>
          </p:cNvPr>
          <p:cNvSpPr/>
          <p:nvPr/>
        </p:nvSpPr>
        <p:spPr>
          <a:xfrm>
            <a:off x="207377" y="5094466"/>
            <a:ext cx="11213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Preparing students to become technologically and engineering literate should not be left to chance </a:t>
            </a:r>
            <a:r>
              <a:rPr lang="en-US" sz="2000" dirty="0">
                <a:latin typeface="Arial Black" panose="020B0A04020102020204" pitchFamily="34" charset="0"/>
              </a:rPr>
              <a:t>(Move, 2019).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99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36D6E0-DB23-48E4-A78B-73EE645F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7" name="Title 36" hidden="1">
            <a:extLst>
              <a:ext uri="{FF2B5EF4-FFF2-40B4-BE49-F238E27FC236}">
                <a16:creationId xmlns:a16="http://schemas.microsoft.com/office/drawing/2014/main" id="{F440202E-B31B-4890-B8BD-C417227D06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EB43DE-49B3-43BB-B563-387808B3FF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5767">
            <a:off x="334810" y="556000"/>
            <a:ext cx="2736850" cy="2879725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22384C8E-6E47-429B-B24F-C643D3AA2CD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524">
            <a:off x="673573" y="3990197"/>
            <a:ext cx="2453056" cy="2587698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FCF4E7-5959-410E-A7C0-C48EADC87B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51238"/>
            <a:ext cx="2393950" cy="2519363"/>
          </a:xfrm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42714DD5-CF6C-42F3-ADF5-9F63C8ECF4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247" y="375570"/>
            <a:ext cx="2735262" cy="2879725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BAD94D6-44F5-450E-80D3-5158C489C1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1983">
            <a:off x="9267382" y="3868086"/>
            <a:ext cx="2372991" cy="24981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93166-BB16-49A6-B5F7-C32A54AB0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884" y="-3845674"/>
            <a:ext cx="2249619" cy="2359356"/>
          </a:xfrm>
          <a:prstGeom prst="rect">
            <a:avLst/>
          </a:prstGeom>
        </p:spPr>
      </p:pic>
      <p:pic>
        <p:nvPicPr>
          <p:cNvPr id="32" name="Picture Placeholder 2">
            <a:extLst>
              <a:ext uri="{FF2B5EF4-FFF2-40B4-BE49-F238E27FC236}">
                <a16:creationId xmlns:a16="http://schemas.microsoft.com/office/drawing/2014/main" id="{2247D461-0B2C-425A-AD5C-EC9A94B446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100" y="1619966"/>
            <a:ext cx="4634564" cy="3862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365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66D1-B41E-4940-9DC2-954542E8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6" y="1859598"/>
            <a:ext cx="5686052" cy="283201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Tinkering and 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take-apart </a:t>
            </a:r>
            <a:br>
              <a:rPr lang="en-US" sz="3600" dirty="0">
                <a:latin typeface="Arial Black" panose="020B0A04020102020204" pitchFamily="34" charset="0"/>
              </a:rPr>
            </a:b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Preparing students to become technologically and engineering literate should not be left to chance </a:t>
            </a:r>
            <a:r>
              <a:rPr lang="en-US" sz="2800" dirty="0">
                <a:latin typeface="Arial Black" panose="020B0A04020102020204" pitchFamily="34" charset="0"/>
              </a:rPr>
              <a:t>(Move, 2019).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761" y="363484"/>
            <a:ext cx="5349239" cy="642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9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>
            <a:extLst>
              <a:ext uri="{FF2B5EF4-FFF2-40B4-BE49-F238E27FC236}">
                <a16:creationId xmlns:a16="http://schemas.microsoft.com/office/drawing/2014/main" id="{1FFF3F57-75F3-4B3A-80DE-9ED303BD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00" y="634225"/>
            <a:ext cx="4874898" cy="10349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Meet Tori 2.0</a:t>
            </a:r>
          </a:p>
        </p:txBody>
      </p:sp>
      <p:pic>
        <p:nvPicPr>
          <p:cNvPr id="10" name="Picture Placeholder 9" descr="A child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3B0EA45-6D68-4407-9D21-F80E6D02F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970388" y="961922"/>
            <a:ext cx="5280424" cy="4873625"/>
          </a:xfrm>
          <a:noFill/>
        </p:spPr>
      </p:pic>
      <p:sp>
        <p:nvSpPr>
          <p:cNvPr id="6" name="Text Placeholder 5" descr="Callout Graphic">
            <a:extLst>
              <a:ext uri="{FF2B5EF4-FFF2-40B4-BE49-F238E27FC236}">
                <a16:creationId xmlns:a16="http://schemas.microsoft.com/office/drawing/2014/main" id="{EA948D9C-AAA7-40D7-942C-249514F65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68313" y="-1294322"/>
            <a:ext cx="2071687" cy="828985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D18BAC-7348-46E1-AB5B-1B026E63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6" name="Title 15" hidden="1">
            <a:extLst>
              <a:ext uri="{FF2B5EF4-FFF2-40B4-BE49-F238E27FC236}">
                <a16:creationId xmlns:a16="http://schemas.microsoft.com/office/drawing/2014/main" id="{8E39BA1C-B73C-44F3-8D5C-6F1EF354C1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3094038" cy="1600200"/>
          </a:xfrm>
        </p:spPr>
        <p:txBody>
          <a:bodyPr/>
          <a:lstStyle/>
          <a:p>
            <a:r>
              <a:rPr lang="en-US" dirty="0"/>
              <a:t>Slide 5</a:t>
            </a:r>
          </a:p>
        </p:txBody>
      </p:sp>
      <p:sp>
        <p:nvSpPr>
          <p:cNvPr id="9" name="Text Placeholder 8" descr="Callout Graphic">
            <a:extLst>
              <a:ext uri="{FF2B5EF4-FFF2-40B4-BE49-F238E27FC236}">
                <a16:creationId xmlns:a16="http://schemas.microsoft.com/office/drawing/2014/main" id="{422E9491-6C57-4B51-89F4-62B709ABA9C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20313" y="-1108075"/>
            <a:ext cx="2071687" cy="830262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sp>
        <p:nvSpPr>
          <p:cNvPr id="17" name="Text Placeholder 5" descr="Callout Graphic">
            <a:extLst>
              <a:ext uri="{FF2B5EF4-FFF2-40B4-BE49-F238E27FC236}">
                <a16:creationId xmlns:a16="http://schemas.microsoft.com/office/drawing/2014/main" id="{8F7D8BB8-62BF-412A-8254-591BD33A3906}"/>
              </a:ext>
            </a:extLst>
          </p:cNvPr>
          <p:cNvSpPr txBox="1">
            <a:spLocks/>
          </p:cNvSpPr>
          <p:nvPr/>
        </p:nvSpPr>
        <p:spPr>
          <a:xfrm>
            <a:off x="9520313" y="1254680"/>
            <a:ext cx="2071687" cy="828985"/>
          </a:xfrm>
          <a:prstGeom prst="wedgeRoundRectCallout">
            <a:avLst>
              <a:gd name="adj1" fmla="val -68649"/>
              <a:gd name="adj2" fmla="val 50034"/>
              <a:gd name="adj3" fmla="val 16667"/>
            </a:avLst>
          </a:prstGeom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Text Placeholder 8" descr="Callout Graphic">
            <a:extLst>
              <a:ext uri="{FF2B5EF4-FFF2-40B4-BE49-F238E27FC236}">
                <a16:creationId xmlns:a16="http://schemas.microsoft.com/office/drawing/2014/main" id="{06CC693D-3895-4C46-9A46-82B809F207AD}"/>
              </a:ext>
            </a:extLst>
          </p:cNvPr>
          <p:cNvSpPr txBox="1">
            <a:spLocks/>
          </p:cNvSpPr>
          <p:nvPr/>
        </p:nvSpPr>
        <p:spPr>
          <a:xfrm rot="20519444">
            <a:off x="1290175" y="2351113"/>
            <a:ext cx="2446616" cy="1088296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 color outside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the lines.</a:t>
            </a:r>
          </a:p>
        </p:txBody>
      </p:sp>
      <p:sp>
        <p:nvSpPr>
          <p:cNvPr id="22" name="Text Placeholder 8" descr="Callout Graphic">
            <a:extLst>
              <a:ext uri="{FF2B5EF4-FFF2-40B4-BE49-F238E27FC236}">
                <a16:creationId xmlns:a16="http://schemas.microsoft.com/office/drawing/2014/main" id="{F6D0DA3E-5FFA-4877-9971-E9FB6159152C}"/>
              </a:ext>
            </a:extLst>
          </p:cNvPr>
          <p:cNvSpPr txBox="1">
            <a:spLocks/>
          </p:cNvSpPr>
          <p:nvPr/>
        </p:nvSpPr>
        <p:spPr>
          <a:xfrm rot="20727162">
            <a:off x="5155733" y="3355632"/>
            <a:ext cx="3110629" cy="2529176"/>
          </a:xfrm>
          <a:prstGeom prst="wedgeRoundRectCallout">
            <a:avLst>
              <a:gd name="adj1" fmla="val 89428"/>
              <a:gd name="adj2" fmla="val -23698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 am good at taking tests, but I can also think critically and I am not afraid to take on a new challenge! </a:t>
            </a:r>
          </a:p>
        </p:txBody>
      </p:sp>
      <p:sp>
        <p:nvSpPr>
          <p:cNvPr id="24" name="Text Placeholder 8" descr="Callout Graphic">
            <a:extLst>
              <a:ext uri="{FF2B5EF4-FFF2-40B4-BE49-F238E27FC236}">
                <a16:creationId xmlns:a16="http://schemas.microsoft.com/office/drawing/2014/main" id="{C198FD6C-DD70-452E-8AAF-7FD212BC3FC4}"/>
              </a:ext>
            </a:extLst>
          </p:cNvPr>
          <p:cNvSpPr txBox="1">
            <a:spLocks/>
          </p:cNvSpPr>
          <p:nvPr/>
        </p:nvSpPr>
        <p:spPr>
          <a:xfrm rot="20467892">
            <a:off x="2200074" y="5084227"/>
            <a:ext cx="2403051" cy="1340505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Just get me started and I can solve the problem!</a:t>
            </a:r>
          </a:p>
        </p:txBody>
      </p:sp>
      <p:sp>
        <p:nvSpPr>
          <p:cNvPr id="13" name="Text Placeholder 8" descr="Callout Graphic">
            <a:extLst>
              <a:ext uri="{FF2B5EF4-FFF2-40B4-BE49-F238E27FC236}">
                <a16:creationId xmlns:a16="http://schemas.microsoft.com/office/drawing/2014/main" id="{383CAC7C-687E-4C11-8416-9BE1D6243F43}"/>
              </a:ext>
            </a:extLst>
          </p:cNvPr>
          <p:cNvSpPr txBox="1">
            <a:spLocks/>
          </p:cNvSpPr>
          <p:nvPr/>
        </p:nvSpPr>
        <p:spPr>
          <a:xfrm rot="20416205">
            <a:off x="1807959" y="3893163"/>
            <a:ext cx="2511359" cy="886548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 think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outside the box.</a:t>
            </a:r>
          </a:p>
        </p:txBody>
      </p:sp>
    </p:spTree>
    <p:extLst>
      <p:ext uri="{BB962C8B-B14F-4D97-AF65-F5344CB8AC3E}">
        <p14:creationId xmlns:p14="http://schemas.microsoft.com/office/powerpoint/2010/main" val="1734697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uiExpand="1" build="p" animBg="1"/>
      <p:bldP spid="9" grpId="0" uiExpand="1" build="p" animBg="1"/>
      <p:bldP spid="9" grpId="1" uiExpand="1" build="p" animBg="1"/>
      <p:bldP spid="17" grpId="0" uiExpand="1" build="p" animBg="1"/>
      <p:bldP spid="17" grpId="1" uiExpand="1" build="p" animBg="1"/>
      <p:bldP spid="18" grpId="0" animBg="1"/>
      <p:bldP spid="22" grpId="0" animBg="1"/>
      <p:bldP spid="24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D99FE0FF-7DB7-46B1-834A-C6AF59EEF6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96834" y="4505254"/>
            <a:ext cx="2880000" cy="2160000"/>
          </a:xfr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D3E79019-0C1F-4B5D-BCEE-00686401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Page Title 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98E81-42A1-48D6-833C-4D68E86884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1DA321BA-0F1E-45C3-9481-87FE2B4114C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77457" y="2544830"/>
            <a:ext cx="2160000" cy="2880000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6B2A9400-2C43-477F-97A9-A567187D14F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/>
          <a:stretch/>
        </p:blipFill>
        <p:spPr>
          <a:xfrm flipH="1">
            <a:off x="5377155" y="2404868"/>
            <a:ext cx="1519357" cy="1854800"/>
          </a:xfrm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076E7523-6241-4C9B-B5ED-601CC59A364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64101" y="2544830"/>
            <a:ext cx="936000" cy="1248000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4170865A-3432-4995-A007-A9BD4A32C8B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44198" y="2404868"/>
            <a:ext cx="1495393" cy="1411652"/>
          </a:xfrm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9FA80BD7-E31C-4EE4-BCEF-A8B324E974F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595" y="2349000"/>
            <a:ext cx="1440000" cy="1080000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911363E-FBD1-4974-80D1-5074202B7A7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657704" y="4625867"/>
            <a:ext cx="936000" cy="1248000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C76C982F-A3B4-4EDC-97CD-C8A615979892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67788" y="2868782"/>
            <a:ext cx="1115832" cy="1522239"/>
          </a:xfr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94039FC9-8351-4493-8A9B-7DF4624E1B7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5704" y="1608133"/>
            <a:ext cx="1440000" cy="10800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983886B-D10C-4E65-AE44-78DB319A24A1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8002" y="4928730"/>
            <a:ext cx="969220" cy="815448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92D682-6BD6-43B7-8C67-6CCEA7C945B0}"/>
              </a:ext>
            </a:extLst>
          </p:cNvPr>
          <p:cNvSpPr txBox="1">
            <a:spLocks/>
          </p:cNvSpPr>
          <p:nvPr/>
        </p:nvSpPr>
        <p:spPr>
          <a:xfrm>
            <a:off x="494593" y="198095"/>
            <a:ext cx="11284480" cy="13474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 Black" panose="020B0A04020102020204" pitchFamily="34" charset="0"/>
              </a:rPr>
              <a:t>”Elementary teachers are the gatekeepers to fostering the gifts and talents of future STEM innovators.”  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(</a:t>
            </a:r>
            <a:r>
              <a:rPr lang="en-US" sz="2800" dirty="0" err="1">
                <a:latin typeface="Arial Black" panose="020B0A04020102020204" pitchFamily="34" charset="0"/>
              </a:rPr>
              <a:t>Cotabish</a:t>
            </a:r>
            <a:r>
              <a:rPr lang="en-US" sz="2800" dirty="0">
                <a:latin typeface="Arial Black" panose="020B0A04020102020204" pitchFamily="34" charset="0"/>
              </a:rPr>
              <a:t>, et. al, 2013)</a:t>
            </a:r>
          </a:p>
        </p:txBody>
      </p:sp>
      <p:pic>
        <p:nvPicPr>
          <p:cNvPr id="17" name="Picture Placeholder 23">
            <a:extLst>
              <a:ext uri="{FF2B5EF4-FFF2-40B4-BE49-F238E27FC236}">
                <a16:creationId xmlns:a16="http://schemas.microsoft.com/office/drawing/2014/main" id="{65F49CA9-D705-446B-B20E-193C1FBB712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71656" y="4505254"/>
            <a:ext cx="1519688" cy="16624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2020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869" y="214986"/>
            <a:ext cx="5349239" cy="6428028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234892" y="1117833"/>
            <a:ext cx="6040073" cy="3811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Comprehending how something works and applying that knowledge in a novel way depends on opportunities to tinker, take-apart, explore and create; things that define the foundation of learning engineering (Brophy, et. al, 2008).</a:t>
            </a:r>
          </a:p>
        </p:txBody>
      </p:sp>
    </p:spTree>
    <p:extLst>
      <p:ext uri="{BB962C8B-B14F-4D97-AF65-F5344CB8AC3E}">
        <p14:creationId xmlns:p14="http://schemas.microsoft.com/office/powerpoint/2010/main" val="2975120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223" y="578647"/>
            <a:ext cx="12206994" cy="2092037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Black" panose="020B0A04020102020204" pitchFamily="34" charset="0"/>
              </a:rPr>
              <a:t>Curiosity and Understanding through Take-Apart Tinkering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4F25C5-1CFD-4CA0-94FB-9A0EEF35358D}"/>
              </a:ext>
            </a:extLst>
          </p:cNvPr>
          <p:cNvSpPr txBox="1">
            <a:spLocks/>
          </p:cNvSpPr>
          <p:nvPr/>
        </p:nvSpPr>
        <p:spPr>
          <a:xfrm>
            <a:off x="685800" y="3000317"/>
            <a:ext cx="11506200" cy="209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b="1" dirty="0">
                <a:latin typeface="Arial Black" panose="020B0A04020102020204" pitchFamily="34" charset="0"/>
              </a:rPr>
            </a:br>
            <a:br>
              <a:rPr lang="en-US" b="1" dirty="0">
                <a:latin typeface="Arial Black" panose="020B0A04020102020204" pitchFamily="34" charset="0"/>
              </a:rPr>
            </a:br>
            <a:r>
              <a:rPr lang="en-US" sz="8900" b="1" dirty="0">
                <a:latin typeface="Arial Black" panose="020B0A04020102020204" pitchFamily="34" charset="0"/>
              </a:rPr>
              <a:t>Your turn…</a:t>
            </a:r>
            <a:endParaRPr lang="en-US" sz="89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9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>
            <a:extLst>
              <a:ext uri="{FF2B5EF4-FFF2-40B4-BE49-F238E27FC236}">
                <a16:creationId xmlns:a16="http://schemas.microsoft.com/office/drawing/2014/main" id="{1FFF3F57-75F3-4B3A-80DE-9ED303BD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00" y="634225"/>
            <a:ext cx="4485007" cy="1034947"/>
          </a:xfrm>
        </p:spPr>
        <p:txBody>
          <a:bodyPr/>
          <a:lstStyle/>
          <a:p>
            <a:r>
              <a:rPr lang="en-US" sz="5400" dirty="0">
                <a:latin typeface="Arial Black" panose="020B0A04020102020204" pitchFamily="34" charset="0"/>
              </a:rPr>
              <a:t>Meet Tori</a:t>
            </a:r>
          </a:p>
        </p:txBody>
      </p:sp>
      <p:pic>
        <p:nvPicPr>
          <p:cNvPr id="10" name="Picture Placeholder 9" descr="A child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3B0EA45-6D68-4407-9D21-F80E6D02F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970388" y="961922"/>
            <a:ext cx="5280424" cy="4873625"/>
          </a:xfrm>
          <a:noFill/>
        </p:spPr>
      </p:pic>
      <p:sp>
        <p:nvSpPr>
          <p:cNvPr id="6" name="Text Placeholder 5" descr="Callout Graphic">
            <a:extLst>
              <a:ext uri="{FF2B5EF4-FFF2-40B4-BE49-F238E27FC236}">
                <a16:creationId xmlns:a16="http://schemas.microsoft.com/office/drawing/2014/main" id="{EA948D9C-AAA7-40D7-942C-249514F65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68313" y="-1294322"/>
            <a:ext cx="2071687" cy="828985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D18BAC-7348-46E1-AB5B-1B026E63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6" name="Title 15" hidden="1">
            <a:extLst>
              <a:ext uri="{FF2B5EF4-FFF2-40B4-BE49-F238E27FC236}">
                <a16:creationId xmlns:a16="http://schemas.microsoft.com/office/drawing/2014/main" id="{8E39BA1C-B73C-44F3-8D5C-6F1EF354C1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3094038" cy="1600200"/>
          </a:xfrm>
        </p:spPr>
        <p:txBody>
          <a:bodyPr/>
          <a:lstStyle/>
          <a:p>
            <a:r>
              <a:rPr lang="en-US" dirty="0"/>
              <a:t>Slide 5</a:t>
            </a:r>
          </a:p>
        </p:txBody>
      </p:sp>
      <p:sp>
        <p:nvSpPr>
          <p:cNvPr id="9" name="Text Placeholder 8" descr="Callout Graphic">
            <a:extLst>
              <a:ext uri="{FF2B5EF4-FFF2-40B4-BE49-F238E27FC236}">
                <a16:creationId xmlns:a16="http://schemas.microsoft.com/office/drawing/2014/main" id="{422E9491-6C57-4B51-89F4-62B709ABA9C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20313" y="-1108075"/>
            <a:ext cx="2071687" cy="830262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sp>
        <p:nvSpPr>
          <p:cNvPr id="17" name="Text Placeholder 5" descr="Callout Graphic">
            <a:extLst>
              <a:ext uri="{FF2B5EF4-FFF2-40B4-BE49-F238E27FC236}">
                <a16:creationId xmlns:a16="http://schemas.microsoft.com/office/drawing/2014/main" id="{8F7D8BB8-62BF-412A-8254-591BD33A3906}"/>
              </a:ext>
            </a:extLst>
          </p:cNvPr>
          <p:cNvSpPr txBox="1">
            <a:spLocks/>
          </p:cNvSpPr>
          <p:nvPr/>
        </p:nvSpPr>
        <p:spPr>
          <a:xfrm>
            <a:off x="9520313" y="1254680"/>
            <a:ext cx="2071687" cy="828985"/>
          </a:xfrm>
          <a:prstGeom prst="wedgeRoundRectCallout">
            <a:avLst>
              <a:gd name="adj1" fmla="val -68649"/>
              <a:gd name="adj2" fmla="val 50034"/>
              <a:gd name="adj3" fmla="val 16667"/>
            </a:avLst>
          </a:prstGeom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Text Placeholder 8" descr="Callout Graphic">
            <a:extLst>
              <a:ext uri="{FF2B5EF4-FFF2-40B4-BE49-F238E27FC236}">
                <a16:creationId xmlns:a16="http://schemas.microsoft.com/office/drawing/2014/main" id="{06CC693D-3895-4C46-9A46-82B809F207AD}"/>
              </a:ext>
            </a:extLst>
          </p:cNvPr>
          <p:cNvSpPr txBox="1">
            <a:spLocks/>
          </p:cNvSpPr>
          <p:nvPr/>
        </p:nvSpPr>
        <p:spPr>
          <a:xfrm rot="20519444">
            <a:off x="3100098" y="2405233"/>
            <a:ext cx="2071687" cy="828985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 color in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the lines.</a:t>
            </a:r>
          </a:p>
        </p:txBody>
      </p:sp>
      <p:sp>
        <p:nvSpPr>
          <p:cNvPr id="22" name="Text Placeholder 8" descr="Callout Graphic">
            <a:extLst>
              <a:ext uri="{FF2B5EF4-FFF2-40B4-BE49-F238E27FC236}">
                <a16:creationId xmlns:a16="http://schemas.microsoft.com/office/drawing/2014/main" id="{F6D0DA3E-5FFA-4877-9971-E9FB6159152C}"/>
              </a:ext>
            </a:extLst>
          </p:cNvPr>
          <p:cNvSpPr txBox="1">
            <a:spLocks/>
          </p:cNvSpPr>
          <p:nvPr/>
        </p:nvSpPr>
        <p:spPr>
          <a:xfrm rot="20727162">
            <a:off x="6696783" y="4015176"/>
            <a:ext cx="2071687" cy="828985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 am good at tests! </a:t>
            </a:r>
          </a:p>
        </p:txBody>
      </p:sp>
      <p:sp>
        <p:nvSpPr>
          <p:cNvPr id="24" name="Text Placeholder 8" descr="Callout Graphic">
            <a:extLst>
              <a:ext uri="{FF2B5EF4-FFF2-40B4-BE49-F238E27FC236}">
                <a16:creationId xmlns:a16="http://schemas.microsoft.com/office/drawing/2014/main" id="{C198FD6C-DD70-452E-8AAF-7FD212BC3FC4}"/>
              </a:ext>
            </a:extLst>
          </p:cNvPr>
          <p:cNvSpPr txBox="1">
            <a:spLocks/>
          </p:cNvSpPr>
          <p:nvPr/>
        </p:nvSpPr>
        <p:spPr>
          <a:xfrm rot="20467892">
            <a:off x="3969578" y="4799865"/>
            <a:ext cx="2403051" cy="1169163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Tell me what to think and I’ll think it.</a:t>
            </a:r>
          </a:p>
        </p:txBody>
      </p:sp>
      <p:sp>
        <p:nvSpPr>
          <p:cNvPr id="13" name="Text Placeholder 8" descr="Callout Graphic">
            <a:extLst>
              <a:ext uri="{FF2B5EF4-FFF2-40B4-BE49-F238E27FC236}">
                <a16:creationId xmlns:a16="http://schemas.microsoft.com/office/drawing/2014/main" id="{383CAC7C-687E-4C11-8416-9BE1D6243F43}"/>
              </a:ext>
            </a:extLst>
          </p:cNvPr>
          <p:cNvSpPr txBox="1">
            <a:spLocks/>
          </p:cNvSpPr>
          <p:nvPr/>
        </p:nvSpPr>
        <p:spPr>
          <a:xfrm rot="20416205">
            <a:off x="3508713" y="3494309"/>
            <a:ext cx="2511359" cy="886548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 think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inside the box.</a:t>
            </a:r>
          </a:p>
        </p:txBody>
      </p:sp>
    </p:spTree>
    <p:extLst>
      <p:ext uri="{BB962C8B-B14F-4D97-AF65-F5344CB8AC3E}">
        <p14:creationId xmlns:p14="http://schemas.microsoft.com/office/powerpoint/2010/main" val="317353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uiExpand="1" build="p" animBg="1"/>
      <p:bldP spid="9" grpId="0" uiExpand="1" build="p" animBg="1"/>
      <p:bldP spid="9" grpId="1" uiExpand="1" build="p" animBg="1"/>
      <p:bldP spid="17" grpId="0" uiExpand="1" build="p" animBg="1"/>
      <p:bldP spid="17" grpId="1" uiExpand="1" build="p" animBg="1"/>
      <p:bldP spid="18" grpId="0" animBg="1"/>
      <p:bldP spid="22" grpId="0" animBg="1"/>
      <p:bldP spid="2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5" y="259615"/>
            <a:ext cx="4154424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Literature Exploration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13C4A-3397-45A9-BB38-F4E98C72898A}"/>
              </a:ext>
            </a:extLst>
          </p:cNvPr>
          <p:cNvSpPr txBox="1"/>
          <p:nvPr/>
        </p:nvSpPr>
        <p:spPr>
          <a:xfrm>
            <a:off x="35597" y="2164038"/>
            <a:ext cx="43208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 Black" panose="020B0A04020102020204" pitchFamily="34" charset="0"/>
              </a:rPr>
              <a:t>Prediction of future workforce shortages in STEM (U.S. Bureau of Labor Statistics, 2021) </a:t>
            </a:r>
          </a:p>
          <a:p>
            <a:pPr marL="4572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 Black" panose="020B0A04020102020204" pitchFamily="34" charset="0"/>
            </a:endParaRPr>
          </a:p>
          <a:p>
            <a:pPr marL="228600"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 Black" panose="020B0A04020102020204" pitchFamily="34" charset="0"/>
              </a:rPr>
              <a:t>Despite 20+ year effort, fewer American students entering STEM fields (National Science Foundation, 2018)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A75D4-BD7C-4816-8D7D-6B9595A2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20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A75D4-BD7C-4816-8D7D-6B9595A2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79" y="788311"/>
            <a:ext cx="5731826" cy="5281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13C4A-3397-45A9-BB38-F4E98C72898A}"/>
              </a:ext>
            </a:extLst>
          </p:cNvPr>
          <p:cNvSpPr txBox="1"/>
          <p:nvPr/>
        </p:nvSpPr>
        <p:spPr>
          <a:xfrm>
            <a:off x="367548" y="866503"/>
            <a:ext cx="580951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“A weak emphasis on innovation and design in education, especially at the primary level, has contributed to challenges in meeting the STEM-related job demands.” (Swift, </a:t>
            </a:r>
            <a:r>
              <a:rPr lang="en-US" sz="3200" dirty="0" err="1">
                <a:latin typeface="Arial Black" panose="020B0A04020102020204" pitchFamily="34" charset="0"/>
              </a:rPr>
              <a:t>Strimel</a:t>
            </a:r>
            <a:r>
              <a:rPr lang="en-US" sz="3200" dirty="0">
                <a:latin typeface="Arial Black" panose="020B0A04020102020204" pitchFamily="34" charset="0"/>
              </a:rPr>
              <a:t>, &amp; Bartholomew, 2018, p. 7)</a:t>
            </a:r>
          </a:p>
          <a:p>
            <a:pPr lvl="0"/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6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2F82B5C9-C2CA-40CC-B642-C1B18F2C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67448"/>
            <a:ext cx="7620000" cy="5715000"/>
          </a:xfrm>
          <a:prstGeom prst="rect">
            <a:avLst/>
          </a:prstGeom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088443EB-1CCD-41B4-8843-44E7ABF20B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064" y="369241"/>
            <a:ext cx="10323871" cy="39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1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E13C4A-3397-45A9-BB38-F4E98C72898A}"/>
              </a:ext>
            </a:extLst>
          </p:cNvPr>
          <p:cNvSpPr txBox="1"/>
          <p:nvPr/>
        </p:nvSpPr>
        <p:spPr>
          <a:xfrm>
            <a:off x="5311303" y="671691"/>
            <a:ext cx="673214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Arial Black" panose="020B0A04020102020204" pitchFamily="34" charset="0"/>
              </a:rPr>
              <a:t>-4</a:t>
            </a:r>
            <a:r>
              <a:rPr lang="en-US" sz="3600" baseline="30000" dirty="0">
                <a:latin typeface="Arial Black" panose="020B0A04020102020204" pitchFamily="34" charset="0"/>
              </a:rPr>
              <a:t>th</a:t>
            </a:r>
            <a:r>
              <a:rPr lang="en-US" sz="3600" dirty="0">
                <a:latin typeface="Arial Black" panose="020B0A04020102020204" pitchFamily="34" charset="0"/>
              </a:rPr>
              <a:t> grade 30% lost interest in science</a:t>
            </a:r>
          </a:p>
          <a:p>
            <a:pPr lvl="0"/>
            <a:r>
              <a:rPr lang="en-US" sz="3600" dirty="0">
                <a:latin typeface="Arial Black" panose="020B0A04020102020204" pitchFamily="34" charset="0"/>
              </a:rPr>
              <a:t>-8</a:t>
            </a:r>
            <a:r>
              <a:rPr lang="en-US" sz="3600" baseline="30000" dirty="0">
                <a:latin typeface="Arial Black" panose="020B0A04020102020204" pitchFamily="34" charset="0"/>
              </a:rPr>
              <a:t>th</a:t>
            </a:r>
            <a:r>
              <a:rPr lang="en-US" sz="3600" dirty="0">
                <a:latin typeface="Arial Black" panose="020B0A04020102020204" pitchFamily="34" charset="0"/>
              </a:rPr>
              <a:t> grade 50% deemed science is irrelevant to their future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-Equates to millions of students lacking confidence to enter STEM fields (Daugherty &amp; Carter, 2018)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DC49A-DB68-46C0-97E1-CFD02477B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39" y="899403"/>
            <a:ext cx="4448865" cy="50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236A4D9-DCA0-4D15-8774-34A94997757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4672" y="5648163"/>
            <a:ext cx="11287328" cy="1119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noProof="1">
                <a:latin typeface="Arial Black" panose="020B0A04020102020204" pitchFamily="34" charset="0"/>
              </a:rPr>
              <a:t>Tinkering &amp;Take-Apart in</a:t>
            </a:r>
            <a:br>
              <a:rPr lang="en-US" sz="3600" b="1" noProof="1">
                <a:latin typeface="Arial Black" panose="020B0A04020102020204" pitchFamily="34" charset="0"/>
              </a:rPr>
            </a:br>
            <a:r>
              <a:rPr lang="en-US" sz="3600" b="1" noProof="1">
                <a:latin typeface="Arial Black" panose="020B0A04020102020204" pitchFamily="34" charset="0"/>
              </a:rPr>
              <a:t>in the Elementary Classroom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5D072B-5C98-4218-B559-D6AD1968276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/>
        </p:blipFill>
        <p:spPr>
          <a:xfrm>
            <a:off x="274637" y="449100"/>
            <a:ext cx="5821363" cy="5199063"/>
          </a:xfrm>
        </p:spPr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9C5BB672-00D3-4055-9610-28E17F7DE64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5767">
            <a:off x="6622528" y="434036"/>
            <a:ext cx="2735262" cy="2879725"/>
          </a:xfr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57C22A51-0881-468C-A7D5-C4CC0640B26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524">
            <a:off x="9607347" y="3363103"/>
            <a:ext cx="2117725" cy="2230438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F9D0333-4628-40A7-9000-00224ED81DD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5813" y="449100"/>
            <a:ext cx="2241550" cy="2360613"/>
          </a:xfrm>
        </p:spPr>
      </p:pic>
    </p:spTree>
    <p:extLst>
      <p:ext uri="{BB962C8B-B14F-4D97-AF65-F5344CB8AC3E}">
        <p14:creationId xmlns:p14="http://schemas.microsoft.com/office/powerpoint/2010/main" val="15822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E13C4A-3397-45A9-BB38-F4E98C72898A}"/>
              </a:ext>
            </a:extLst>
          </p:cNvPr>
          <p:cNvSpPr txBox="1"/>
          <p:nvPr/>
        </p:nvSpPr>
        <p:spPr>
          <a:xfrm>
            <a:off x="5632316" y="1166842"/>
            <a:ext cx="60998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We learn about the world and advance through science, technology, engineering, and mathematics practices and experiences(Kelley &amp; Knowles, 2016).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DC49A-DB68-46C0-97E1-CFD02477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1065" y="394034"/>
            <a:ext cx="4870622" cy="56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9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D7AF879-5AF7-413C-8F00-9277DE4EDC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E81F8D-4EE9-43D6-A14F-F203980804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06FDE0-B88A-434A-9207-2CA2C3B462D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71af3243-3dd4-4a8d-8c0d-dd76da1f02a5"/>
    <ds:schemaRef ds:uri="http://schemas.openxmlformats.org/package/2006/metadata/core-properties"/>
    <ds:schemaRef ds:uri="http://purl.org/dc/dcmitype/"/>
    <ds:schemaRef ds:uri="16c05727-aa75-4e4a-9b5f-8a80a1165891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611</Words>
  <Application>Microsoft Office PowerPoint</Application>
  <PresentationFormat>Widescreen</PresentationFormat>
  <Paragraphs>106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Bookman Old Style</vt:lpstr>
      <vt:lpstr>Calibri</vt:lpstr>
      <vt:lpstr>Calibri Light</vt:lpstr>
      <vt:lpstr>Times New Roman</vt:lpstr>
      <vt:lpstr>Wingdings</vt:lpstr>
      <vt:lpstr>Office Theme</vt:lpstr>
      <vt:lpstr>Fostering Curiosity and Understanding through  Take-Apart Tinkering</vt:lpstr>
      <vt:lpstr>PowerPoint Presentation</vt:lpstr>
      <vt:lpstr>Meet Tori</vt:lpstr>
      <vt:lpstr>Literature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2</vt:lpstr>
      <vt:lpstr>Tinkering </vt:lpstr>
      <vt:lpstr>Structure of Standards for Technological and Engineering Literacy (ITEEA, 2020)   </vt:lpstr>
      <vt:lpstr>Things Come Apart:   A Teardown Manual for Modern Living (McLellan, 2013)</vt:lpstr>
      <vt:lpstr>Slide 6</vt:lpstr>
      <vt:lpstr>Take-apart </vt:lpstr>
      <vt:lpstr>PowerPoint Presentation</vt:lpstr>
      <vt:lpstr>Slide 2</vt:lpstr>
      <vt:lpstr>PowerPoint Presentation</vt:lpstr>
      <vt:lpstr>Slide 2</vt:lpstr>
      <vt:lpstr>Tinkering and  take-apart   Preparing students to become technologically and engineering literate should not be left to chance (Move, 2019).</vt:lpstr>
      <vt:lpstr>Meet Tori 2.0</vt:lpstr>
      <vt:lpstr>Page Title 7</vt:lpstr>
      <vt:lpstr>PowerPoint Presentation</vt:lpstr>
      <vt:lpstr>Curiosity and Understanding through Take-Apart Tinkering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Fostering Curiosity and Understanding through  Take-Apart Tinkering</dc:title>
  <dc:creator>Vinson R. Carter</dc:creator>
  <cp:lastModifiedBy>Vinson R. Carter</cp:lastModifiedBy>
  <cp:revision>17</cp:revision>
  <cp:lastPrinted>2022-03-07T19:20:38Z</cp:lastPrinted>
  <dcterms:created xsi:type="dcterms:W3CDTF">2022-02-14T18:05:58Z</dcterms:created>
  <dcterms:modified xsi:type="dcterms:W3CDTF">2023-02-14T14:26:55Z</dcterms:modified>
</cp:coreProperties>
</file>