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sldIdLst>
    <p:sldId id="256" r:id="rId2"/>
    <p:sldId id="257" r:id="rId3"/>
    <p:sldId id="258" r:id="rId4"/>
    <p:sldId id="259" r:id="rId5"/>
    <p:sldId id="260" r:id="rId6"/>
    <p:sldId id="262" r:id="rId7"/>
    <p:sldId id="268" r:id="rId8"/>
    <p:sldId id="263" r:id="rId9"/>
    <p:sldId id="269" r:id="rId10"/>
    <p:sldId id="265" r:id="rId11"/>
    <p:sldId id="264" r:id="rId12"/>
    <p:sldId id="266" r:id="rId13"/>
    <p:sldId id="272" r:id="rId14"/>
    <p:sldId id="271" r:id="rId15"/>
    <p:sldId id="273" r:id="rId16"/>
    <p:sldId id="270" r:id="rId17"/>
    <p:sldId id="261"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5195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0937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5300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4494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52355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9393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4434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2055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336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7585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0653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5942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9244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7761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2905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109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2/11/2020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957384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4yfaPnKjNhk"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6pG4DqIEFfQ" TargetMode="External"/><Relationship Id="rId2" Type="http://schemas.openxmlformats.org/officeDocument/2006/relationships/slideLayout" Target="../slideLayouts/slideLayout4.xml"/><Relationship Id="rId1" Type="http://schemas.openxmlformats.org/officeDocument/2006/relationships/video" Target="https://www.youtube.com/embed/6pG4DqIEFfQ" TargetMode="Externa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Harnessing Curiosity for Learning Outdoors</a:t>
            </a:r>
          </a:p>
        </p:txBody>
      </p:sp>
      <p:sp>
        <p:nvSpPr>
          <p:cNvPr id="3" name="Subtitle 2"/>
          <p:cNvSpPr>
            <a:spLocks noGrp="1"/>
          </p:cNvSpPr>
          <p:nvPr>
            <p:ph type="subTitle" idx="1"/>
          </p:nvPr>
        </p:nvSpPr>
        <p:spPr/>
        <p:txBody>
          <a:bodyPr>
            <a:normAutofit/>
          </a:bodyPr>
          <a:lstStyle/>
          <a:p>
            <a:r>
              <a:rPr lang="en-US" sz="2400" dirty="0"/>
              <a:t>…and managing the inherent risks of informal learning</a:t>
            </a:r>
          </a:p>
        </p:txBody>
      </p:sp>
    </p:spTree>
    <p:extLst>
      <p:ext uri="{BB962C8B-B14F-4D97-AF65-F5344CB8AC3E}">
        <p14:creationId xmlns:p14="http://schemas.microsoft.com/office/powerpoint/2010/main" val="506731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Scenario 1</a:t>
            </a:r>
          </a:p>
        </p:txBody>
      </p:sp>
      <p:sp>
        <p:nvSpPr>
          <p:cNvPr id="3" name="Content Placeholder 2"/>
          <p:cNvSpPr>
            <a:spLocks noGrp="1"/>
          </p:cNvSpPr>
          <p:nvPr>
            <p:ph idx="1"/>
          </p:nvPr>
        </p:nvSpPr>
        <p:spPr>
          <a:xfrm>
            <a:off x="2589212" y="1905000"/>
            <a:ext cx="8915400" cy="4372232"/>
          </a:xfrm>
        </p:spPr>
        <p:txBody>
          <a:bodyPr>
            <a:noAutofit/>
          </a:bodyPr>
          <a:lstStyle/>
          <a:p>
            <a:r>
              <a:rPr lang="en-US" sz="2400" dirty="0"/>
              <a:t>Ms. G recently modified a lesson to include an outdoor learning component and received permission from the administrator to take her middle school class to a nearby park for the lesson.  In the park, students were working in groups of 3 to complete the learning activity. She noticed that one student, Jamie, was sitting on a bench while his partners worked through the activity. After asking if something was wrong, Jamie replied that he did not like to be outside, citing that he thought the lesson was a waste of time and wanted to go back to the classroom. </a:t>
            </a:r>
          </a:p>
        </p:txBody>
      </p:sp>
    </p:spTree>
    <p:extLst>
      <p:ext uri="{BB962C8B-B14F-4D97-AF65-F5344CB8AC3E}">
        <p14:creationId xmlns:p14="http://schemas.microsoft.com/office/powerpoint/2010/main" val="758436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Scenario 2</a:t>
            </a:r>
          </a:p>
        </p:txBody>
      </p:sp>
      <p:sp>
        <p:nvSpPr>
          <p:cNvPr id="3" name="Content Placeholder 2"/>
          <p:cNvSpPr>
            <a:spLocks noGrp="1"/>
          </p:cNvSpPr>
          <p:nvPr>
            <p:ph idx="1"/>
          </p:nvPr>
        </p:nvSpPr>
        <p:spPr>
          <a:xfrm>
            <a:off x="1744910" y="1820411"/>
            <a:ext cx="9924176" cy="4654529"/>
          </a:xfrm>
        </p:spPr>
        <p:txBody>
          <a:bodyPr>
            <a:normAutofit lnSpcReduction="10000"/>
          </a:bodyPr>
          <a:lstStyle/>
          <a:p>
            <a:r>
              <a:rPr lang="en-US" sz="2400" dirty="0"/>
              <a:t>An instructor in an outdoor education/recreation program for young adults spends more time talking with some participants because he/she feels more comfortable with those participants or those participants seem more engaged, while others seem disinterested.  </a:t>
            </a:r>
          </a:p>
          <a:p>
            <a:pPr marL="0" indent="0">
              <a:buNone/>
            </a:pPr>
            <a:r>
              <a:rPr lang="en-US" sz="2400" dirty="0"/>
              <a:t>	</a:t>
            </a:r>
            <a:r>
              <a:rPr lang="en-US" sz="2400" i="1" dirty="0"/>
              <a:t>Should the instructor spend energy where it will do “the most 	good”, in other words, on participants who are interested and 	will take the instruction seriously? </a:t>
            </a:r>
          </a:p>
          <a:p>
            <a:pPr marL="0" indent="0">
              <a:buNone/>
            </a:pPr>
            <a:r>
              <a:rPr lang="en-US" sz="2400" i="1" dirty="0"/>
              <a:t>	Is this an ethical approach to teaching? </a:t>
            </a:r>
          </a:p>
          <a:p>
            <a:pPr marL="0" indent="0">
              <a:buNone/>
            </a:pPr>
            <a:r>
              <a:rPr lang="en-US" sz="2400" i="1" dirty="0"/>
              <a:t>	How can the instructor engage those who seem disinterested? </a:t>
            </a:r>
            <a:r>
              <a:rPr lang="en-US" sz="2400" dirty="0"/>
              <a:t>	</a:t>
            </a:r>
          </a:p>
          <a:p>
            <a:pPr marL="0" indent="0">
              <a:buNone/>
            </a:pPr>
            <a:r>
              <a:rPr lang="en-US" sz="2400" dirty="0"/>
              <a:t>	Be prepared to defend your position.</a:t>
            </a:r>
          </a:p>
        </p:txBody>
      </p:sp>
    </p:spTree>
    <p:extLst>
      <p:ext uri="{BB962C8B-B14F-4D97-AF65-F5344CB8AC3E}">
        <p14:creationId xmlns:p14="http://schemas.microsoft.com/office/powerpoint/2010/main" val="2967838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Scenario 3</a:t>
            </a:r>
          </a:p>
        </p:txBody>
      </p:sp>
      <p:sp>
        <p:nvSpPr>
          <p:cNvPr id="3" name="Content Placeholder 2"/>
          <p:cNvSpPr>
            <a:spLocks noGrp="1"/>
          </p:cNvSpPr>
          <p:nvPr>
            <p:ph idx="1"/>
          </p:nvPr>
        </p:nvSpPr>
        <p:spPr>
          <a:xfrm>
            <a:off x="1979802" y="2133600"/>
            <a:ext cx="9622172" cy="3777622"/>
          </a:xfrm>
        </p:spPr>
        <p:txBody>
          <a:bodyPr>
            <a:normAutofit/>
          </a:bodyPr>
          <a:lstStyle/>
          <a:p>
            <a:r>
              <a:rPr lang="en-US" sz="2400" dirty="0"/>
              <a:t>You work as an interpreter at a museum (or science center, zoo, national park, etc.) and routinely lead guided tours for school groups. Sometimes the teachers take an active role in instruction and sometimes, not so much, expecting you to fill that role. One day you are leading a tour around your site and the teacher continually provides comments and information to her students that you know is incorrect. What would you do?</a:t>
            </a:r>
          </a:p>
        </p:txBody>
      </p:sp>
    </p:spTree>
    <p:extLst>
      <p:ext uri="{BB962C8B-B14F-4D97-AF65-F5344CB8AC3E}">
        <p14:creationId xmlns:p14="http://schemas.microsoft.com/office/powerpoint/2010/main" val="734387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Our Mixed Messages to Children</a:t>
            </a:r>
          </a:p>
        </p:txBody>
      </p:sp>
      <p:sp>
        <p:nvSpPr>
          <p:cNvPr id="5" name="Content Placeholder 4"/>
          <p:cNvSpPr>
            <a:spLocks noGrp="1"/>
          </p:cNvSpPr>
          <p:nvPr>
            <p:ph idx="1"/>
          </p:nvPr>
        </p:nvSpPr>
        <p:spPr>
          <a:xfrm>
            <a:off x="2589212" y="1786854"/>
            <a:ext cx="8915400" cy="4999839"/>
          </a:xfrm>
        </p:spPr>
        <p:txBody>
          <a:bodyPr>
            <a:normAutofit fontScale="92500" lnSpcReduction="10000"/>
          </a:bodyPr>
          <a:lstStyle/>
          <a:p>
            <a:r>
              <a:rPr lang="en-US" sz="2000" dirty="0"/>
              <a:t>The Paranoia of Parenthood</a:t>
            </a:r>
          </a:p>
          <a:p>
            <a:pPr lvl="1">
              <a:buFont typeface="Wingdings" panose="05000000000000000000" pitchFamily="2" charset="2"/>
              <a:buChar char="§"/>
            </a:pPr>
            <a:r>
              <a:rPr lang="en-US" sz="2000" b="1" dirty="0"/>
              <a:t>Free range </a:t>
            </a:r>
            <a:r>
              <a:rPr lang="en-US" sz="2000" dirty="0"/>
              <a:t>parenting vs. </a:t>
            </a:r>
            <a:r>
              <a:rPr lang="en-US" sz="2000" b="1" dirty="0"/>
              <a:t>helicopter</a:t>
            </a:r>
            <a:r>
              <a:rPr lang="en-US" sz="2000" dirty="0"/>
              <a:t> parenting</a:t>
            </a:r>
          </a:p>
          <a:p>
            <a:r>
              <a:rPr lang="en-US" sz="2000" dirty="0"/>
              <a:t>The </a:t>
            </a:r>
            <a:r>
              <a:rPr lang="en-US" sz="2000" b="1" dirty="0"/>
              <a:t>publicity of tragedy</a:t>
            </a:r>
          </a:p>
          <a:p>
            <a:pPr lvl="1">
              <a:buFont typeface="Wingdings" panose="05000000000000000000" pitchFamily="2" charset="2"/>
              <a:buChar char="§"/>
            </a:pPr>
            <a:r>
              <a:rPr lang="en-US" sz="2000" dirty="0"/>
              <a:t>Universal photography and video</a:t>
            </a:r>
          </a:p>
          <a:p>
            <a:pPr lvl="1">
              <a:buFont typeface="Wingdings" panose="05000000000000000000" pitchFamily="2" charset="2"/>
              <a:buChar char="§"/>
            </a:pPr>
            <a:r>
              <a:rPr lang="en-US" sz="2000" dirty="0"/>
              <a:t>The quest for shock value</a:t>
            </a:r>
          </a:p>
          <a:p>
            <a:r>
              <a:rPr lang="en-US" sz="2000" dirty="0"/>
              <a:t>The </a:t>
            </a:r>
            <a:r>
              <a:rPr lang="en-US" sz="2000" b="1" dirty="0"/>
              <a:t>litigious nature </a:t>
            </a:r>
            <a:r>
              <a:rPr lang="en-US" sz="2000" dirty="0"/>
              <a:t>of our society</a:t>
            </a:r>
          </a:p>
          <a:p>
            <a:pPr lvl="1">
              <a:buFont typeface="Wingdings" panose="05000000000000000000" pitchFamily="2" charset="2"/>
              <a:buChar char="§"/>
            </a:pPr>
            <a:r>
              <a:rPr lang="en-US" sz="2000" dirty="0"/>
              <a:t>The courts as lottery</a:t>
            </a:r>
          </a:p>
          <a:p>
            <a:pPr lvl="2">
              <a:buFont typeface="Arial" panose="020B0604020202020204" pitchFamily="34" charset="0"/>
              <a:buChar char="•"/>
            </a:pPr>
            <a:r>
              <a:rPr lang="en-US" sz="2000" dirty="0"/>
              <a:t>Verdicts are free money</a:t>
            </a:r>
          </a:p>
          <a:p>
            <a:pPr lvl="1">
              <a:buFont typeface="Wingdings" panose="05000000000000000000" pitchFamily="2" charset="2"/>
              <a:buChar char="§"/>
            </a:pPr>
            <a:r>
              <a:rPr lang="en-US" sz="2000" dirty="0"/>
              <a:t>The commercialization of victimology</a:t>
            </a:r>
          </a:p>
          <a:p>
            <a:pPr lvl="2">
              <a:buFont typeface="Arial" panose="020B0604020202020204" pitchFamily="34" charset="0"/>
              <a:buChar char="•"/>
            </a:pPr>
            <a:r>
              <a:rPr lang="en-US" sz="2000" dirty="0"/>
              <a:t>Don’t be a “silent victim”/You may be entitled to “substantial compensation”</a:t>
            </a:r>
          </a:p>
          <a:p>
            <a:pPr lvl="1">
              <a:buFont typeface="Wingdings" panose="05000000000000000000" pitchFamily="2" charset="2"/>
              <a:buChar char="§"/>
            </a:pPr>
            <a:r>
              <a:rPr lang="en-US" sz="2000" dirty="0"/>
              <a:t>Removal of other alternatives for settling disputes</a:t>
            </a:r>
          </a:p>
          <a:p>
            <a:pPr lvl="1">
              <a:buFont typeface="Wingdings" panose="05000000000000000000" pitchFamily="2" charset="2"/>
              <a:buChar char="§"/>
            </a:pPr>
            <a:r>
              <a:rPr lang="en-US" sz="2000" dirty="0"/>
              <a:t>Zero tolerance policies ~ No fighting!</a:t>
            </a:r>
          </a:p>
          <a:p>
            <a:pPr lvl="1"/>
            <a:endParaRPr lang="en-US" dirty="0"/>
          </a:p>
        </p:txBody>
      </p:sp>
    </p:spTree>
    <p:extLst>
      <p:ext uri="{BB962C8B-B14F-4D97-AF65-F5344CB8AC3E}">
        <p14:creationId xmlns:p14="http://schemas.microsoft.com/office/powerpoint/2010/main" val="1376063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Managing Risk</a:t>
            </a:r>
          </a:p>
        </p:txBody>
      </p:sp>
      <p:sp>
        <p:nvSpPr>
          <p:cNvPr id="3" name="Content Placeholder 2"/>
          <p:cNvSpPr>
            <a:spLocks noGrp="1"/>
          </p:cNvSpPr>
          <p:nvPr>
            <p:ph idx="1"/>
          </p:nvPr>
        </p:nvSpPr>
        <p:spPr>
          <a:xfrm>
            <a:off x="2449584" y="2139193"/>
            <a:ext cx="9055027" cy="4480909"/>
          </a:xfrm>
        </p:spPr>
        <p:txBody>
          <a:bodyPr>
            <a:normAutofit/>
          </a:bodyPr>
          <a:lstStyle/>
          <a:p>
            <a:r>
              <a:rPr lang="en-US" sz="2000" dirty="0"/>
              <a:t>Plan for unplanned events</a:t>
            </a:r>
          </a:p>
          <a:p>
            <a:r>
              <a:rPr lang="en-US" sz="2000" dirty="0"/>
              <a:t>Important to expose students to a manageable level of risk</a:t>
            </a:r>
          </a:p>
          <a:p>
            <a:r>
              <a:rPr lang="en-US" sz="2000" dirty="0"/>
              <a:t>Risk vs. negligence</a:t>
            </a:r>
          </a:p>
          <a:p>
            <a:r>
              <a:rPr lang="en-US" sz="2000" dirty="0"/>
              <a:t>Address and reduce risks, but don’t eliminate all of them </a:t>
            </a:r>
          </a:p>
          <a:p>
            <a:r>
              <a:rPr lang="en-US" sz="2000" dirty="0"/>
              <a:t>Managing risk involves…</a:t>
            </a:r>
          </a:p>
          <a:p>
            <a:pPr lvl="1">
              <a:buFont typeface="Wingdings" panose="05000000000000000000" pitchFamily="2" charset="2"/>
              <a:buChar char="§"/>
            </a:pPr>
            <a:r>
              <a:rPr lang="en-US" dirty="0"/>
              <a:t>Be sure equipment is safe and in good repair</a:t>
            </a:r>
          </a:p>
          <a:p>
            <a:pPr lvl="1">
              <a:buFont typeface="Wingdings" panose="05000000000000000000" pitchFamily="2" charset="2"/>
              <a:buChar char="§"/>
            </a:pPr>
            <a:r>
              <a:rPr lang="en-US" dirty="0"/>
              <a:t>Be sure everyone understands procedures</a:t>
            </a:r>
          </a:p>
          <a:p>
            <a:pPr lvl="1">
              <a:buFont typeface="Wingdings" panose="05000000000000000000" pitchFamily="2" charset="2"/>
              <a:buChar char="§"/>
            </a:pPr>
            <a:r>
              <a:rPr lang="en-US" dirty="0"/>
              <a:t>Teacher is prepared to handle emergency situations (Emergency Action Plan)</a:t>
            </a:r>
          </a:p>
          <a:p>
            <a:pPr lvl="1">
              <a:buFont typeface="Wingdings" panose="05000000000000000000" pitchFamily="2" charset="2"/>
              <a:buChar char="§"/>
            </a:pPr>
            <a:r>
              <a:rPr lang="en-US" b="1" dirty="0"/>
              <a:t>Always have a “Plan B”</a:t>
            </a:r>
          </a:p>
          <a:p>
            <a:r>
              <a:rPr lang="en-US" sz="2000" dirty="0"/>
              <a:t>Parental consent/medical release forms</a:t>
            </a:r>
            <a:endParaRPr lang="en-US" dirty="0"/>
          </a:p>
        </p:txBody>
      </p:sp>
      <p:pic>
        <p:nvPicPr>
          <p:cNvPr id="4" name="Picture 3"/>
          <p:cNvPicPr>
            <a:picLocks noChangeAspect="1"/>
          </p:cNvPicPr>
          <p:nvPr/>
        </p:nvPicPr>
        <p:blipFill>
          <a:blip r:embed="rId2"/>
          <a:stretch>
            <a:fillRect/>
          </a:stretch>
        </p:blipFill>
        <p:spPr>
          <a:xfrm>
            <a:off x="9163215" y="237897"/>
            <a:ext cx="2674558" cy="1781403"/>
          </a:xfrm>
          <a:prstGeom prst="rect">
            <a:avLst/>
          </a:prstGeom>
        </p:spPr>
      </p:pic>
    </p:spTree>
    <p:extLst>
      <p:ext uri="{BB962C8B-B14F-4D97-AF65-F5344CB8AC3E}">
        <p14:creationId xmlns:p14="http://schemas.microsoft.com/office/powerpoint/2010/main" val="4220645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Prepare Students for Risk</a:t>
            </a:r>
          </a:p>
        </p:txBody>
      </p:sp>
      <p:sp>
        <p:nvSpPr>
          <p:cNvPr id="3" name="Content Placeholder 2"/>
          <p:cNvSpPr>
            <a:spLocks noGrp="1"/>
          </p:cNvSpPr>
          <p:nvPr>
            <p:ph idx="1"/>
          </p:nvPr>
        </p:nvSpPr>
        <p:spPr>
          <a:xfrm>
            <a:off x="1770077" y="1905000"/>
            <a:ext cx="10108733" cy="4677032"/>
          </a:xfrm>
        </p:spPr>
        <p:txBody>
          <a:bodyPr>
            <a:noAutofit/>
          </a:bodyPr>
          <a:lstStyle/>
          <a:p>
            <a:r>
              <a:rPr lang="en-US" sz="2000" dirty="0"/>
              <a:t>Allow time for contemplations and reflection</a:t>
            </a:r>
          </a:p>
          <a:p>
            <a:r>
              <a:rPr lang="en-US" sz="2000" dirty="0"/>
              <a:t>Asking “Think about…” questions without demanding answers</a:t>
            </a:r>
          </a:p>
          <a:p>
            <a:r>
              <a:rPr lang="en-US" sz="2000" dirty="0"/>
              <a:t>Be encouraging when confronted with speculation and imagination (not just tolerant), especially when dealing with children’s fears in the outdoors</a:t>
            </a:r>
          </a:p>
          <a:p>
            <a:r>
              <a:rPr lang="en-US" sz="2000" dirty="0"/>
              <a:t>Say “Try it and see”</a:t>
            </a:r>
          </a:p>
          <a:p>
            <a:r>
              <a:rPr lang="en-US" sz="2000" dirty="0"/>
              <a:t>Allow children to follow where their curiosity, love, and wonder lead them</a:t>
            </a:r>
          </a:p>
          <a:p>
            <a:r>
              <a:rPr lang="en-US" sz="2000" dirty="0"/>
              <a:t>Ultra-structured curriculum is not always the best route</a:t>
            </a:r>
          </a:p>
          <a:p>
            <a:pPr lvl="1">
              <a:buFont typeface="Wingdings" panose="05000000000000000000" pitchFamily="2" charset="2"/>
              <a:buChar char="§"/>
            </a:pPr>
            <a:r>
              <a:rPr lang="en-US" sz="2000" dirty="0"/>
              <a:t>Locks every child into the same mode of learning</a:t>
            </a:r>
          </a:p>
          <a:p>
            <a:pPr lvl="1">
              <a:buFont typeface="Wingdings" panose="05000000000000000000" pitchFamily="2" charset="2"/>
              <a:buChar char="§"/>
            </a:pPr>
            <a:r>
              <a:rPr lang="en-US" sz="2000" dirty="0"/>
              <a:t>Turns diversification into the educator’s burden</a:t>
            </a:r>
          </a:p>
          <a:p>
            <a:r>
              <a:rPr lang="en-US" sz="2000" dirty="0"/>
              <a:t>If every child does not learn the same thing, it’s OK</a:t>
            </a:r>
          </a:p>
          <a:p>
            <a:pPr lvl="1">
              <a:buFont typeface="Wingdings" panose="05000000000000000000" pitchFamily="2" charset="2"/>
              <a:buChar char="§"/>
            </a:pPr>
            <a:r>
              <a:rPr lang="en-US" sz="2000" dirty="0"/>
              <a:t>It’s not only OK, but enriches the learning experience for the entire class</a:t>
            </a:r>
          </a:p>
        </p:txBody>
      </p:sp>
    </p:spTree>
    <p:extLst>
      <p:ext uri="{BB962C8B-B14F-4D97-AF65-F5344CB8AC3E}">
        <p14:creationId xmlns:p14="http://schemas.microsoft.com/office/powerpoint/2010/main" val="3588806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Risk Management Plan</a:t>
            </a:r>
          </a:p>
        </p:txBody>
      </p:sp>
      <p:sp>
        <p:nvSpPr>
          <p:cNvPr id="6" name="Text Placeholder 5"/>
          <p:cNvSpPr>
            <a:spLocks noGrp="1"/>
          </p:cNvSpPr>
          <p:nvPr>
            <p:ph type="body" idx="1"/>
          </p:nvPr>
        </p:nvSpPr>
        <p:spPr/>
        <p:txBody>
          <a:bodyPr/>
          <a:lstStyle/>
          <a:p>
            <a:r>
              <a:rPr lang="en-US" b="1" dirty="0"/>
              <a:t>Hazard</a:t>
            </a:r>
            <a:r>
              <a:rPr lang="en-US" dirty="0"/>
              <a:t>	</a:t>
            </a:r>
          </a:p>
        </p:txBody>
      </p:sp>
      <p:sp>
        <p:nvSpPr>
          <p:cNvPr id="7" name="Content Placeholder 6"/>
          <p:cNvSpPr>
            <a:spLocks noGrp="1"/>
          </p:cNvSpPr>
          <p:nvPr>
            <p:ph sz="half" idx="2"/>
          </p:nvPr>
        </p:nvSpPr>
        <p:spPr/>
        <p:txBody>
          <a:bodyPr/>
          <a:lstStyle/>
          <a:p>
            <a:r>
              <a:rPr lang="en-US" b="1" dirty="0">
                <a:solidFill>
                  <a:schemeClr val="accent1">
                    <a:lumMod val="75000"/>
                  </a:schemeClr>
                </a:solidFill>
              </a:rPr>
              <a:t>Road traffic</a:t>
            </a:r>
          </a:p>
          <a:p>
            <a:endParaRPr lang="en-US" dirty="0"/>
          </a:p>
          <a:p>
            <a:endParaRPr lang="en-US" dirty="0"/>
          </a:p>
          <a:p>
            <a:pPr marL="0" indent="0">
              <a:buNone/>
            </a:pPr>
            <a:endParaRPr lang="en-US" dirty="0"/>
          </a:p>
          <a:p>
            <a:r>
              <a:rPr lang="en-US" b="1" dirty="0"/>
              <a:t>Exposure to the elements</a:t>
            </a:r>
          </a:p>
        </p:txBody>
      </p:sp>
      <p:sp>
        <p:nvSpPr>
          <p:cNvPr id="8" name="Text Placeholder 7"/>
          <p:cNvSpPr>
            <a:spLocks noGrp="1"/>
          </p:cNvSpPr>
          <p:nvPr>
            <p:ph type="body" sz="quarter" idx="3"/>
          </p:nvPr>
        </p:nvSpPr>
        <p:spPr/>
        <p:txBody>
          <a:bodyPr/>
          <a:lstStyle/>
          <a:p>
            <a:r>
              <a:rPr lang="en-US" b="1" dirty="0"/>
              <a:t>Control Measures</a:t>
            </a:r>
          </a:p>
        </p:txBody>
      </p:sp>
      <p:sp>
        <p:nvSpPr>
          <p:cNvPr id="9" name="Content Placeholder 8"/>
          <p:cNvSpPr>
            <a:spLocks noGrp="1"/>
          </p:cNvSpPr>
          <p:nvPr>
            <p:ph sz="quarter" idx="4"/>
          </p:nvPr>
        </p:nvSpPr>
        <p:spPr>
          <a:xfrm>
            <a:off x="7166957" y="2545738"/>
            <a:ext cx="4338674" cy="3855062"/>
          </a:xfrm>
        </p:spPr>
        <p:txBody>
          <a:bodyPr>
            <a:normAutofit/>
          </a:bodyPr>
          <a:lstStyle/>
          <a:p>
            <a:r>
              <a:rPr lang="en-US" dirty="0">
                <a:solidFill>
                  <a:schemeClr val="accent1">
                    <a:lumMod val="75000"/>
                  </a:schemeClr>
                </a:solidFill>
              </a:rPr>
              <a:t>Students wear visibility vests</a:t>
            </a:r>
          </a:p>
          <a:p>
            <a:r>
              <a:rPr lang="en-US" dirty="0">
                <a:solidFill>
                  <a:schemeClr val="accent1">
                    <a:lumMod val="75000"/>
                  </a:schemeClr>
                </a:solidFill>
              </a:rPr>
              <a:t>Students walk on sidewalks</a:t>
            </a:r>
          </a:p>
          <a:p>
            <a:r>
              <a:rPr lang="en-US" dirty="0">
                <a:solidFill>
                  <a:schemeClr val="accent1">
                    <a:lumMod val="75000"/>
                  </a:schemeClr>
                </a:solidFill>
              </a:rPr>
              <a:t>Students cross the street with the light and with a buddy</a:t>
            </a:r>
          </a:p>
          <a:p>
            <a:r>
              <a:rPr lang="en-US" dirty="0"/>
              <a:t>Wear appropriate clothing and footwear</a:t>
            </a:r>
          </a:p>
          <a:p>
            <a:r>
              <a:rPr lang="en-US" dirty="0"/>
              <a:t>Carry extra water (in warm conditions)</a:t>
            </a:r>
          </a:p>
          <a:p>
            <a:r>
              <a:rPr lang="en-US" dirty="0"/>
              <a:t>Sunscreen</a:t>
            </a:r>
          </a:p>
          <a:p>
            <a:r>
              <a:rPr lang="en-US" dirty="0"/>
              <a:t>Bring extra clothing</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069" y="4802010"/>
            <a:ext cx="2467698" cy="1850775"/>
          </a:xfrm>
          <a:prstGeom prst="rect">
            <a:avLst/>
          </a:prstGeom>
        </p:spPr>
      </p:pic>
    </p:spTree>
    <p:extLst>
      <p:ext uri="{BB962C8B-B14F-4D97-AF65-F5344CB8AC3E}">
        <p14:creationId xmlns:p14="http://schemas.microsoft.com/office/powerpoint/2010/main" val="1968751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Classroom Management for the Outdoors</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414" y="3557717"/>
            <a:ext cx="4445000" cy="2971800"/>
          </a:xfrm>
          <a:prstGeom prst="rect">
            <a:avLst/>
          </a:prstGeom>
        </p:spPr>
      </p:pic>
      <p:sp>
        <p:nvSpPr>
          <p:cNvPr id="14" name="Content Placeholder 13"/>
          <p:cNvSpPr>
            <a:spLocks noGrp="1"/>
          </p:cNvSpPr>
          <p:nvPr>
            <p:ph idx="1"/>
          </p:nvPr>
        </p:nvSpPr>
        <p:spPr/>
        <p:txBody>
          <a:bodyPr>
            <a:normAutofit/>
          </a:bodyPr>
          <a:lstStyle/>
          <a:p>
            <a:r>
              <a:rPr lang="en-US" sz="2400" b="1" dirty="0"/>
              <a:t>Video:</a:t>
            </a:r>
            <a:r>
              <a:rPr lang="en-US" sz="2400" dirty="0"/>
              <a:t> </a:t>
            </a:r>
            <a:r>
              <a:rPr lang="en-US" sz="2400" i="1" dirty="0"/>
              <a:t>Class Management Outdoors</a:t>
            </a:r>
          </a:p>
          <a:p>
            <a:pPr marL="0" indent="0">
              <a:buNone/>
            </a:pPr>
            <a:r>
              <a:rPr lang="en-US" sz="2400" dirty="0"/>
              <a:t>             </a:t>
            </a:r>
            <a:r>
              <a:rPr lang="en-US" sz="2400" dirty="0">
                <a:hlinkClick r:id="rId3"/>
              </a:rPr>
              <a:t>https://www.youtube.com/watch?v=4yfaPnKjNhk</a:t>
            </a:r>
            <a:r>
              <a:rPr lang="en-US" sz="2400" dirty="0"/>
              <a:t> </a:t>
            </a:r>
          </a:p>
        </p:txBody>
      </p:sp>
    </p:spTree>
    <p:extLst>
      <p:ext uri="{BB962C8B-B14F-4D97-AF65-F5344CB8AC3E}">
        <p14:creationId xmlns:p14="http://schemas.microsoft.com/office/powerpoint/2010/main" val="2079678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Managing Students/Groups Outdoors</a:t>
            </a:r>
          </a:p>
        </p:txBody>
      </p:sp>
      <p:sp>
        <p:nvSpPr>
          <p:cNvPr id="3" name="Content Placeholder 2"/>
          <p:cNvSpPr>
            <a:spLocks noGrp="1"/>
          </p:cNvSpPr>
          <p:nvPr>
            <p:ph idx="1"/>
          </p:nvPr>
        </p:nvSpPr>
        <p:spPr>
          <a:xfrm>
            <a:off x="2589212" y="2133600"/>
            <a:ext cx="8915400" cy="4499956"/>
          </a:xfrm>
        </p:spPr>
        <p:txBody>
          <a:bodyPr>
            <a:normAutofit/>
          </a:bodyPr>
          <a:lstStyle/>
          <a:p>
            <a:r>
              <a:rPr lang="en-US" sz="2400" dirty="0"/>
              <a:t>Rules and procedures are there for a reason</a:t>
            </a:r>
          </a:p>
          <a:p>
            <a:pPr lvl="1">
              <a:buFont typeface="Wingdings" panose="05000000000000000000" pitchFamily="2" charset="2"/>
              <a:buChar char="§"/>
            </a:pPr>
            <a:r>
              <a:rPr lang="en-US" sz="2400" dirty="0"/>
              <a:t>Lower risk of injury</a:t>
            </a:r>
          </a:p>
          <a:p>
            <a:pPr lvl="1">
              <a:buFont typeface="Wingdings" panose="05000000000000000000" pitchFamily="2" charset="2"/>
              <a:buChar char="§"/>
            </a:pPr>
            <a:r>
              <a:rPr lang="en-US" sz="2400" dirty="0"/>
              <a:t>Allow students to monitor their own behavior</a:t>
            </a:r>
          </a:p>
          <a:p>
            <a:pPr lvl="1">
              <a:buFont typeface="Wingdings" panose="05000000000000000000" pitchFamily="2" charset="2"/>
              <a:buChar char="§"/>
            </a:pPr>
            <a:r>
              <a:rPr lang="en-US" sz="2400" dirty="0"/>
              <a:t>Be consistent</a:t>
            </a:r>
          </a:p>
          <a:p>
            <a:pPr marL="457200" lvl="1" indent="0">
              <a:buNone/>
            </a:pPr>
            <a:endParaRPr lang="en-US" sz="2400" dirty="0"/>
          </a:p>
          <a:p>
            <a:r>
              <a:rPr lang="en-US" sz="2400" dirty="0"/>
              <a:t>Set Expectations</a:t>
            </a:r>
          </a:p>
          <a:p>
            <a:r>
              <a:rPr lang="en-US" sz="2400" dirty="0"/>
              <a:t>Establish Rules</a:t>
            </a:r>
          </a:p>
          <a:p>
            <a:r>
              <a:rPr lang="en-US" sz="2400" dirty="0"/>
              <a:t>Strategies</a:t>
            </a:r>
          </a:p>
        </p:txBody>
      </p:sp>
    </p:spTree>
    <p:extLst>
      <p:ext uri="{BB962C8B-B14F-4D97-AF65-F5344CB8AC3E}">
        <p14:creationId xmlns:p14="http://schemas.microsoft.com/office/powerpoint/2010/main" val="3262509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Setting Expectations</a:t>
            </a:r>
          </a:p>
        </p:txBody>
      </p:sp>
      <p:sp>
        <p:nvSpPr>
          <p:cNvPr id="3" name="Content Placeholder 2"/>
          <p:cNvSpPr>
            <a:spLocks noGrp="1"/>
          </p:cNvSpPr>
          <p:nvPr>
            <p:ph idx="1"/>
          </p:nvPr>
        </p:nvSpPr>
        <p:spPr>
          <a:xfrm>
            <a:off x="1911927" y="2567030"/>
            <a:ext cx="9592685" cy="3344191"/>
          </a:xfrm>
        </p:spPr>
        <p:txBody>
          <a:bodyPr>
            <a:normAutofit/>
          </a:bodyPr>
          <a:lstStyle/>
          <a:p>
            <a:pPr lvl="1"/>
            <a:r>
              <a:rPr lang="en-US" sz="2400" dirty="0"/>
              <a:t>Establish the </a:t>
            </a:r>
            <a:r>
              <a:rPr lang="en-US" sz="2400" b="1" dirty="0"/>
              <a:t>tone</a:t>
            </a:r>
            <a:r>
              <a:rPr lang="en-US" sz="2400" dirty="0"/>
              <a:t> for the activity or lesson</a:t>
            </a:r>
          </a:p>
          <a:p>
            <a:pPr lvl="1"/>
            <a:r>
              <a:rPr lang="en-US" sz="2400" dirty="0"/>
              <a:t>Establish </a:t>
            </a:r>
            <a:r>
              <a:rPr lang="en-US" sz="2400" b="1" dirty="0"/>
              <a:t>boundaries</a:t>
            </a:r>
            <a:r>
              <a:rPr lang="en-US" sz="2400" dirty="0"/>
              <a:t> </a:t>
            </a:r>
          </a:p>
          <a:p>
            <a:pPr lvl="2">
              <a:buFont typeface="Wingdings" panose="05000000000000000000" pitchFamily="2" charset="2"/>
              <a:buChar char="§"/>
            </a:pPr>
            <a:r>
              <a:rPr lang="en-US" sz="2400" dirty="0"/>
              <a:t>Space</a:t>
            </a:r>
          </a:p>
          <a:p>
            <a:pPr lvl="2">
              <a:buFont typeface="Wingdings" panose="05000000000000000000" pitchFamily="2" charset="2"/>
              <a:buChar char="§"/>
            </a:pPr>
            <a:r>
              <a:rPr lang="en-US" sz="2400" dirty="0"/>
              <a:t>Acceptable behaviors</a:t>
            </a:r>
          </a:p>
          <a:p>
            <a:pPr lvl="1"/>
            <a:r>
              <a:rPr lang="en-US" sz="2400" dirty="0"/>
              <a:t>Be consistent</a:t>
            </a:r>
          </a:p>
          <a:p>
            <a:endParaRPr lang="en-US" sz="2400" dirty="0"/>
          </a:p>
        </p:txBody>
      </p:sp>
    </p:spTree>
    <p:extLst>
      <p:ext uri="{BB962C8B-B14F-4D97-AF65-F5344CB8AC3E}">
        <p14:creationId xmlns:p14="http://schemas.microsoft.com/office/powerpoint/2010/main" val="3669818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Nature vs. Nurture</a:t>
            </a:r>
          </a:p>
        </p:txBody>
      </p:sp>
      <p:sp>
        <p:nvSpPr>
          <p:cNvPr id="3" name="Content Placeholder 2"/>
          <p:cNvSpPr>
            <a:spLocks noGrp="1"/>
          </p:cNvSpPr>
          <p:nvPr>
            <p:ph idx="1"/>
          </p:nvPr>
        </p:nvSpPr>
        <p:spPr>
          <a:xfrm>
            <a:off x="2589212" y="2632104"/>
            <a:ext cx="8915400" cy="3614871"/>
          </a:xfrm>
        </p:spPr>
        <p:txBody>
          <a:bodyPr>
            <a:normAutofit/>
          </a:bodyPr>
          <a:lstStyle/>
          <a:p>
            <a:r>
              <a:rPr lang="en-US" sz="2800" b="1" dirty="0"/>
              <a:t>Nature</a:t>
            </a:r>
            <a:r>
              <a:rPr lang="en-US" sz="2800" dirty="0"/>
              <a:t> </a:t>
            </a:r>
          </a:p>
          <a:p>
            <a:pPr lvl="1"/>
            <a:r>
              <a:rPr lang="en-US" sz="2600" dirty="0"/>
              <a:t>Behavioral traits that people are born with</a:t>
            </a:r>
          </a:p>
          <a:p>
            <a:pPr marL="457200" lvl="1" indent="0">
              <a:buNone/>
            </a:pPr>
            <a:endParaRPr lang="en-US" sz="2600" dirty="0"/>
          </a:p>
          <a:p>
            <a:r>
              <a:rPr lang="en-US" sz="2800" b="1" dirty="0"/>
              <a:t>Nurture</a:t>
            </a:r>
          </a:p>
          <a:p>
            <a:pPr lvl="1"/>
            <a:r>
              <a:rPr lang="en-US" sz="2600" dirty="0"/>
              <a:t>The role of personal experience in the learning process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5590" y="321276"/>
            <a:ext cx="3107724" cy="2071816"/>
          </a:xfrm>
          <a:prstGeom prst="rect">
            <a:avLst/>
          </a:prstGeom>
        </p:spPr>
      </p:pic>
    </p:spTree>
    <p:extLst>
      <p:ext uri="{BB962C8B-B14F-4D97-AF65-F5344CB8AC3E}">
        <p14:creationId xmlns:p14="http://schemas.microsoft.com/office/powerpoint/2010/main" val="159911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Establish Rules</a:t>
            </a:r>
          </a:p>
        </p:txBody>
      </p:sp>
      <p:sp>
        <p:nvSpPr>
          <p:cNvPr id="3" name="Content Placeholder 2"/>
          <p:cNvSpPr>
            <a:spLocks noGrp="1"/>
          </p:cNvSpPr>
          <p:nvPr>
            <p:ph idx="1"/>
          </p:nvPr>
        </p:nvSpPr>
        <p:spPr>
          <a:xfrm>
            <a:off x="2124364" y="2133599"/>
            <a:ext cx="9670472" cy="4248727"/>
          </a:xfrm>
        </p:spPr>
        <p:txBody>
          <a:bodyPr/>
          <a:lstStyle/>
          <a:p>
            <a:pPr lvl="1"/>
            <a:r>
              <a:rPr lang="en-US" sz="2400" dirty="0"/>
              <a:t> 3-5 rules work well</a:t>
            </a:r>
          </a:p>
          <a:p>
            <a:pPr lvl="1"/>
            <a:r>
              <a:rPr lang="en-US" sz="2400" dirty="0"/>
              <a:t> Talk about rules ahead of time</a:t>
            </a:r>
          </a:p>
          <a:p>
            <a:pPr lvl="1"/>
            <a:r>
              <a:rPr lang="en-US" sz="2400" dirty="0"/>
              <a:t> The point of rules are to avoid injury or tragic outcomes</a:t>
            </a:r>
          </a:p>
          <a:p>
            <a:pPr lvl="1"/>
            <a:r>
              <a:rPr lang="en-US" sz="2400" dirty="0"/>
              <a:t> Take indoor rules and use outdoors</a:t>
            </a:r>
          </a:p>
          <a:p>
            <a:pPr lvl="1"/>
            <a:r>
              <a:rPr lang="en-US" sz="2400" dirty="0"/>
              <a:t> Categories for rules:</a:t>
            </a:r>
          </a:p>
          <a:p>
            <a:pPr lvl="2"/>
            <a:r>
              <a:rPr lang="en-US" sz="2200" dirty="0"/>
              <a:t>Respect</a:t>
            </a:r>
          </a:p>
          <a:p>
            <a:pPr lvl="2"/>
            <a:r>
              <a:rPr lang="en-US" sz="2200" dirty="0"/>
              <a:t>Follow instructions </a:t>
            </a:r>
          </a:p>
          <a:p>
            <a:pPr lvl="2"/>
            <a:r>
              <a:rPr lang="en-US" sz="2200" dirty="0"/>
              <a:t>Be safe and have fun</a:t>
            </a:r>
          </a:p>
          <a:p>
            <a:endParaRPr lang="en-US" dirty="0"/>
          </a:p>
        </p:txBody>
      </p:sp>
    </p:spTree>
    <p:extLst>
      <p:ext uri="{BB962C8B-B14F-4D97-AF65-F5344CB8AC3E}">
        <p14:creationId xmlns:p14="http://schemas.microsoft.com/office/powerpoint/2010/main" val="2961393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3527" y="624110"/>
            <a:ext cx="9491085" cy="1280890"/>
          </a:xfrm>
        </p:spPr>
        <p:txBody>
          <a:bodyPr/>
          <a:lstStyle/>
          <a:p>
            <a:r>
              <a:rPr lang="en-US" b="1" dirty="0"/>
              <a:t>Six Strategies for Managing Students Outdoors</a:t>
            </a:r>
          </a:p>
        </p:txBody>
      </p:sp>
      <p:sp>
        <p:nvSpPr>
          <p:cNvPr id="3" name="Content Placeholder 2"/>
          <p:cNvSpPr>
            <a:spLocks noGrp="1"/>
          </p:cNvSpPr>
          <p:nvPr>
            <p:ph idx="1"/>
          </p:nvPr>
        </p:nvSpPr>
        <p:spPr>
          <a:xfrm>
            <a:off x="1496291" y="2004291"/>
            <a:ext cx="10008321" cy="4775200"/>
          </a:xfrm>
        </p:spPr>
        <p:txBody>
          <a:bodyPr>
            <a:normAutofit lnSpcReduction="10000"/>
          </a:bodyPr>
          <a:lstStyle/>
          <a:p>
            <a:pPr marL="914400" lvl="1" indent="-457200">
              <a:buFont typeface="+mj-lt"/>
              <a:buAutoNum type="arabicPeriod"/>
            </a:pPr>
            <a:r>
              <a:rPr lang="en-US" sz="2400" dirty="0">
                <a:solidFill>
                  <a:schemeClr val="tx1"/>
                </a:solidFill>
              </a:rPr>
              <a:t> Be </a:t>
            </a:r>
            <a:r>
              <a:rPr lang="en-US" sz="2400" b="1" dirty="0">
                <a:solidFill>
                  <a:schemeClr val="tx1"/>
                </a:solidFill>
              </a:rPr>
              <a:t>preventative</a:t>
            </a:r>
          </a:p>
          <a:p>
            <a:pPr marL="914400" lvl="2" indent="0">
              <a:buNone/>
            </a:pPr>
            <a:r>
              <a:rPr lang="en-US" sz="2200" dirty="0">
                <a:solidFill>
                  <a:schemeClr val="tx1"/>
                </a:solidFill>
              </a:rPr>
              <a:t>Talk about issues ahead of time and review it outdoors</a:t>
            </a:r>
          </a:p>
          <a:p>
            <a:pPr marL="914400" lvl="1" indent="-457200">
              <a:buFont typeface="+mj-lt"/>
              <a:buAutoNum type="arabicPeriod"/>
            </a:pPr>
            <a:r>
              <a:rPr lang="en-US" sz="2400" b="1" dirty="0"/>
              <a:t>“Three strikes” </a:t>
            </a:r>
            <a:r>
              <a:rPr lang="en-US" sz="2400" dirty="0"/>
              <a:t>method – Allows for flexibility</a:t>
            </a:r>
          </a:p>
          <a:p>
            <a:pPr lvl="2">
              <a:buFont typeface="Wingdings" panose="05000000000000000000" pitchFamily="2" charset="2"/>
              <a:buChar char="§"/>
            </a:pPr>
            <a:r>
              <a:rPr lang="en-US" sz="2200" dirty="0"/>
              <a:t> Make the punishment fit the crime</a:t>
            </a:r>
          </a:p>
          <a:p>
            <a:pPr lvl="2">
              <a:buFont typeface="Wingdings" panose="05000000000000000000" pitchFamily="2" charset="2"/>
              <a:buChar char="§"/>
            </a:pPr>
            <a:r>
              <a:rPr lang="en-US" sz="2200" dirty="0"/>
              <a:t> </a:t>
            </a:r>
            <a:r>
              <a:rPr lang="en-US" sz="2200" b="1" i="1" dirty="0"/>
              <a:t>Strike1</a:t>
            </a:r>
            <a:r>
              <a:rPr lang="en-US" sz="2200" dirty="0"/>
              <a:t> = Warning (reframe/summarize the rule and allow    student to correct their behavior)</a:t>
            </a:r>
          </a:p>
          <a:p>
            <a:pPr lvl="2">
              <a:buFont typeface="Wingdings" panose="05000000000000000000" pitchFamily="2" charset="2"/>
              <a:buChar char="§"/>
            </a:pPr>
            <a:r>
              <a:rPr lang="en-US" sz="2200" dirty="0"/>
              <a:t> </a:t>
            </a:r>
            <a:r>
              <a:rPr lang="en-US" sz="2200" b="1" i="1" dirty="0"/>
              <a:t>Strike 2 </a:t>
            </a:r>
            <a:r>
              <a:rPr lang="en-US" sz="2200" dirty="0"/>
              <a:t>= Minor consequence (</a:t>
            </a:r>
            <a:r>
              <a:rPr lang="en-US" sz="2200" dirty="0" err="1"/>
              <a:t>e.g</a:t>
            </a:r>
            <a:r>
              <a:rPr lang="en-US" sz="2200" dirty="0"/>
              <a:t>: Sit out for a while)</a:t>
            </a:r>
          </a:p>
          <a:p>
            <a:pPr lvl="2">
              <a:buFont typeface="Wingdings" panose="05000000000000000000" pitchFamily="2" charset="2"/>
              <a:buChar char="§"/>
            </a:pPr>
            <a:r>
              <a:rPr lang="en-US" sz="2200" dirty="0"/>
              <a:t> </a:t>
            </a:r>
            <a:r>
              <a:rPr lang="en-US" sz="2200" b="1" i="1" dirty="0"/>
              <a:t>Strike 3 </a:t>
            </a:r>
            <a:r>
              <a:rPr lang="en-US" sz="2200" dirty="0"/>
              <a:t>= Major consequence (</a:t>
            </a:r>
            <a:r>
              <a:rPr lang="en-US" sz="2200" dirty="0" err="1"/>
              <a:t>e.g</a:t>
            </a:r>
            <a:r>
              <a:rPr lang="en-US" sz="2200" dirty="0"/>
              <a:t>: Sit out entire activity)</a:t>
            </a:r>
          </a:p>
          <a:p>
            <a:pPr marL="914400" lvl="1" indent="-457200">
              <a:buFont typeface="+mj-lt"/>
              <a:buAutoNum type="arabicPeriod"/>
            </a:pPr>
            <a:r>
              <a:rPr lang="en-US" sz="2400" b="1" dirty="0"/>
              <a:t>“Take a break”</a:t>
            </a:r>
          </a:p>
          <a:p>
            <a:pPr lvl="2">
              <a:buFont typeface="Wingdings" panose="05000000000000000000" pitchFamily="2" charset="2"/>
              <a:buChar char="§"/>
            </a:pPr>
            <a:r>
              <a:rPr lang="en-US" sz="2200" dirty="0"/>
              <a:t>Remove student from their audience and go over   expectations/consequences</a:t>
            </a:r>
            <a:r>
              <a:rPr lang="en-US" sz="2400" dirty="0"/>
              <a:t>)</a:t>
            </a:r>
          </a:p>
          <a:p>
            <a:pPr>
              <a:buFont typeface="+mj-lt"/>
              <a:buAutoNum type="arabicPeriod"/>
            </a:pPr>
            <a:endParaRPr lang="en-US" dirty="0"/>
          </a:p>
        </p:txBody>
      </p:sp>
    </p:spTree>
    <p:extLst>
      <p:ext uri="{BB962C8B-B14F-4D97-AF65-F5344CB8AC3E}">
        <p14:creationId xmlns:p14="http://schemas.microsoft.com/office/powerpoint/2010/main" val="3592200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5127" y="624110"/>
            <a:ext cx="9389485" cy="1280890"/>
          </a:xfrm>
        </p:spPr>
        <p:txBody>
          <a:bodyPr/>
          <a:lstStyle/>
          <a:p>
            <a:r>
              <a:rPr lang="en-US" b="1" dirty="0"/>
              <a:t>Other Management Strategies</a:t>
            </a:r>
          </a:p>
        </p:txBody>
      </p:sp>
      <p:sp>
        <p:nvSpPr>
          <p:cNvPr id="3" name="Content Placeholder 2"/>
          <p:cNvSpPr>
            <a:spLocks noGrp="1"/>
          </p:cNvSpPr>
          <p:nvPr>
            <p:ph idx="1"/>
          </p:nvPr>
        </p:nvSpPr>
        <p:spPr>
          <a:xfrm>
            <a:off x="1514764" y="1810327"/>
            <a:ext cx="10215418" cy="4885025"/>
          </a:xfrm>
        </p:spPr>
        <p:txBody>
          <a:bodyPr>
            <a:normAutofit fontScale="92500" lnSpcReduction="10000"/>
          </a:bodyPr>
          <a:lstStyle/>
          <a:p>
            <a:pPr marL="0" indent="0">
              <a:buNone/>
            </a:pPr>
            <a:r>
              <a:rPr lang="en-US" sz="2400" dirty="0">
                <a:solidFill>
                  <a:srgbClr val="C00000"/>
                </a:solidFill>
              </a:rPr>
              <a:t>4. </a:t>
            </a:r>
            <a:r>
              <a:rPr lang="en-US" sz="2400" b="1" dirty="0"/>
              <a:t>Pick your battles </a:t>
            </a:r>
          </a:p>
          <a:p>
            <a:pPr lvl="1"/>
            <a:r>
              <a:rPr lang="en-US" sz="2200" dirty="0"/>
              <a:t>Annoying </a:t>
            </a:r>
          </a:p>
          <a:p>
            <a:pPr lvl="1"/>
            <a:r>
              <a:rPr lang="en-US" sz="2200" dirty="0"/>
              <a:t>Disruptive to class </a:t>
            </a:r>
          </a:p>
          <a:p>
            <a:pPr lvl="1"/>
            <a:r>
              <a:rPr lang="en-US" sz="2200" dirty="0"/>
              <a:t>Potentially dangerous</a:t>
            </a:r>
          </a:p>
          <a:p>
            <a:pPr marL="0" indent="0">
              <a:buNone/>
            </a:pPr>
            <a:r>
              <a:rPr lang="en-US" sz="2400" dirty="0">
                <a:solidFill>
                  <a:srgbClr val="C00000"/>
                </a:solidFill>
              </a:rPr>
              <a:t>5. </a:t>
            </a:r>
            <a:r>
              <a:rPr lang="en-US" sz="2400" b="1" dirty="0"/>
              <a:t>Incorporate distractions </a:t>
            </a:r>
            <a:r>
              <a:rPr lang="en-US" sz="2400" dirty="0"/>
              <a:t>into the class (sticks, rocks)</a:t>
            </a:r>
          </a:p>
          <a:p>
            <a:pPr marL="0" indent="0">
              <a:buNone/>
            </a:pPr>
            <a:r>
              <a:rPr lang="en-US" sz="2400" dirty="0">
                <a:solidFill>
                  <a:srgbClr val="C00000"/>
                </a:solidFill>
              </a:rPr>
              <a:t>6. </a:t>
            </a:r>
            <a:r>
              <a:rPr lang="en-US" sz="2400" dirty="0"/>
              <a:t>Attention grabbers</a:t>
            </a:r>
          </a:p>
          <a:p>
            <a:pPr lvl="1"/>
            <a:r>
              <a:rPr lang="en-US" sz="2200" dirty="0"/>
              <a:t>Animal calls</a:t>
            </a:r>
          </a:p>
          <a:p>
            <a:pPr lvl="1"/>
            <a:r>
              <a:rPr lang="en-US" sz="2000" dirty="0"/>
              <a:t>Countdown </a:t>
            </a:r>
          </a:p>
          <a:p>
            <a:pPr lvl="1"/>
            <a:r>
              <a:rPr lang="en-US" sz="2000" dirty="0"/>
              <a:t>Walk like an animal</a:t>
            </a:r>
          </a:p>
          <a:p>
            <a:pPr lvl="1"/>
            <a:r>
              <a:rPr lang="en-US" sz="2000" dirty="0"/>
              <a:t>Magnetic elbows</a:t>
            </a:r>
          </a:p>
          <a:p>
            <a:pPr lvl="1"/>
            <a:r>
              <a:rPr lang="en-US" sz="2000" dirty="0"/>
              <a:t>Dance party</a:t>
            </a:r>
          </a:p>
          <a:p>
            <a:pPr lvl="1"/>
            <a:r>
              <a:rPr lang="en-US" sz="2000" dirty="0"/>
              <a:t>Caterpillar and butterfly</a:t>
            </a:r>
          </a:p>
        </p:txBody>
      </p:sp>
      <p:pic>
        <p:nvPicPr>
          <p:cNvPr id="4" name="Picture 3" descr="'Nature Is a Powerful Teacher': The Educational Value of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2756" y="4526068"/>
            <a:ext cx="3758334" cy="2169284"/>
          </a:xfrm>
          <a:prstGeom prst="rect">
            <a:avLst/>
          </a:prstGeom>
        </p:spPr>
      </p:pic>
    </p:spTree>
    <p:extLst>
      <p:ext uri="{BB962C8B-B14F-4D97-AF65-F5344CB8AC3E}">
        <p14:creationId xmlns:p14="http://schemas.microsoft.com/office/powerpoint/2010/main" val="1903366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5891" y="624110"/>
            <a:ext cx="9398721" cy="1280890"/>
          </a:xfrm>
        </p:spPr>
        <p:txBody>
          <a:bodyPr/>
          <a:lstStyle/>
          <a:p>
            <a:r>
              <a:rPr lang="en-US" b="1" dirty="0"/>
              <a:t>What NOT to Do When Teaching Outdoors</a:t>
            </a:r>
          </a:p>
        </p:txBody>
      </p:sp>
      <p:sp>
        <p:nvSpPr>
          <p:cNvPr id="3" name="Content Placeholder 2"/>
          <p:cNvSpPr>
            <a:spLocks noGrp="1"/>
          </p:cNvSpPr>
          <p:nvPr>
            <p:ph idx="1"/>
          </p:nvPr>
        </p:nvSpPr>
        <p:spPr>
          <a:xfrm>
            <a:off x="2105891" y="2133600"/>
            <a:ext cx="9398721" cy="3777622"/>
          </a:xfrm>
        </p:spPr>
        <p:txBody>
          <a:bodyPr>
            <a:normAutofit/>
          </a:bodyPr>
          <a:lstStyle/>
          <a:p>
            <a:r>
              <a:rPr lang="en-US" sz="2400" dirty="0"/>
              <a:t>Nagging at kids</a:t>
            </a:r>
          </a:p>
          <a:p>
            <a:r>
              <a:rPr lang="en-US" sz="2400" dirty="0"/>
              <a:t>Threatening without follow through</a:t>
            </a:r>
          </a:p>
          <a:p>
            <a:r>
              <a:rPr lang="en-US" sz="2400" dirty="0"/>
              <a:t>Ignoring dangerous behavior, hoping it will end on its own</a:t>
            </a:r>
          </a:p>
        </p:txBody>
      </p:sp>
      <p:pic>
        <p:nvPicPr>
          <p:cNvPr id="4" name="Picture 3" descr="&lt;strong&gt;Outdoor&lt;/strong&gt; &lt;strong&gt;education&lt;/strong&gt; STEMs into great learning opportunit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4072" y="4065082"/>
            <a:ext cx="3592946" cy="2385940"/>
          </a:xfrm>
          <a:prstGeom prst="rect">
            <a:avLst/>
          </a:prstGeom>
        </p:spPr>
      </p:pic>
    </p:spTree>
    <p:extLst>
      <p:ext uri="{BB962C8B-B14F-4D97-AF65-F5344CB8AC3E}">
        <p14:creationId xmlns:p14="http://schemas.microsoft.com/office/powerpoint/2010/main" val="1102221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09"/>
            <a:ext cx="8911687" cy="1280890"/>
          </a:xfrm>
        </p:spPr>
        <p:txBody>
          <a:bodyPr/>
          <a:lstStyle/>
          <a:p>
            <a:r>
              <a:rPr lang="en-US" b="1" dirty="0"/>
              <a:t>Learning Theories</a:t>
            </a:r>
          </a:p>
        </p:txBody>
      </p:sp>
      <p:sp>
        <p:nvSpPr>
          <p:cNvPr id="3" name="Content Placeholder 2"/>
          <p:cNvSpPr>
            <a:spLocks noGrp="1"/>
          </p:cNvSpPr>
          <p:nvPr>
            <p:ph idx="1"/>
          </p:nvPr>
        </p:nvSpPr>
        <p:spPr>
          <a:xfrm>
            <a:off x="2589212" y="1696995"/>
            <a:ext cx="8915400" cy="4967415"/>
          </a:xfrm>
        </p:spPr>
        <p:txBody>
          <a:bodyPr>
            <a:normAutofit fontScale="92500" lnSpcReduction="10000"/>
          </a:bodyPr>
          <a:lstStyle/>
          <a:p>
            <a:r>
              <a:rPr lang="en-US" b="1" dirty="0"/>
              <a:t>Piaget</a:t>
            </a:r>
            <a:r>
              <a:rPr lang="en-US" dirty="0"/>
              <a:t> (1977) ~ children’s learning is developmental and linked to their maturity and their capacity to learn increases with age</a:t>
            </a:r>
          </a:p>
          <a:p>
            <a:pPr lvl="1"/>
            <a:r>
              <a:rPr lang="en-US" dirty="0"/>
              <a:t>Sensorimotor stage (birth to 24 months)</a:t>
            </a:r>
          </a:p>
          <a:p>
            <a:pPr lvl="1"/>
            <a:r>
              <a:rPr lang="en-US" dirty="0"/>
              <a:t>Pre-operational stage (2 to 7 years)</a:t>
            </a:r>
          </a:p>
          <a:p>
            <a:pPr lvl="1"/>
            <a:r>
              <a:rPr lang="en-US" dirty="0"/>
              <a:t>Concrete operational stage (7 to 11 years)</a:t>
            </a:r>
          </a:p>
          <a:p>
            <a:pPr lvl="1"/>
            <a:r>
              <a:rPr lang="en-US" dirty="0"/>
              <a:t>Formal operational stage (11 to 15/20 years)</a:t>
            </a:r>
          </a:p>
          <a:p>
            <a:r>
              <a:rPr lang="en-US" b="1" dirty="0"/>
              <a:t>Vygotsky</a:t>
            </a:r>
            <a:r>
              <a:rPr lang="en-US" dirty="0"/>
              <a:t> (1978) ~ “social learning theory” explains that people learn better through social interactions, and social environments influence the learning process</a:t>
            </a:r>
          </a:p>
          <a:p>
            <a:pPr lvl="1"/>
            <a:r>
              <a:rPr lang="en-US" dirty="0"/>
              <a:t>Zone of proximal development – “children’s optimal performance is achieved when working with a more knowledgeable person”</a:t>
            </a:r>
          </a:p>
          <a:p>
            <a:r>
              <a:rPr lang="en-US" b="1" dirty="0"/>
              <a:t>Rogers</a:t>
            </a:r>
            <a:r>
              <a:rPr lang="en-US" dirty="0"/>
              <a:t> (1983) ~ learner-centered approach focuses on individual creativity and problem-solving abilities.  The individual is responsible for their own learning, with the teacher acting as a facilitator.</a:t>
            </a:r>
          </a:p>
          <a:p>
            <a:r>
              <a:rPr lang="en-US" b="1" dirty="0"/>
              <a:t>Bee</a:t>
            </a:r>
            <a:r>
              <a:rPr lang="en-US" dirty="0"/>
              <a:t> (1989) ~ “active voluntary exploration” depends on the willingness of the learner to engage in the process</a:t>
            </a:r>
          </a:p>
          <a:p>
            <a:endParaRPr lang="en-US" dirty="0"/>
          </a:p>
        </p:txBody>
      </p:sp>
    </p:spTree>
    <p:extLst>
      <p:ext uri="{BB962C8B-B14F-4D97-AF65-F5344CB8AC3E}">
        <p14:creationId xmlns:p14="http://schemas.microsoft.com/office/powerpoint/2010/main" val="3304680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Development of Curiosity </a:t>
            </a:r>
          </a:p>
        </p:txBody>
      </p:sp>
      <p:sp>
        <p:nvSpPr>
          <p:cNvPr id="3" name="Content Placeholder 2"/>
          <p:cNvSpPr>
            <a:spLocks noGrp="1"/>
          </p:cNvSpPr>
          <p:nvPr>
            <p:ph idx="1"/>
          </p:nvPr>
        </p:nvSpPr>
        <p:spPr/>
        <p:txBody>
          <a:bodyPr>
            <a:normAutofit/>
          </a:bodyPr>
          <a:lstStyle/>
          <a:p>
            <a:r>
              <a:rPr lang="en-US" sz="2400" dirty="0"/>
              <a:t>Children go through a natural progression of maturity</a:t>
            </a:r>
          </a:p>
          <a:p>
            <a:r>
              <a:rPr lang="en-US" sz="2400" dirty="0"/>
              <a:t>While people can certainly learn alone, social contexts increase the rate of learning</a:t>
            </a:r>
          </a:p>
          <a:p>
            <a:r>
              <a:rPr lang="en-US" sz="2400" dirty="0"/>
              <a:t>Teachers, parents, and other “experts” can facilitate this learning</a:t>
            </a:r>
          </a:p>
          <a:p>
            <a:r>
              <a:rPr lang="en-US" sz="2400" dirty="0"/>
              <a:t>People must be willing to engage in the learning process. There must be a conscious effort on the part of the learner.</a:t>
            </a:r>
          </a:p>
        </p:txBody>
      </p:sp>
      <p:pic>
        <p:nvPicPr>
          <p:cNvPr id="4" name="Picture 3"/>
          <p:cNvPicPr>
            <a:picLocks noChangeAspect="1"/>
          </p:cNvPicPr>
          <p:nvPr/>
        </p:nvPicPr>
        <p:blipFill>
          <a:blip r:embed="rId2"/>
          <a:stretch>
            <a:fillRect/>
          </a:stretch>
        </p:blipFill>
        <p:spPr>
          <a:xfrm>
            <a:off x="247835" y="3443416"/>
            <a:ext cx="2276389" cy="3414584"/>
          </a:xfrm>
          <a:prstGeom prst="rect">
            <a:avLst/>
          </a:prstGeom>
        </p:spPr>
      </p:pic>
    </p:spTree>
    <p:extLst>
      <p:ext uri="{BB962C8B-B14F-4D97-AF65-F5344CB8AC3E}">
        <p14:creationId xmlns:p14="http://schemas.microsoft.com/office/powerpoint/2010/main" val="3884781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Incorporating Curiosity into Lesson Planning</a:t>
            </a:r>
          </a:p>
        </p:txBody>
      </p:sp>
      <p:sp>
        <p:nvSpPr>
          <p:cNvPr id="3" name="Content Placeholder 2"/>
          <p:cNvSpPr>
            <a:spLocks noGrp="1"/>
          </p:cNvSpPr>
          <p:nvPr>
            <p:ph idx="1"/>
          </p:nvPr>
        </p:nvSpPr>
        <p:spPr>
          <a:xfrm>
            <a:off x="2589212" y="2133600"/>
            <a:ext cx="8915400" cy="4572000"/>
          </a:xfrm>
        </p:spPr>
        <p:txBody>
          <a:bodyPr>
            <a:normAutofit lnSpcReduction="10000"/>
          </a:bodyPr>
          <a:lstStyle/>
          <a:p>
            <a:r>
              <a:rPr lang="en-US" sz="2200" dirty="0"/>
              <a:t>Learning is motivated by a </a:t>
            </a:r>
            <a:r>
              <a:rPr lang="en-US" sz="2200" i="1" dirty="0"/>
              <a:t>need</a:t>
            </a:r>
            <a:r>
              <a:rPr lang="en-US" sz="2200" dirty="0"/>
              <a:t> to know</a:t>
            </a:r>
          </a:p>
          <a:p>
            <a:r>
              <a:rPr lang="en-US" sz="2200" dirty="0"/>
              <a:t>Characteristics of curiosity and learning are to “wonder why”   and to argue</a:t>
            </a:r>
          </a:p>
          <a:p>
            <a:r>
              <a:rPr lang="en-US" sz="2200" dirty="0"/>
              <a:t>Curiosity is contextualized by the physical space</a:t>
            </a:r>
          </a:p>
          <a:p>
            <a:pPr lvl="1"/>
            <a:r>
              <a:rPr lang="en-US" sz="1800" dirty="0"/>
              <a:t>Indoors vs. outdoors</a:t>
            </a:r>
          </a:p>
          <a:p>
            <a:pPr lvl="1"/>
            <a:r>
              <a:rPr lang="en-US" sz="1800" dirty="0"/>
              <a:t>Concrete vs. green areas</a:t>
            </a:r>
          </a:p>
          <a:p>
            <a:r>
              <a:rPr lang="en-US" sz="2200" dirty="0"/>
              <a:t>Importance of independence and 						ownership to an individual’s learning</a:t>
            </a:r>
          </a:p>
          <a:p>
            <a:r>
              <a:rPr lang="en-US" sz="2200" dirty="0"/>
              <a:t>Natural settings are crucial because 							they stimulate all the senses and 									integrate informal play with formal 							learning</a:t>
            </a:r>
            <a:r>
              <a:rPr lang="en-US" sz="2000" dirty="0"/>
              <a:t> </a:t>
            </a:r>
            <a:r>
              <a:rPr lang="en-US" sz="1900" dirty="0"/>
              <a:t>(</a:t>
            </a:r>
            <a:r>
              <a:rPr lang="en-US" sz="1900" dirty="0" err="1"/>
              <a:t>Louv</a:t>
            </a:r>
            <a:r>
              <a:rPr lang="en-US" sz="1900" dirty="0"/>
              <a:t>, 2008)</a:t>
            </a:r>
          </a:p>
        </p:txBody>
      </p:sp>
      <p:pic>
        <p:nvPicPr>
          <p:cNvPr id="6" name="Picture 5"/>
          <p:cNvPicPr>
            <a:picLocks noChangeAspect="1"/>
          </p:cNvPicPr>
          <p:nvPr/>
        </p:nvPicPr>
        <p:blipFill>
          <a:blip r:embed="rId2"/>
          <a:stretch>
            <a:fillRect/>
          </a:stretch>
        </p:blipFill>
        <p:spPr>
          <a:xfrm>
            <a:off x="8315719" y="4283676"/>
            <a:ext cx="3876281" cy="2574324"/>
          </a:xfrm>
          <a:prstGeom prst="rect">
            <a:avLst/>
          </a:prstGeom>
        </p:spPr>
      </p:pic>
    </p:spTree>
    <p:extLst>
      <p:ext uri="{BB962C8B-B14F-4D97-AF65-F5344CB8AC3E}">
        <p14:creationId xmlns:p14="http://schemas.microsoft.com/office/powerpoint/2010/main" val="2324106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Taking Curiosity Outdoors</a:t>
            </a:r>
          </a:p>
        </p:txBody>
      </p:sp>
      <p:sp>
        <p:nvSpPr>
          <p:cNvPr id="3" name="Content Placeholder 2"/>
          <p:cNvSpPr>
            <a:spLocks noGrp="1"/>
          </p:cNvSpPr>
          <p:nvPr>
            <p:ph idx="1"/>
          </p:nvPr>
        </p:nvSpPr>
        <p:spPr/>
        <p:txBody>
          <a:bodyPr>
            <a:noAutofit/>
          </a:bodyPr>
          <a:lstStyle/>
          <a:p>
            <a:r>
              <a:rPr lang="en-US" sz="2400" dirty="0"/>
              <a:t>Many children have little experience with the outdoors</a:t>
            </a:r>
          </a:p>
          <a:p>
            <a:r>
              <a:rPr lang="en-US" sz="2400" dirty="0"/>
              <a:t>Power of curiosity + coupled with the equally powerful stimuli found outdoors = joy of learning</a:t>
            </a:r>
          </a:p>
          <a:p>
            <a:r>
              <a:rPr lang="en-US" sz="2400" dirty="0"/>
              <a:t>Teachers (or others) need to harness children’s innate power of curiosity and direct it towards learning about the world</a:t>
            </a:r>
          </a:p>
          <a:p>
            <a:r>
              <a:rPr lang="en-US" sz="2400" dirty="0"/>
              <a:t>Re-engage learners in the world as they actually experience it</a:t>
            </a:r>
          </a:p>
          <a:p>
            <a:r>
              <a:rPr lang="en-US" sz="2400" dirty="0"/>
              <a:t>Leads to “experiential” or “authentic” learning</a:t>
            </a:r>
          </a:p>
        </p:txBody>
      </p:sp>
    </p:spTree>
    <p:extLst>
      <p:ext uri="{BB962C8B-B14F-4D97-AF65-F5344CB8AC3E}">
        <p14:creationId xmlns:p14="http://schemas.microsoft.com/office/powerpoint/2010/main" val="3956524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Open the Classroom Door</a:t>
            </a:r>
            <a:br>
              <a:rPr lang="en-US" dirty="0"/>
            </a:br>
            <a:r>
              <a:rPr lang="en-US" sz="2700" dirty="0">
                <a:solidFill>
                  <a:schemeClr val="accent5">
                    <a:lumMod val="75000"/>
                  </a:schemeClr>
                </a:solidFill>
                <a:hlinkClick r:id="rId3"/>
              </a:rPr>
              <a:t>https://www.youtube.com/watch?v=6pG4DqIEFfQ</a:t>
            </a:r>
            <a:br>
              <a:rPr lang="en-US" sz="2700" dirty="0">
                <a:solidFill>
                  <a:schemeClr val="accent5">
                    <a:lumMod val="75000"/>
                  </a:schemeClr>
                </a:solidFill>
              </a:rPr>
            </a:br>
            <a:endParaRPr lang="en-US" sz="2700" dirty="0">
              <a:solidFill>
                <a:schemeClr val="accent5">
                  <a:lumMod val="75000"/>
                </a:schemeClr>
              </a:solidFill>
            </a:endParaRPr>
          </a:p>
        </p:txBody>
      </p:sp>
      <p:pic>
        <p:nvPicPr>
          <p:cNvPr id="4" name="6pG4DqIEFfQ"/>
          <p:cNvPicPr>
            <a:picLocks noGrp="1" noRot="1" noChangeAspect="1"/>
          </p:cNvPicPr>
          <p:nvPr>
            <p:ph sz="half" idx="1"/>
            <a:videoFile r:link="rId1"/>
          </p:nvPr>
        </p:nvPicPr>
        <p:blipFill>
          <a:blip r:embed="rId4"/>
          <a:stretch>
            <a:fillRect/>
          </a:stretch>
        </p:blipFill>
        <p:spPr>
          <a:xfrm>
            <a:off x="2589213" y="2809875"/>
            <a:ext cx="4311650" cy="2425700"/>
          </a:xfrm>
          <a:prstGeom prst="rect">
            <a:avLst/>
          </a:prstGeom>
        </p:spPr>
      </p:pic>
      <p:sp>
        <p:nvSpPr>
          <p:cNvPr id="9" name="Content Placeholder 8"/>
          <p:cNvSpPr>
            <a:spLocks noGrp="1"/>
          </p:cNvSpPr>
          <p:nvPr>
            <p:ph sz="half" idx="2"/>
          </p:nvPr>
        </p:nvSpPr>
        <p:spPr>
          <a:xfrm>
            <a:off x="7190747" y="2126221"/>
            <a:ext cx="4313864" cy="4208675"/>
          </a:xfrm>
        </p:spPr>
        <p:txBody>
          <a:bodyPr>
            <a:normAutofit/>
          </a:bodyPr>
          <a:lstStyle/>
          <a:p>
            <a:r>
              <a:rPr lang="en-US" sz="2000" dirty="0"/>
              <a:t>Look for evidence of how students’ curiosity is encouraged.</a:t>
            </a:r>
          </a:p>
          <a:p>
            <a:pPr lvl="1"/>
            <a:r>
              <a:rPr lang="en-US" sz="2000" dirty="0"/>
              <a:t>What is the teacher doing? </a:t>
            </a:r>
          </a:p>
          <a:p>
            <a:pPr lvl="1"/>
            <a:r>
              <a:rPr lang="en-US" sz="2000" dirty="0"/>
              <a:t>What are the children doing?</a:t>
            </a:r>
          </a:p>
          <a:p>
            <a:r>
              <a:rPr lang="en-US" sz="2000" dirty="0"/>
              <a:t>How is this learning “authentic”?</a:t>
            </a:r>
          </a:p>
          <a:p>
            <a:r>
              <a:rPr lang="en-US" sz="2000" dirty="0"/>
              <a:t>How do the students respond to this approach to instruction?</a:t>
            </a:r>
          </a:p>
          <a:p>
            <a:endParaRPr lang="en-US" dirty="0"/>
          </a:p>
        </p:txBody>
      </p:sp>
    </p:spTree>
    <p:extLst>
      <p:ext uri="{BB962C8B-B14F-4D97-AF65-F5344CB8AC3E}">
        <p14:creationId xmlns:p14="http://schemas.microsoft.com/office/powerpoint/2010/main" val="751463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Getting Started….</a:t>
            </a:r>
          </a:p>
        </p:txBody>
      </p:sp>
      <p:sp>
        <p:nvSpPr>
          <p:cNvPr id="3" name="Content Placeholder 2"/>
          <p:cNvSpPr>
            <a:spLocks noGrp="1"/>
          </p:cNvSpPr>
          <p:nvPr>
            <p:ph idx="1"/>
          </p:nvPr>
        </p:nvSpPr>
        <p:spPr>
          <a:xfrm>
            <a:off x="2589212" y="1905000"/>
            <a:ext cx="8915400" cy="3777622"/>
          </a:xfrm>
        </p:spPr>
        <p:txBody>
          <a:bodyPr>
            <a:noAutofit/>
          </a:bodyPr>
          <a:lstStyle/>
          <a:p>
            <a:r>
              <a:rPr lang="en-US" sz="2400" dirty="0"/>
              <a:t>Provide or develop a physical space outdoors where curiosity can be nurtured</a:t>
            </a:r>
          </a:p>
          <a:p>
            <a:r>
              <a:rPr lang="en-US" sz="2400" dirty="0"/>
              <a:t>Use curiosity-stimulating teaching approaches, such as</a:t>
            </a:r>
          </a:p>
          <a:p>
            <a:pPr lvl="1"/>
            <a:r>
              <a:rPr lang="en-US" sz="2000" dirty="0"/>
              <a:t>Incongruity</a:t>
            </a:r>
          </a:p>
          <a:p>
            <a:pPr lvl="1"/>
            <a:r>
              <a:rPr lang="en-US" sz="2000" dirty="0"/>
              <a:t>Uncertainty</a:t>
            </a:r>
          </a:p>
          <a:p>
            <a:pPr lvl="1"/>
            <a:r>
              <a:rPr lang="en-US" sz="2000" dirty="0"/>
              <a:t>Conflict</a:t>
            </a:r>
          </a:p>
          <a:p>
            <a:r>
              <a:rPr lang="en-US" sz="2400" dirty="0"/>
              <a:t>Foster an environment where inquiry, investigating, and questioning is the norm</a:t>
            </a:r>
          </a:p>
          <a:p>
            <a:r>
              <a:rPr lang="en-US" sz="2400" dirty="0"/>
              <a:t>Empower students to direct their own learning (at least in part)</a:t>
            </a:r>
          </a:p>
        </p:txBody>
      </p:sp>
    </p:spTree>
    <p:extLst>
      <p:ext uri="{BB962C8B-B14F-4D97-AF65-F5344CB8AC3E}">
        <p14:creationId xmlns:p14="http://schemas.microsoft.com/office/powerpoint/2010/main" val="3964208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Fostering Responsibility for Learning</a:t>
            </a:r>
          </a:p>
        </p:txBody>
      </p:sp>
      <p:sp>
        <p:nvSpPr>
          <p:cNvPr id="3" name="Content Placeholder 2"/>
          <p:cNvSpPr>
            <a:spLocks noGrp="1"/>
          </p:cNvSpPr>
          <p:nvPr>
            <p:ph idx="1"/>
          </p:nvPr>
        </p:nvSpPr>
        <p:spPr>
          <a:xfrm>
            <a:off x="1669409" y="2133599"/>
            <a:ext cx="9835203" cy="4510481"/>
          </a:xfrm>
        </p:spPr>
        <p:txBody>
          <a:bodyPr>
            <a:normAutofit fontScale="85000" lnSpcReduction="20000"/>
          </a:bodyPr>
          <a:lstStyle/>
          <a:p>
            <a:r>
              <a:rPr lang="en-US" sz="2400" dirty="0"/>
              <a:t>Teacher’s responsibility vs. students’ responsibility</a:t>
            </a:r>
          </a:p>
          <a:p>
            <a:pPr lvl="1">
              <a:buFont typeface="Wingdings" panose="05000000000000000000" pitchFamily="2" charset="2"/>
              <a:buChar char="§"/>
            </a:pPr>
            <a:r>
              <a:rPr lang="en-US" sz="2000" i="1" dirty="0"/>
              <a:t>“What am I going to teach?” </a:t>
            </a:r>
            <a:r>
              <a:rPr lang="en-US" sz="2000" dirty="0"/>
              <a:t>vs. </a:t>
            </a:r>
            <a:r>
              <a:rPr lang="en-US" sz="2000" i="1" dirty="0"/>
              <a:t>“What do the students want to learn?”</a:t>
            </a:r>
          </a:p>
          <a:p>
            <a:r>
              <a:rPr lang="en-US" sz="2400" b="1" dirty="0"/>
              <a:t>Teacher’s role</a:t>
            </a:r>
          </a:p>
          <a:p>
            <a:pPr lvl="1">
              <a:buFont typeface="Wingdings" panose="05000000000000000000" pitchFamily="2" charset="2"/>
              <a:buChar char="§"/>
            </a:pPr>
            <a:r>
              <a:rPr lang="en-US" sz="2200" dirty="0"/>
              <a:t>Establish a collaborative learning community in which students can learn from others (other students or adults)</a:t>
            </a:r>
          </a:p>
          <a:p>
            <a:pPr lvl="1">
              <a:buFont typeface="Wingdings" panose="05000000000000000000" pitchFamily="2" charset="2"/>
              <a:buChar char="§"/>
            </a:pPr>
            <a:r>
              <a:rPr lang="en-US" sz="2200" dirty="0"/>
              <a:t>Have long-term learning goals</a:t>
            </a:r>
          </a:p>
          <a:p>
            <a:pPr lvl="1">
              <a:buFont typeface="Wingdings" panose="05000000000000000000" pitchFamily="2" charset="2"/>
              <a:buChar char="§"/>
            </a:pPr>
            <a:r>
              <a:rPr lang="en-US" sz="2200" dirty="0"/>
              <a:t>Able to differentiate for greater learning</a:t>
            </a:r>
          </a:p>
          <a:p>
            <a:pPr lvl="1">
              <a:buFont typeface="Wingdings" panose="05000000000000000000" pitchFamily="2" charset="2"/>
              <a:buChar char="§"/>
            </a:pPr>
            <a:r>
              <a:rPr lang="en-US" sz="2200" dirty="0"/>
              <a:t>Allow students to accept risks and responsibility (and consequences) for their actions</a:t>
            </a:r>
          </a:p>
          <a:p>
            <a:pPr lvl="1">
              <a:buFont typeface="Wingdings" panose="05000000000000000000" pitchFamily="2" charset="2"/>
              <a:buChar char="§"/>
            </a:pPr>
            <a:r>
              <a:rPr lang="en-US" sz="2200" dirty="0"/>
              <a:t>Construct situations where students need to make decisions</a:t>
            </a:r>
          </a:p>
          <a:p>
            <a:r>
              <a:rPr lang="en-US" sz="2400" b="1" dirty="0"/>
              <a:t>Student’s role</a:t>
            </a:r>
          </a:p>
          <a:p>
            <a:pPr lvl="1">
              <a:buFont typeface="Wingdings" panose="05000000000000000000" pitchFamily="2" charset="2"/>
              <a:buChar char="§"/>
            </a:pPr>
            <a:r>
              <a:rPr lang="en-US" sz="2200" dirty="0"/>
              <a:t>Accept responsibility for learning, comfort, and safety</a:t>
            </a:r>
          </a:p>
          <a:p>
            <a:pPr lvl="1">
              <a:buFont typeface="Wingdings" panose="05000000000000000000" pitchFamily="2" charset="2"/>
              <a:buChar char="§"/>
            </a:pPr>
            <a:r>
              <a:rPr lang="en-US" sz="2200" dirty="0"/>
              <a:t>Contribute to the experience</a:t>
            </a:r>
          </a:p>
          <a:p>
            <a:pPr lvl="1"/>
            <a:endParaRPr lang="en-US" sz="2200" dirty="0"/>
          </a:p>
        </p:txBody>
      </p:sp>
    </p:spTree>
    <p:extLst>
      <p:ext uri="{BB962C8B-B14F-4D97-AF65-F5344CB8AC3E}">
        <p14:creationId xmlns:p14="http://schemas.microsoft.com/office/powerpoint/2010/main" val="75266256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447</TotalTime>
  <Words>1403</Words>
  <Application>Microsoft Office PowerPoint</Application>
  <PresentationFormat>Widescreen</PresentationFormat>
  <Paragraphs>177</Paragraphs>
  <Slides>23</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Century Gothic</vt:lpstr>
      <vt:lpstr>Wingdings</vt:lpstr>
      <vt:lpstr>Wingdings 3</vt:lpstr>
      <vt:lpstr>Wisp</vt:lpstr>
      <vt:lpstr>Harnessing Curiosity for Learning Outdoors</vt:lpstr>
      <vt:lpstr>Nature vs. Nurture</vt:lpstr>
      <vt:lpstr>Learning Theories</vt:lpstr>
      <vt:lpstr>Development of Curiosity </vt:lpstr>
      <vt:lpstr>Incorporating Curiosity into Lesson Planning</vt:lpstr>
      <vt:lpstr>Taking Curiosity Outdoors</vt:lpstr>
      <vt:lpstr>Open the Classroom Door https://www.youtube.com/watch?v=6pG4DqIEFfQ </vt:lpstr>
      <vt:lpstr>Getting Started….</vt:lpstr>
      <vt:lpstr>Fostering Responsibility for Learning</vt:lpstr>
      <vt:lpstr>Scenario 1</vt:lpstr>
      <vt:lpstr>Scenario 2</vt:lpstr>
      <vt:lpstr>Scenario 3</vt:lpstr>
      <vt:lpstr>Our Mixed Messages to Children</vt:lpstr>
      <vt:lpstr>Managing Risk</vt:lpstr>
      <vt:lpstr>Prepare Students for Risk</vt:lpstr>
      <vt:lpstr>Risk Management Plan</vt:lpstr>
      <vt:lpstr>Classroom Management for the Outdoors</vt:lpstr>
      <vt:lpstr>Managing Students/Groups Outdoors</vt:lpstr>
      <vt:lpstr>Setting Expectations</vt:lpstr>
      <vt:lpstr>Establish Rules</vt:lpstr>
      <vt:lpstr>Six Strategies for Managing Students Outdoors</vt:lpstr>
      <vt:lpstr>Other Management Strategies</vt:lpstr>
      <vt:lpstr>What NOT to Do When Teaching Outdoors</vt:lpstr>
    </vt:vector>
  </TitlesOfParts>
  <Company>College of Education and Health Professions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Students in Outdoor and Informal Settings</dc:title>
  <dc:creator>Cathy Wissehr</dc:creator>
  <cp:lastModifiedBy>Cathy Wissehr</cp:lastModifiedBy>
  <cp:revision>37</cp:revision>
  <dcterms:created xsi:type="dcterms:W3CDTF">2017-02-23T15:50:05Z</dcterms:created>
  <dcterms:modified xsi:type="dcterms:W3CDTF">2020-02-11T19:24:13Z</dcterms:modified>
</cp:coreProperties>
</file>