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52" r:id="rId1"/>
  </p:sldMasterIdLst>
  <p:sldIdLst>
    <p:sldId id="256" r:id="rId2"/>
    <p:sldId id="257" r:id="rId3"/>
    <p:sldId id="263" r:id="rId4"/>
    <p:sldId id="261" r:id="rId5"/>
    <p:sldId id="258" r:id="rId6"/>
    <p:sldId id="259" r:id="rId7"/>
    <p:sldId id="267" r:id="rId8"/>
    <p:sldId id="260" r:id="rId9"/>
    <p:sldId id="262" r:id="rId10"/>
    <p:sldId id="269" r:id="rId11"/>
    <p:sldId id="270" r:id="rId12"/>
    <p:sldId id="264" r:id="rId13"/>
    <p:sldId id="268" r:id="rId14"/>
    <p:sldId id="265"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13" autoAdjust="0"/>
    <p:restoredTop sz="94660"/>
  </p:normalViewPr>
  <p:slideViewPr>
    <p:cSldViewPr snapToGrid="0">
      <p:cViewPr varScale="1">
        <p:scale>
          <a:sx n="114" d="100"/>
          <a:sy n="114" d="100"/>
        </p:scale>
        <p:origin x="45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3284890-85D2-4D7B-8EF5-15A9C1DB8F42}" type="datetimeFigureOut">
              <a:rPr lang="en-US" smtClean="0"/>
              <a:t>2/13/2023</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4FAB73BC-B049-4115-A692-8D63A059BFB8}"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17755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664C608-40B1-4030-A28D-5B74BC98ADCE}" type="datetimeFigureOut">
              <a:rPr lang="en-US" smtClean="0"/>
              <a:t>2/13/2023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4127822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64C608-40B1-4030-A28D-5B74BC98ADCE}" type="datetimeFigureOut">
              <a:rPr lang="en-US" smtClean="0"/>
              <a:t>2/13/2023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1537469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64C608-40B1-4030-A28D-5B74BC98ADCE}" type="datetimeFigureOut">
              <a:rPr lang="en-US" smtClean="0"/>
              <a:t>2/13/2023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65145626"/>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64C608-40B1-4030-A28D-5B74BC98ADCE}" type="datetimeFigureOut">
              <a:rPr lang="en-US" smtClean="0"/>
              <a:t>2/13/2023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591070388"/>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64C608-40B1-4030-A28D-5B74BC98ADCE}" type="datetimeFigureOut">
              <a:rPr lang="en-US" smtClean="0"/>
              <a:t>2/13/2023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2872463"/>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64C608-40B1-4030-A28D-5B74BC98ADCE}" type="datetimeFigureOut">
              <a:rPr lang="en-US" smtClean="0"/>
              <a:t>2/13/2023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59855810"/>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smtClean="0"/>
              <a:t>2/13/2023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310502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smtClean="0"/>
              <a:t>2/13/2023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47820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smtClean="0"/>
              <a:t>2/13/2023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06322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F822A4-8DA6-4447-9B1F-C5DB58435268}" type="datetimeFigureOut">
              <a:rPr lang="en-US" smtClean="0"/>
              <a:t>2/13/2023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4878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smtClean="0"/>
              <a:t>2/13/2023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57334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smtClean="0"/>
              <a:t>2/13/2023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10739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smtClean="0"/>
              <a:t>2/13/2023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413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smtClean="0"/>
              <a:t>2/13/2023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215343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smtClean="0"/>
              <a:t>2/13/2023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02666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smtClean="0"/>
              <a:t>2/13/2023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339923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664C608-40B1-4030-A28D-5B74BC98ADCE}" type="datetimeFigureOut">
              <a:rPr lang="en-US" smtClean="0"/>
              <a:t>2/13/2023</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018815454"/>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 id="2147483865" r:id="rId13"/>
    <p:sldLayoutId id="2147483866" r:id="rId14"/>
    <p:sldLayoutId id="2147483867" r:id="rId15"/>
    <p:sldLayoutId id="2147483868" r:id="rId16"/>
    <p:sldLayoutId id="2147483869" r:id="rId17"/>
  </p:sldLayoutIdLst>
  <p:hf sldNum="0"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youtube.com/watch?v=TA1e2kz_adc"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1t61ZdRR34s" TargetMode="External"/><Relationship Id="rId2" Type="http://schemas.openxmlformats.org/officeDocument/2006/relationships/hyperlink" Target="https://www.youtube.com/watch?v=hzOmtAPqpWc"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UngTgxz-P8o"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Q3ij_dFpZgw" TargetMode="External"/><Relationship Id="rId2" Type="http://schemas.openxmlformats.org/officeDocument/2006/relationships/hyperlink" Target="https://www.youtube.com/watch?v=AMnwc-R-wp0" TargetMode="Externa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s://www.youtube.com/watch?v=MQi2UWzba3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b="1" dirty="0"/>
              <a:t>Place-Based Education</a:t>
            </a:r>
          </a:p>
        </p:txBody>
      </p:sp>
      <p:sp>
        <p:nvSpPr>
          <p:cNvPr id="3" name="Subtitle 2"/>
          <p:cNvSpPr>
            <a:spLocks noGrp="1"/>
          </p:cNvSpPr>
          <p:nvPr>
            <p:ph type="subTitle" idx="1"/>
          </p:nvPr>
        </p:nvSpPr>
        <p:spPr/>
        <p:txBody>
          <a:bodyPr>
            <a:normAutofit/>
          </a:bodyPr>
          <a:lstStyle/>
          <a:p>
            <a:r>
              <a:rPr lang="en-US" sz="3600" dirty="0"/>
              <a:t>Learning through Local Landscapes</a:t>
            </a:r>
          </a:p>
        </p:txBody>
      </p:sp>
    </p:spTree>
    <p:extLst>
      <p:ext uri="{BB962C8B-B14F-4D97-AF65-F5344CB8AC3E}">
        <p14:creationId xmlns:p14="http://schemas.microsoft.com/office/powerpoint/2010/main" val="2305112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Community-based Learning Partnerships</a:t>
            </a:r>
          </a:p>
        </p:txBody>
      </p:sp>
      <p:sp>
        <p:nvSpPr>
          <p:cNvPr id="3" name="Content Placeholder 2"/>
          <p:cNvSpPr>
            <a:spLocks noGrp="1"/>
          </p:cNvSpPr>
          <p:nvPr>
            <p:ph idx="1"/>
          </p:nvPr>
        </p:nvSpPr>
        <p:spPr>
          <a:xfrm>
            <a:off x="1295401" y="2556931"/>
            <a:ext cx="9601196" cy="3602799"/>
          </a:xfrm>
        </p:spPr>
        <p:txBody>
          <a:bodyPr>
            <a:normAutofit/>
          </a:bodyPr>
          <a:lstStyle/>
          <a:p>
            <a:r>
              <a:rPr lang="en-US" sz="2800" dirty="0"/>
              <a:t>Includes internships and other business partnerships</a:t>
            </a:r>
          </a:p>
          <a:p>
            <a:r>
              <a:rPr lang="en-US" sz="2800" dirty="0"/>
              <a:t>Can be custom-tailored to the needs of individual students</a:t>
            </a:r>
          </a:p>
          <a:p>
            <a:pPr marL="0" indent="0" algn="ctr">
              <a:buNone/>
            </a:pPr>
            <a:endParaRPr lang="en-US" b="1" dirty="0"/>
          </a:p>
          <a:p>
            <a:pPr marL="0" indent="0" algn="ctr">
              <a:buNone/>
            </a:pPr>
            <a:r>
              <a:rPr lang="en-US" b="1" dirty="0"/>
              <a:t>Community-based Learning: Connecting Students with Their World </a:t>
            </a:r>
          </a:p>
          <a:p>
            <a:pPr marL="0" indent="0" algn="ctr">
              <a:buNone/>
            </a:pPr>
            <a:r>
              <a:rPr lang="en-US" sz="2600" dirty="0"/>
              <a:t>(Montpelier High School, VT)</a:t>
            </a:r>
          </a:p>
          <a:p>
            <a:pPr marL="0" indent="0" algn="ctr">
              <a:buNone/>
            </a:pPr>
            <a:r>
              <a:rPr lang="en-US" dirty="0">
                <a:hlinkClick r:id="rId2"/>
              </a:rPr>
              <a:t>https://www.youtube.com/watch?v=TA1e2kz_adc</a:t>
            </a:r>
            <a:r>
              <a:rPr lang="en-US" dirty="0"/>
              <a:t> </a:t>
            </a:r>
          </a:p>
        </p:txBody>
      </p:sp>
    </p:spTree>
    <p:extLst>
      <p:ext uri="{BB962C8B-B14F-4D97-AF65-F5344CB8AC3E}">
        <p14:creationId xmlns:p14="http://schemas.microsoft.com/office/powerpoint/2010/main" val="984771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4771" y="982132"/>
            <a:ext cx="10590414" cy="1303867"/>
          </a:xfrm>
        </p:spPr>
        <p:txBody>
          <a:bodyPr>
            <a:normAutofit fontScale="90000"/>
          </a:bodyPr>
          <a:lstStyle/>
          <a:p>
            <a:r>
              <a:rPr lang="en-US" b="1" dirty="0"/>
              <a:t>Place-based Schools and Residential Programs</a:t>
            </a:r>
          </a:p>
        </p:txBody>
      </p:sp>
      <p:sp>
        <p:nvSpPr>
          <p:cNvPr id="3" name="Content Placeholder 2"/>
          <p:cNvSpPr>
            <a:spLocks noGrp="1"/>
          </p:cNvSpPr>
          <p:nvPr>
            <p:ph idx="1"/>
          </p:nvPr>
        </p:nvSpPr>
        <p:spPr>
          <a:xfrm>
            <a:off x="1295401" y="2419005"/>
            <a:ext cx="9601196" cy="3882042"/>
          </a:xfrm>
        </p:spPr>
        <p:txBody>
          <a:bodyPr>
            <a:normAutofit/>
          </a:bodyPr>
          <a:lstStyle/>
          <a:p>
            <a:r>
              <a:rPr lang="en-US" dirty="0"/>
              <a:t>Schools can be located within museums, nature centers, national forests, etc.</a:t>
            </a:r>
          </a:p>
          <a:p>
            <a:r>
              <a:rPr lang="en-US" dirty="0"/>
              <a:t>Allows for total immersion in the place-based experience</a:t>
            </a:r>
          </a:p>
          <a:p>
            <a:r>
              <a:rPr lang="en-US" dirty="0"/>
              <a:t>Residential experiences allow for 24/7 immersion</a:t>
            </a:r>
          </a:p>
          <a:p>
            <a:pPr marL="0" indent="0">
              <a:buNone/>
            </a:pPr>
            <a:endParaRPr lang="en-US" sz="1200" dirty="0"/>
          </a:p>
          <a:p>
            <a:pPr marL="0" indent="0" algn="ctr">
              <a:buNone/>
            </a:pPr>
            <a:r>
              <a:rPr lang="en-US" b="1" dirty="0"/>
              <a:t>Inside a Place-based School: Public Museum School  </a:t>
            </a:r>
            <a:r>
              <a:rPr lang="en-US" dirty="0">
                <a:hlinkClick r:id="rId2"/>
              </a:rPr>
              <a:t>https://www.youtube.com/watch?v=hzOmtAPqpWc</a:t>
            </a:r>
            <a:r>
              <a:rPr lang="en-US" dirty="0"/>
              <a:t> </a:t>
            </a:r>
          </a:p>
          <a:p>
            <a:pPr marL="0" indent="0" algn="ctr">
              <a:buNone/>
            </a:pPr>
            <a:r>
              <a:rPr lang="en-US" b="1" dirty="0"/>
              <a:t>Tremont School Program </a:t>
            </a:r>
          </a:p>
          <a:p>
            <a:pPr marL="0" indent="0" algn="ctr">
              <a:buNone/>
            </a:pPr>
            <a:r>
              <a:rPr lang="en-US" dirty="0">
                <a:hlinkClick r:id="rId3"/>
              </a:rPr>
              <a:t>https://www.youtube.com/watch?v=1t61ZdRR34s</a:t>
            </a:r>
            <a:r>
              <a:rPr lang="en-US" dirty="0"/>
              <a:t> </a:t>
            </a:r>
          </a:p>
        </p:txBody>
      </p:sp>
    </p:spTree>
    <p:extLst>
      <p:ext uri="{BB962C8B-B14F-4D97-AF65-F5344CB8AC3E}">
        <p14:creationId xmlns:p14="http://schemas.microsoft.com/office/powerpoint/2010/main" val="38426601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Start By Looking Around Your Own “Backyard”</a:t>
            </a:r>
          </a:p>
        </p:txBody>
      </p:sp>
      <p:sp>
        <p:nvSpPr>
          <p:cNvPr id="3" name="Content Placeholder 2"/>
          <p:cNvSpPr>
            <a:spLocks noGrp="1"/>
          </p:cNvSpPr>
          <p:nvPr>
            <p:ph idx="1"/>
          </p:nvPr>
        </p:nvSpPr>
        <p:spPr>
          <a:xfrm>
            <a:off x="1295401" y="2556931"/>
            <a:ext cx="9601196" cy="3644364"/>
          </a:xfrm>
        </p:spPr>
        <p:txBody>
          <a:bodyPr>
            <a:normAutofit fontScale="92500" lnSpcReduction="20000"/>
          </a:bodyPr>
          <a:lstStyle/>
          <a:p>
            <a:r>
              <a:rPr lang="en-US" sz="2600" dirty="0"/>
              <a:t>What are your students’ interests?</a:t>
            </a:r>
          </a:p>
          <a:p>
            <a:r>
              <a:rPr lang="en-US" sz="2600" dirty="0"/>
              <a:t>Recognize that all local landscapes have a story to tell</a:t>
            </a:r>
          </a:p>
          <a:p>
            <a:pPr lvl="1"/>
            <a:r>
              <a:rPr lang="en-US" dirty="0"/>
              <a:t>Who were the players?</a:t>
            </a:r>
          </a:p>
          <a:p>
            <a:pPr lvl="1"/>
            <a:r>
              <a:rPr lang="en-US" dirty="0"/>
              <a:t>What was their story?</a:t>
            </a:r>
          </a:p>
          <a:p>
            <a:pPr lvl="1"/>
            <a:r>
              <a:rPr lang="en-US" dirty="0"/>
              <a:t>What makes your area unique?</a:t>
            </a:r>
          </a:p>
          <a:p>
            <a:r>
              <a:rPr lang="en-US" sz="2600" dirty="0"/>
              <a:t>Map out the area for points of interest</a:t>
            </a:r>
          </a:p>
          <a:p>
            <a:pPr lvl="1"/>
            <a:r>
              <a:rPr lang="en-US" dirty="0"/>
              <a:t>Environmental </a:t>
            </a:r>
          </a:p>
          <a:p>
            <a:pPr lvl="1"/>
            <a:r>
              <a:rPr lang="en-US" dirty="0"/>
              <a:t>Cultural &amp; historical</a:t>
            </a:r>
          </a:p>
          <a:p>
            <a:r>
              <a:rPr lang="en-US" sz="2600" dirty="0"/>
              <a:t>Identify experts on the area, or become one yourself</a:t>
            </a:r>
          </a:p>
          <a:p>
            <a:endParaRPr lang="en-US" dirty="0"/>
          </a:p>
          <a:p>
            <a:pPr marL="0" indent="0">
              <a:buNone/>
            </a:pPr>
            <a:endParaRPr lang="en-US" dirty="0"/>
          </a:p>
        </p:txBody>
      </p:sp>
    </p:spTree>
    <p:extLst>
      <p:ext uri="{BB962C8B-B14F-4D97-AF65-F5344CB8AC3E}">
        <p14:creationId xmlns:p14="http://schemas.microsoft.com/office/powerpoint/2010/main" val="15144667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Planning for Place-based Instruction</a:t>
            </a:r>
          </a:p>
        </p:txBody>
      </p:sp>
      <p:sp>
        <p:nvSpPr>
          <p:cNvPr id="3" name="Content Placeholder 2"/>
          <p:cNvSpPr>
            <a:spLocks noGrp="1"/>
          </p:cNvSpPr>
          <p:nvPr>
            <p:ph idx="1"/>
          </p:nvPr>
        </p:nvSpPr>
        <p:spPr/>
        <p:txBody>
          <a:bodyPr>
            <a:normAutofit fontScale="92500" lnSpcReduction="10000"/>
          </a:bodyPr>
          <a:lstStyle/>
          <a:p>
            <a:r>
              <a:rPr lang="en-US" dirty="0"/>
              <a:t>Understanding local landscapes can involve students in learning about events that took place millions of years ago or help them to care and become involved in current land use or socio-cultural issues</a:t>
            </a:r>
          </a:p>
          <a:p>
            <a:r>
              <a:rPr lang="en-US" dirty="0"/>
              <a:t>Connecting students to a place builds connections to a community and relationships with the people who live there ~ building a sense of self</a:t>
            </a:r>
          </a:p>
          <a:p>
            <a:r>
              <a:rPr lang="en-US" dirty="0"/>
              <a:t>Focus on inter- and intra-personal growth helps students prepare to take an active role in their communities</a:t>
            </a:r>
          </a:p>
          <a:p>
            <a:r>
              <a:rPr lang="en-US" dirty="0"/>
              <a:t>Educators should take advantage of unique locales and avoid lessons that are “universal” (could be taught in any outdoor setting)</a:t>
            </a:r>
          </a:p>
        </p:txBody>
      </p:sp>
    </p:spTree>
    <p:extLst>
      <p:ext uri="{BB962C8B-B14F-4D97-AF65-F5344CB8AC3E}">
        <p14:creationId xmlns:p14="http://schemas.microsoft.com/office/powerpoint/2010/main" val="31797573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Place-based Lesson Planning</a:t>
            </a:r>
          </a:p>
        </p:txBody>
      </p:sp>
      <p:sp>
        <p:nvSpPr>
          <p:cNvPr id="3" name="Content Placeholder 2"/>
          <p:cNvSpPr>
            <a:spLocks noGrp="1"/>
          </p:cNvSpPr>
          <p:nvPr>
            <p:ph idx="1"/>
          </p:nvPr>
        </p:nvSpPr>
        <p:spPr>
          <a:xfrm>
            <a:off x="1295401" y="2469735"/>
            <a:ext cx="9601196" cy="3931064"/>
          </a:xfrm>
        </p:spPr>
        <p:txBody>
          <a:bodyPr/>
          <a:lstStyle/>
          <a:p>
            <a:r>
              <a:rPr lang="en-US" sz="2800" dirty="0"/>
              <a:t>Plan your lessons to take advantage of the area</a:t>
            </a:r>
          </a:p>
          <a:p>
            <a:r>
              <a:rPr lang="en-US" sz="2800" dirty="0"/>
              <a:t>Plan to integrate multiple subject areas for deeper learning</a:t>
            </a:r>
          </a:p>
          <a:p>
            <a:pPr lvl="1"/>
            <a:r>
              <a:rPr lang="en-US" sz="2400" dirty="0"/>
              <a:t>Science </a:t>
            </a:r>
          </a:p>
          <a:p>
            <a:pPr lvl="1"/>
            <a:r>
              <a:rPr lang="en-US" sz="2400" dirty="0"/>
              <a:t>Social studies</a:t>
            </a:r>
          </a:p>
          <a:p>
            <a:pPr lvl="1"/>
            <a:r>
              <a:rPr lang="en-US" sz="2400" dirty="0"/>
              <a:t>Language arts</a:t>
            </a:r>
          </a:p>
          <a:p>
            <a:pPr lvl="1"/>
            <a:r>
              <a:rPr lang="en-US" sz="2400" dirty="0"/>
              <a:t>Fine arts</a:t>
            </a:r>
          </a:p>
          <a:p>
            <a:pPr lvl="1"/>
            <a:r>
              <a:rPr lang="en-US" sz="2400" dirty="0"/>
              <a:t>Other</a:t>
            </a:r>
          </a:p>
          <a:p>
            <a:endParaRPr lang="en-US" dirty="0"/>
          </a:p>
          <a:p>
            <a:endParaRPr lang="en-US" dirty="0"/>
          </a:p>
        </p:txBody>
      </p:sp>
      <p:pic>
        <p:nvPicPr>
          <p:cNvPr id="4" name="Picture 3" descr="&lt;strong&gt;Place-Based&lt;/strong&gt; &lt;strong&gt;Education&lt;/strong&gt; Examples – Discovering &lt;strong&gt;PLACE&lt;/strong&g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6775" y="4068091"/>
            <a:ext cx="6218753" cy="1807777"/>
          </a:xfrm>
          <a:prstGeom prst="rect">
            <a:avLst/>
          </a:prstGeom>
        </p:spPr>
      </p:pic>
    </p:spTree>
    <p:extLst>
      <p:ext uri="{BB962C8B-B14F-4D97-AF65-F5344CB8AC3E}">
        <p14:creationId xmlns:p14="http://schemas.microsoft.com/office/powerpoint/2010/main" val="2029438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It’s All About </a:t>
            </a:r>
            <a:r>
              <a:rPr lang="en-US" b="1"/>
              <a:t>Where You </a:t>
            </a:r>
            <a:r>
              <a:rPr lang="en-US" b="1" dirty="0"/>
              <a:t>Are</a:t>
            </a:r>
          </a:p>
        </p:txBody>
      </p:sp>
      <p:sp>
        <p:nvSpPr>
          <p:cNvPr id="3" name="Content Placeholder 2"/>
          <p:cNvSpPr>
            <a:spLocks noGrp="1"/>
          </p:cNvSpPr>
          <p:nvPr>
            <p:ph idx="1"/>
          </p:nvPr>
        </p:nvSpPr>
        <p:spPr>
          <a:xfrm>
            <a:off x="914400" y="2499919"/>
            <a:ext cx="10251347" cy="3842158"/>
          </a:xfrm>
        </p:spPr>
        <p:txBody>
          <a:bodyPr>
            <a:normAutofit fontScale="92500" lnSpcReduction="20000"/>
          </a:bodyPr>
          <a:lstStyle/>
          <a:p>
            <a:r>
              <a:rPr lang="en-US" sz="2800" dirty="0"/>
              <a:t>“Knowledge can not be separated from place and time” </a:t>
            </a:r>
            <a:r>
              <a:rPr lang="en-US" dirty="0"/>
              <a:t>(Suzanne Stewart, University of Toronto)</a:t>
            </a:r>
          </a:p>
          <a:p>
            <a:r>
              <a:rPr lang="en-US" sz="2800" b="1" dirty="0"/>
              <a:t>Learning more about a place and coming to understand our personal connections to it</a:t>
            </a:r>
          </a:p>
          <a:p>
            <a:r>
              <a:rPr lang="en-US" sz="2800" dirty="0"/>
              <a:t>All landscapes tell a story (socio-cultural, ecological)</a:t>
            </a:r>
          </a:p>
          <a:p>
            <a:r>
              <a:rPr lang="en-US" sz="2800" dirty="0"/>
              <a:t>Instruction rooted in local phenomena, history, and/or culture</a:t>
            </a:r>
          </a:p>
          <a:p>
            <a:r>
              <a:rPr lang="en-US" sz="2800" dirty="0"/>
              <a:t>Uses the local ecosystem as the core of instruction</a:t>
            </a:r>
          </a:p>
          <a:p>
            <a:pPr lvl="1"/>
            <a:r>
              <a:rPr lang="en-US" sz="2400" dirty="0"/>
              <a:t>Value of learning about local vs. exotic landscapes</a:t>
            </a:r>
          </a:p>
          <a:p>
            <a:r>
              <a:rPr lang="en-US" sz="2800" dirty="0"/>
              <a:t>Understand your own personal connections to that place</a:t>
            </a:r>
          </a:p>
        </p:txBody>
      </p:sp>
      <p:pic>
        <p:nvPicPr>
          <p:cNvPr id="5" name="Picture 4" descr="&lt;strong&gt;Old Sturbridge Village&lt;/strong&gt; Covered Bridge | Dummerston Covered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78892" y="4977329"/>
            <a:ext cx="2686435" cy="1797078"/>
          </a:xfrm>
          <a:prstGeom prst="rect">
            <a:avLst/>
          </a:prstGeom>
        </p:spPr>
      </p:pic>
    </p:spTree>
    <p:extLst>
      <p:ext uri="{BB962C8B-B14F-4D97-AF65-F5344CB8AC3E}">
        <p14:creationId xmlns:p14="http://schemas.microsoft.com/office/powerpoint/2010/main" val="1187597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112107" y="806335"/>
            <a:ext cx="10060197" cy="5370022"/>
          </a:xfrm>
        </p:spPr>
        <p:txBody>
          <a:bodyPr>
            <a:normAutofit fontScale="92500" lnSpcReduction="20000"/>
          </a:bodyPr>
          <a:lstStyle/>
          <a:p>
            <a:r>
              <a:rPr lang="en-US" sz="3400" dirty="0"/>
              <a:t>Links to community-based education &amp; service learning</a:t>
            </a:r>
          </a:p>
          <a:p>
            <a:r>
              <a:rPr lang="en-US" sz="3400" dirty="0"/>
              <a:t>Helps students to learn and understand their place in the world</a:t>
            </a:r>
          </a:p>
          <a:p>
            <a:r>
              <a:rPr lang="en-US" sz="3400" dirty="0"/>
              <a:t>Particularly beneficial for a variety of indigenous/native students to preserve traditional ways of knowing and living</a:t>
            </a:r>
          </a:p>
          <a:p>
            <a:r>
              <a:rPr lang="en-US" sz="3400" dirty="0"/>
              <a:t>Holistic approach to understanding the world</a:t>
            </a:r>
          </a:p>
          <a:p>
            <a:r>
              <a:rPr lang="en-US" sz="3400" dirty="0"/>
              <a:t>Brings math, art, language arts, science, and/or 	                                            social studies instruction outside</a:t>
            </a:r>
          </a:p>
          <a:p>
            <a:r>
              <a:rPr lang="en-US" sz="3400" dirty="0"/>
              <a:t>The idea of “Place” presents a unifying                                                                   approach for learning outdoors</a:t>
            </a:r>
          </a:p>
          <a:p>
            <a:r>
              <a:rPr lang="en-US" sz="3400" dirty="0"/>
              <a:t>Encourages authentic science and historical studies</a:t>
            </a:r>
          </a:p>
          <a:p>
            <a:pPr marL="0" indent="0">
              <a:buNone/>
            </a:pPr>
            <a:endParaRPr lang="en-US" sz="28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93623" y="3842315"/>
            <a:ext cx="2607135" cy="1466514"/>
          </a:xfrm>
          <a:prstGeom prst="rect">
            <a:avLst/>
          </a:prstGeom>
        </p:spPr>
      </p:pic>
    </p:spTree>
    <p:extLst>
      <p:ext uri="{BB962C8B-B14F-4D97-AF65-F5344CB8AC3E}">
        <p14:creationId xmlns:p14="http://schemas.microsoft.com/office/powerpoint/2010/main" val="3046364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Place-based Learning Sites</a:t>
            </a:r>
          </a:p>
        </p:txBody>
      </p:sp>
      <p:sp>
        <p:nvSpPr>
          <p:cNvPr id="3" name="Content Placeholder 2"/>
          <p:cNvSpPr>
            <a:spLocks noGrp="1"/>
          </p:cNvSpPr>
          <p:nvPr>
            <p:ph sz="half" idx="1"/>
          </p:nvPr>
        </p:nvSpPr>
        <p:spPr>
          <a:xfrm>
            <a:off x="921560" y="2560320"/>
            <a:ext cx="4718304" cy="3310128"/>
          </a:xfrm>
        </p:spPr>
        <p:txBody>
          <a:bodyPr>
            <a:normAutofit lnSpcReduction="10000"/>
          </a:bodyPr>
          <a:lstStyle/>
          <a:p>
            <a:r>
              <a:rPr lang="en-US" dirty="0"/>
              <a:t>Schoolyards</a:t>
            </a:r>
          </a:p>
          <a:p>
            <a:r>
              <a:rPr lang="en-US" dirty="0"/>
              <a:t>Local creeks, rivers, &amp; lakes</a:t>
            </a:r>
          </a:p>
          <a:p>
            <a:r>
              <a:rPr lang="en-US" dirty="0"/>
              <a:t>Beaches</a:t>
            </a:r>
          </a:p>
          <a:p>
            <a:r>
              <a:rPr lang="en-US" dirty="0"/>
              <a:t>Parks</a:t>
            </a:r>
          </a:p>
          <a:p>
            <a:r>
              <a:rPr lang="en-US" dirty="0"/>
              <a:t>Vacant lots</a:t>
            </a:r>
          </a:p>
          <a:p>
            <a:r>
              <a:rPr lang="en-US" dirty="0"/>
              <a:t>Fencerows</a:t>
            </a:r>
          </a:p>
        </p:txBody>
      </p:sp>
      <p:sp>
        <p:nvSpPr>
          <p:cNvPr id="4" name="Content Placeholder 3"/>
          <p:cNvSpPr>
            <a:spLocks noGrp="1"/>
          </p:cNvSpPr>
          <p:nvPr>
            <p:ph sz="half" idx="2"/>
          </p:nvPr>
        </p:nvSpPr>
        <p:spPr>
          <a:xfrm>
            <a:off x="5018072" y="2560320"/>
            <a:ext cx="4164676" cy="3616036"/>
          </a:xfrm>
        </p:spPr>
        <p:txBody>
          <a:bodyPr>
            <a:normAutofit lnSpcReduction="10000"/>
          </a:bodyPr>
          <a:lstStyle/>
          <a:p>
            <a:r>
              <a:rPr lang="en-US" dirty="0"/>
              <a:t>Prairies</a:t>
            </a:r>
          </a:p>
          <a:p>
            <a:r>
              <a:rPr lang="en-US" dirty="0"/>
              <a:t>Forests</a:t>
            </a:r>
          </a:p>
          <a:p>
            <a:r>
              <a:rPr lang="en-US" dirty="0"/>
              <a:t>Farms &amp; gardens</a:t>
            </a:r>
          </a:p>
          <a:p>
            <a:r>
              <a:rPr lang="en-US" dirty="0"/>
              <a:t>Habitat restoration projects</a:t>
            </a:r>
          </a:p>
          <a:p>
            <a:r>
              <a:rPr lang="en-US" dirty="0"/>
              <a:t>Biodiversity sites</a:t>
            </a:r>
          </a:p>
          <a:p>
            <a:r>
              <a:rPr lang="en-US" dirty="0"/>
              <a:t>Historic sites</a:t>
            </a:r>
          </a:p>
          <a:p>
            <a:r>
              <a:rPr lang="en-US" dirty="0"/>
              <a:t>Archeological sites</a:t>
            </a:r>
          </a:p>
          <a:p>
            <a:endParaRPr lang="en-US" dirty="0"/>
          </a:p>
        </p:txBody>
      </p:sp>
      <p:pic>
        <p:nvPicPr>
          <p:cNvPr id="5" name="Picture 4"/>
          <p:cNvPicPr>
            <a:picLocks noChangeAspect="1"/>
          </p:cNvPicPr>
          <p:nvPr/>
        </p:nvPicPr>
        <p:blipFill>
          <a:blip r:embed="rId2"/>
          <a:stretch>
            <a:fillRect/>
          </a:stretch>
        </p:blipFill>
        <p:spPr>
          <a:xfrm>
            <a:off x="8880744" y="3349070"/>
            <a:ext cx="2310170" cy="1732627"/>
          </a:xfrm>
          <a:prstGeom prst="rect">
            <a:avLst/>
          </a:prstGeom>
        </p:spPr>
      </p:pic>
    </p:spTree>
    <p:extLst>
      <p:ext uri="{BB962C8B-B14F-4D97-AF65-F5344CB8AC3E}">
        <p14:creationId xmlns:p14="http://schemas.microsoft.com/office/powerpoint/2010/main" val="1943072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Landscapes Have a Story to Tell</a:t>
            </a:r>
          </a:p>
        </p:txBody>
      </p:sp>
      <p:sp>
        <p:nvSpPr>
          <p:cNvPr id="3" name="Content Placeholder 2"/>
          <p:cNvSpPr>
            <a:spLocks noGrp="1"/>
          </p:cNvSpPr>
          <p:nvPr>
            <p:ph idx="1"/>
          </p:nvPr>
        </p:nvSpPr>
        <p:spPr/>
        <p:txBody>
          <a:bodyPr>
            <a:normAutofit fontScale="85000" lnSpcReduction="20000"/>
          </a:bodyPr>
          <a:lstStyle/>
          <a:p>
            <a:r>
              <a:rPr lang="en-US" sz="3200" dirty="0"/>
              <a:t>Socio-cultural stories</a:t>
            </a:r>
          </a:p>
          <a:p>
            <a:pPr lvl="1"/>
            <a:r>
              <a:rPr lang="en-US" sz="2800" dirty="0"/>
              <a:t>Archeological sites</a:t>
            </a:r>
          </a:p>
          <a:p>
            <a:pPr lvl="1"/>
            <a:r>
              <a:rPr lang="en-US" sz="2800" dirty="0"/>
              <a:t>Early settlements</a:t>
            </a:r>
          </a:p>
          <a:p>
            <a:pPr lvl="1"/>
            <a:r>
              <a:rPr lang="en-US" sz="2800" dirty="0"/>
              <a:t>Military sites</a:t>
            </a:r>
          </a:p>
          <a:p>
            <a:pPr lvl="1"/>
            <a:r>
              <a:rPr lang="en-US" sz="2800" dirty="0"/>
              <a:t>Historic landmarks &amp; monuments</a:t>
            </a:r>
          </a:p>
          <a:p>
            <a:r>
              <a:rPr lang="en-US" sz="3200" dirty="0"/>
              <a:t>Ecological stories</a:t>
            </a:r>
          </a:p>
          <a:p>
            <a:r>
              <a:rPr lang="en-US" sz="3200" dirty="0"/>
              <a:t>Learning the story of a place is a unifying approach</a:t>
            </a:r>
          </a:p>
        </p:txBody>
      </p:sp>
      <p:pic>
        <p:nvPicPr>
          <p:cNvPr id="5" name="Picture 4" descr="&lt;strong&gt;Cliff&lt;/strong&gt; Palace, &lt;strong&gt;Mesa&lt;/strong&gt; &lt;strong&gt;Verde&lt;/strong&gt; | The largest of the &lt;strong&gt;cliff&lt;/strong&gt;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3905" y="2642138"/>
            <a:ext cx="3160583" cy="2370437"/>
          </a:xfrm>
          <a:prstGeom prst="rect">
            <a:avLst/>
          </a:prstGeom>
        </p:spPr>
      </p:pic>
    </p:spTree>
    <p:extLst>
      <p:ext uri="{BB962C8B-B14F-4D97-AF65-F5344CB8AC3E}">
        <p14:creationId xmlns:p14="http://schemas.microsoft.com/office/powerpoint/2010/main" val="35318151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Local Landscapes Involve Students in Their Own  Learning</a:t>
            </a:r>
          </a:p>
        </p:txBody>
      </p:sp>
      <p:sp>
        <p:nvSpPr>
          <p:cNvPr id="3" name="Content Placeholder 2"/>
          <p:cNvSpPr>
            <a:spLocks noGrp="1"/>
          </p:cNvSpPr>
          <p:nvPr>
            <p:ph idx="1"/>
          </p:nvPr>
        </p:nvSpPr>
        <p:spPr>
          <a:xfrm>
            <a:off x="1295401" y="2556931"/>
            <a:ext cx="9601196" cy="3589869"/>
          </a:xfrm>
        </p:spPr>
        <p:txBody>
          <a:bodyPr>
            <a:normAutofit fontScale="92500" lnSpcReduction="10000"/>
          </a:bodyPr>
          <a:lstStyle/>
          <a:p>
            <a:r>
              <a:rPr lang="en-US" sz="2400" dirty="0"/>
              <a:t>Students become involved in learning that can span a wide amount of time</a:t>
            </a:r>
          </a:p>
          <a:p>
            <a:pPr lvl="1"/>
            <a:r>
              <a:rPr lang="en-US" sz="2400" dirty="0"/>
              <a:t>Prehistoric</a:t>
            </a:r>
          </a:p>
          <a:p>
            <a:pPr lvl="2"/>
            <a:r>
              <a:rPr lang="en-US" sz="2400" dirty="0"/>
              <a:t>Dinosaur fossils</a:t>
            </a:r>
          </a:p>
          <a:p>
            <a:pPr lvl="1"/>
            <a:r>
              <a:rPr lang="en-US" sz="2400" dirty="0"/>
              <a:t>Historic</a:t>
            </a:r>
          </a:p>
          <a:p>
            <a:pPr lvl="2"/>
            <a:r>
              <a:rPr lang="en-US" sz="2400" dirty="0"/>
              <a:t>Historic sites</a:t>
            </a:r>
          </a:p>
          <a:p>
            <a:pPr lvl="2"/>
            <a:r>
              <a:rPr lang="en-US" sz="2400" dirty="0"/>
              <a:t>Historic events</a:t>
            </a:r>
          </a:p>
          <a:p>
            <a:pPr lvl="1"/>
            <a:r>
              <a:rPr lang="en-US" sz="2400" dirty="0"/>
              <a:t>Modern</a:t>
            </a:r>
          </a:p>
          <a:p>
            <a:pPr lvl="2"/>
            <a:r>
              <a:rPr lang="en-US" sz="2400" dirty="0"/>
              <a:t>Sites of recent historic or ecological significance</a:t>
            </a:r>
          </a:p>
        </p:txBody>
      </p:sp>
      <p:pic>
        <p:nvPicPr>
          <p:cNvPr id="5" name="Picture 4" descr="&lt;strong&gt;Fort Clatsop&lt;/strong&gt; Lewis and Clark National Historical Park"/>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7813" y="3164816"/>
            <a:ext cx="3563373" cy="2374098"/>
          </a:xfrm>
          <a:prstGeom prst="rect">
            <a:avLst/>
          </a:prstGeom>
        </p:spPr>
      </p:pic>
    </p:spTree>
    <p:extLst>
      <p:ext uri="{BB962C8B-B14F-4D97-AF65-F5344CB8AC3E}">
        <p14:creationId xmlns:p14="http://schemas.microsoft.com/office/powerpoint/2010/main" val="3993228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Experiencing Local Landscapes and the Outdoors</a:t>
            </a:r>
          </a:p>
        </p:txBody>
      </p:sp>
      <p:sp>
        <p:nvSpPr>
          <p:cNvPr id="3" name="Content Placeholder 2"/>
          <p:cNvSpPr>
            <a:spLocks noGrp="1"/>
          </p:cNvSpPr>
          <p:nvPr>
            <p:ph idx="1"/>
          </p:nvPr>
        </p:nvSpPr>
        <p:spPr/>
        <p:txBody>
          <a:bodyPr/>
          <a:lstStyle/>
          <a:p>
            <a:r>
              <a:rPr lang="en-US" dirty="0"/>
              <a:t>Effects of a disconnect from natural environments</a:t>
            </a:r>
          </a:p>
          <a:p>
            <a:r>
              <a:rPr lang="en-US" dirty="0"/>
              <a:t>Children’s behavior in informal and outdoor spaces</a:t>
            </a:r>
          </a:p>
          <a:p>
            <a:pPr marL="0" indent="0">
              <a:buNone/>
            </a:pPr>
            <a:endParaRPr lang="en-US" dirty="0"/>
          </a:p>
          <a:p>
            <a:r>
              <a:rPr lang="en-US" b="1" dirty="0"/>
              <a:t>Video:</a:t>
            </a:r>
            <a:r>
              <a:rPr lang="en-US" dirty="0"/>
              <a:t> </a:t>
            </a:r>
            <a:r>
              <a:rPr lang="en-US" i="1" dirty="0"/>
              <a:t>Nature Deficit Disorder: What Is It?</a:t>
            </a:r>
          </a:p>
          <a:p>
            <a:pPr marL="0" indent="0">
              <a:buNone/>
            </a:pPr>
            <a:r>
              <a:rPr lang="en-US" dirty="0">
                <a:hlinkClick r:id="rId2"/>
              </a:rPr>
              <a:t>https://www.youtube.com/watch?v=UngTgxz-P8o</a:t>
            </a:r>
            <a:r>
              <a:rPr lang="en-US" dirty="0"/>
              <a:t> </a:t>
            </a:r>
          </a:p>
        </p:txBody>
      </p:sp>
    </p:spTree>
    <p:extLst>
      <p:ext uri="{BB962C8B-B14F-4D97-AF65-F5344CB8AC3E}">
        <p14:creationId xmlns:p14="http://schemas.microsoft.com/office/powerpoint/2010/main" val="1871835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Benefits of Place-Based Education or Learning (PBE)</a:t>
            </a:r>
          </a:p>
        </p:txBody>
      </p:sp>
      <p:sp>
        <p:nvSpPr>
          <p:cNvPr id="3" name="Content Placeholder 2"/>
          <p:cNvSpPr>
            <a:spLocks noGrp="1"/>
          </p:cNvSpPr>
          <p:nvPr>
            <p:ph idx="1"/>
          </p:nvPr>
        </p:nvSpPr>
        <p:spPr>
          <a:xfrm>
            <a:off x="756458" y="2444097"/>
            <a:ext cx="11122429" cy="3923452"/>
          </a:xfrm>
        </p:spPr>
        <p:txBody>
          <a:bodyPr>
            <a:normAutofit lnSpcReduction="10000"/>
          </a:bodyPr>
          <a:lstStyle/>
          <a:p>
            <a:r>
              <a:rPr lang="en-US" sz="2000" dirty="0"/>
              <a:t>Children are happier, healthier and smarter when they have extended experiences in nature</a:t>
            </a:r>
          </a:p>
          <a:p>
            <a:r>
              <a:rPr lang="en-US" sz="2000" dirty="0"/>
              <a:t>PBE enhances self-efficacy, critical thinking, enthusiasm for learning &amp; appreciation of nature</a:t>
            </a:r>
          </a:p>
          <a:p>
            <a:r>
              <a:rPr lang="en-US" sz="2000" dirty="0"/>
              <a:t>Participating in outdoor learning has a significant positive effect on students’ motivation to learn</a:t>
            </a:r>
          </a:p>
          <a:p>
            <a:pPr lvl="1"/>
            <a:r>
              <a:rPr lang="en-US" dirty="0"/>
              <a:t>Lower stress levels </a:t>
            </a:r>
          </a:p>
          <a:p>
            <a:pPr lvl="1"/>
            <a:r>
              <a:rPr lang="en-US" dirty="0"/>
              <a:t>Decline in discipline referrals</a:t>
            </a:r>
          </a:p>
          <a:p>
            <a:r>
              <a:rPr lang="en-US" sz="2000" dirty="0"/>
              <a:t>Schools with PBE programs score higher on standardized tests in reading, mathematics, and listening</a:t>
            </a:r>
          </a:p>
          <a:p>
            <a:r>
              <a:rPr lang="en-US" sz="2000" dirty="0"/>
              <a:t>Allows students to develop connections and deeper understanding of their local community</a:t>
            </a:r>
          </a:p>
          <a:p>
            <a:r>
              <a:rPr lang="en-US" sz="2000" dirty="0"/>
              <a:t>Can help to preserve local communities and traditional knowledge/culture</a:t>
            </a:r>
          </a:p>
          <a:p>
            <a:r>
              <a:rPr lang="en-US" sz="2000" dirty="0"/>
              <a:t>Can provide powerful, life-changing experiences for learners</a:t>
            </a:r>
          </a:p>
        </p:txBody>
      </p:sp>
    </p:spTree>
    <p:extLst>
      <p:ext uri="{BB962C8B-B14F-4D97-AF65-F5344CB8AC3E}">
        <p14:creationId xmlns:p14="http://schemas.microsoft.com/office/powerpoint/2010/main" val="1214292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Some Examples of Place-based Learning</a:t>
            </a:r>
          </a:p>
        </p:txBody>
      </p:sp>
      <p:sp>
        <p:nvSpPr>
          <p:cNvPr id="3" name="Content Placeholder 2"/>
          <p:cNvSpPr>
            <a:spLocks noGrp="1"/>
          </p:cNvSpPr>
          <p:nvPr>
            <p:ph idx="1"/>
          </p:nvPr>
        </p:nvSpPr>
        <p:spPr>
          <a:xfrm>
            <a:off x="2395046" y="2523376"/>
            <a:ext cx="9601196" cy="3685926"/>
          </a:xfrm>
        </p:spPr>
        <p:txBody>
          <a:bodyPr>
            <a:normAutofit fontScale="92500" lnSpcReduction="10000"/>
          </a:bodyPr>
          <a:lstStyle/>
          <a:p>
            <a:pPr marL="0" indent="0" algn="ctr">
              <a:buNone/>
            </a:pPr>
            <a:r>
              <a:rPr lang="en-US" b="1" dirty="0" err="1"/>
              <a:t>Kwadacha</a:t>
            </a:r>
            <a:r>
              <a:rPr lang="en-US" b="1" dirty="0"/>
              <a:t> &amp; </a:t>
            </a:r>
            <a:r>
              <a:rPr lang="en-US" b="1" dirty="0" err="1"/>
              <a:t>Tsay</a:t>
            </a:r>
            <a:r>
              <a:rPr lang="en-US" b="1" dirty="0"/>
              <a:t> </a:t>
            </a:r>
            <a:r>
              <a:rPr lang="en-US" b="1" dirty="0" err="1"/>
              <a:t>Keh</a:t>
            </a:r>
            <a:r>
              <a:rPr lang="en-US" b="1" dirty="0"/>
              <a:t> Dene Schools </a:t>
            </a:r>
            <a:r>
              <a:rPr lang="en-US" dirty="0"/>
              <a:t>(Northern BC, Canada)</a:t>
            </a:r>
          </a:p>
          <a:p>
            <a:pPr marL="0" indent="0" algn="ctr">
              <a:buNone/>
            </a:pPr>
            <a:r>
              <a:rPr lang="en-US" b="1" dirty="0">
                <a:hlinkClick r:id="rId2"/>
              </a:rPr>
              <a:t>https://www.youtube.com/watch?v=AMnwc-R-wp0</a:t>
            </a:r>
            <a:r>
              <a:rPr lang="en-US" b="1" dirty="0"/>
              <a:t> </a:t>
            </a:r>
          </a:p>
          <a:p>
            <a:pPr marL="0" indent="0" algn="ctr">
              <a:buNone/>
            </a:pPr>
            <a:endParaRPr lang="en-US" b="1" dirty="0"/>
          </a:p>
          <a:p>
            <a:pPr marL="0" indent="0" algn="ctr">
              <a:buNone/>
            </a:pPr>
            <a:r>
              <a:rPr lang="en-US" b="1" dirty="0" err="1"/>
              <a:t>Crellin</a:t>
            </a:r>
            <a:r>
              <a:rPr lang="en-US" b="1" dirty="0"/>
              <a:t> Elementary School </a:t>
            </a:r>
            <a:r>
              <a:rPr lang="en-US" dirty="0"/>
              <a:t>(Oakland, MD)</a:t>
            </a:r>
          </a:p>
          <a:p>
            <a:pPr marL="0" indent="0" algn="ctr">
              <a:buNone/>
            </a:pPr>
            <a:r>
              <a:rPr lang="en-US" dirty="0">
                <a:hlinkClick r:id="rId3"/>
              </a:rPr>
              <a:t>https://www.youtube.com/watch?v=Q3ij_dFpZgw</a:t>
            </a:r>
            <a:endParaRPr lang="en-US" dirty="0"/>
          </a:p>
          <a:p>
            <a:pPr marL="0" indent="0" algn="ctr">
              <a:buNone/>
            </a:pPr>
            <a:endParaRPr lang="en-US" dirty="0"/>
          </a:p>
          <a:p>
            <a:pPr marL="0" indent="0" algn="ctr">
              <a:buNone/>
            </a:pPr>
            <a:r>
              <a:rPr lang="en-US" b="1" dirty="0"/>
              <a:t>Hood River Middle School </a:t>
            </a:r>
            <a:r>
              <a:rPr lang="en-US" dirty="0"/>
              <a:t>(Hood River, Oregon)</a:t>
            </a:r>
          </a:p>
          <a:p>
            <a:pPr marL="0" indent="0" algn="ctr">
              <a:buNone/>
            </a:pPr>
            <a:r>
              <a:rPr lang="en-US" dirty="0">
                <a:hlinkClick r:id="rId4"/>
              </a:rPr>
              <a:t>https://www.youtube.com/watch?v=MQi2UWzba3g</a:t>
            </a:r>
            <a:endParaRPr lang="en-US" dirty="0"/>
          </a:p>
          <a:p>
            <a:pPr marL="0" indent="0" algn="ctr">
              <a:buNone/>
            </a:pPr>
            <a:endParaRPr lang="en-US" dirty="0"/>
          </a:p>
          <a:p>
            <a:pPr marL="0" indent="0">
              <a:buNone/>
            </a:pPr>
            <a:endParaRPr lang="en-US" dirty="0"/>
          </a:p>
        </p:txBody>
      </p:sp>
      <p:pic>
        <p:nvPicPr>
          <p:cNvPr id="4" name="Picture 3"/>
          <p:cNvPicPr>
            <a:picLocks noChangeAspect="1"/>
          </p:cNvPicPr>
          <p:nvPr/>
        </p:nvPicPr>
        <p:blipFill>
          <a:blip r:embed="rId5"/>
          <a:stretch>
            <a:fillRect/>
          </a:stretch>
        </p:blipFill>
        <p:spPr>
          <a:xfrm>
            <a:off x="757819" y="3881301"/>
            <a:ext cx="2941725" cy="2218262"/>
          </a:xfrm>
          <a:prstGeom prst="rect">
            <a:avLst/>
          </a:prstGeom>
        </p:spPr>
      </p:pic>
    </p:spTree>
    <p:extLst>
      <p:ext uri="{BB962C8B-B14F-4D97-AF65-F5344CB8AC3E}">
        <p14:creationId xmlns:p14="http://schemas.microsoft.com/office/powerpoint/2010/main" val="212947559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735</TotalTime>
  <Words>783</Words>
  <Application>Microsoft Office PowerPoint</Application>
  <PresentationFormat>Widescreen</PresentationFormat>
  <Paragraphs>111</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Garamond</vt:lpstr>
      <vt:lpstr>Organic</vt:lpstr>
      <vt:lpstr>Place-Based Education</vt:lpstr>
      <vt:lpstr>It’s All About Where You Are</vt:lpstr>
      <vt:lpstr>PowerPoint Presentation</vt:lpstr>
      <vt:lpstr>Place-based Learning Sites</vt:lpstr>
      <vt:lpstr>Landscapes Have a Story to Tell</vt:lpstr>
      <vt:lpstr>Local Landscapes Involve Students in Their Own  Learning</vt:lpstr>
      <vt:lpstr>Experiencing Local Landscapes and the Outdoors</vt:lpstr>
      <vt:lpstr>Benefits of Place-Based Education or Learning (PBE)</vt:lpstr>
      <vt:lpstr>Some Examples of Place-based Learning</vt:lpstr>
      <vt:lpstr>Community-based Learning Partnerships</vt:lpstr>
      <vt:lpstr>Place-based Schools and Residential Programs</vt:lpstr>
      <vt:lpstr>Start By Looking Around Your Own “Backyard”</vt:lpstr>
      <vt:lpstr>Planning for Place-based Instruction</vt:lpstr>
      <vt:lpstr>Place-based Lesson Planning</vt:lpstr>
    </vt:vector>
  </TitlesOfParts>
  <Company>College of Education and Health Professions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Place-Based education</dc:title>
  <dc:creator>Cathy Wissehr</dc:creator>
  <cp:lastModifiedBy>Vinson R. Carter</cp:lastModifiedBy>
  <cp:revision>37</cp:revision>
  <dcterms:created xsi:type="dcterms:W3CDTF">2017-02-09T18:44:51Z</dcterms:created>
  <dcterms:modified xsi:type="dcterms:W3CDTF">2023-02-13T16:04:11Z</dcterms:modified>
</cp:coreProperties>
</file>