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33" r:id="rId1"/>
  </p:sldMasterIdLst>
  <p:sldIdLst>
    <p:sldId id="256" r:id="rId2"/>
    <p:sldId id="257" r:id="rId3"/>
    <p:sldId id="258" r:id="rId4"/>
    <p:sldId id="259" r:id="rId5"/>
    <p:sldId id="260" r:id="rId6"/>
    <p:sldId id="264" r:id="rId7"/>
    <p:sldId id="261" r:id="rId8"/>
    <p:sldId id="265" r:id="rId9"/>
    <p:sldId id="266" r:id="rId10"/>
    <p:sldId id="267" r:id="rId11"/>
    <p:sldId id="268" r:id="rId12"/>
    <p:sldId id="269" r:id="rId13"/>
    <p:sldId id="263" r:id="rId14"/>
    <p:sldId id="271" r:id="rId15"/>
    <p:sldId id="270" r:id="rId16"/>
    <p:sldId id="273" r:id="rId17"/>
    <p:sldId id="276" r:id="rId18"/>
    <p:sldId id="274" r:id="rId19"/>
    <p:sldId id="275" r:id="rId20"/>
    <p:sldId id="262"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3/6/2023</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783047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solidFill>
                  <a:prstClr val="black">
                    <a:tint val="75000"/>
                  </a:prstClr>
                </a:solidFill>
              </a:rPr>
              <a:pPr/>
              <a:t>3/6/2023</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smtClean="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1325382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solidFill>
                  <a:prstClr val="black">
                    <a:tint val="75000"/>
                  </a:prstClr>
                </a:solidFill>
              </a:rPr>
              <a:pPr/>
              <a:t>3/6/2023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smtClean="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7888160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solidFill>
                  <a:prstClr val="black">
                    <a:tint val="75000"/>
                  </a:prstClr>
                </a:solidFill>
              </a:rPr>
              <a:pPr/>
              <a:t>3/6/2023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smtClean="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34500755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solidFill>
                  <a:prstClr val="black">
                    <a:tint val="75000"/>
                  </a:prstClr>
                </a:solidFill>
              </a:rPr>
              <a:pPr/>
              <a:t>3/6/2023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smtClean="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36439080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solidFill>
                  <a:prstClr val="black">
                    <a:tint val="75000"/>
                  </a:prstClr>
                </a:solidFill>
              </a:rPr>
              <a:pPr/>
              <a:t>3/6/2023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smtClean="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37163741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solidFill>
                  <a:prstClr val="black">
                    <a:tint val="75000"/>
                  </a:prstClr>
                </a:solidFill>
              </a:rPr>
              <a:pPr/>
              <a:t>3/6/2023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smtClean="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37043025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3/6/2023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710496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3/6/2023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25614089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611368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3/6/2023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5262252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3/6/2023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475356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3/6/2023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2570072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3/6/2023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5356188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3/6/2023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376941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3/6/2023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473963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3/6/2023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588574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3/6/2023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527658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smtClean="0">
                <a:solidFill>
                  <a:prstClr val="black">
                    <a:tint val="75000"/>
                  </a:prstClr>
                </a:solidFill>
              </a:rPr>
              <a:pPr/>
              <a:t>3/6/2023</a:t>
            </a:fld>
            <a:endParaRPr lang="en-US" dirty="0">
              <a:solidFill>
                <a:prstClr val="black">
                  <a:tint val="75000"/>
                </a:prstClr>
              </a:solidFill>
            </a:endParaRPr>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smtClean="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3378843335"/>
      </p:ext>
    </p:extLst>
  </p:cSld>
  <p:clrMap bg1="lt1" tx1="dk1" bg2="lt2" tx2="dk2" accent1="accent1" accent2="accent2" accent3="accent3" accent4="accent4" accent5="accent5" accent6="accent6" hlink="hlink" folHlink="folHlink"/>
  <p:sldLayoutIdLst>
    <p:sldLayoutId id="2147483834" r:id="rId1"/>
    <p:sldLayoutId id="2147483835" r:id="rId2"/>
    <p:sldLayoutId id="2147483836" r:id="rId3"/>
    <p:sldLayoutId id="2147483837" r:id="rId4"/>
    <p:sldLayoutId id="2147483838" r:id="rId5"/>
    <p:sldLayoutId id="2147483839" r:id="rId6"/>
    <p:sldLayoutId id="2147483840" r:id="rId7"/>
    <p:sldLayoutId id="2147483841" r:id="rId8"/>
    <p:sldLayoutId id="2147483842" r:id="rId9"/>
    <p:sldLayoutId id="2147483843" r:id="rId10"/>
    <p:sldLayoutId id="2147483844" r:id="rId11"/>
    <p:sldLayoutId id="2147483845" r:id="rId12"/>
    <p:sldLayoutId id="2147483846" r:id="rId13"/>
    <p:sldLayoutId id="2147483847" r:id="rId14"/>
    <p:sldLayoutId id="2147483848" r:id="rId15"/>
    <p:sldLayoutId id="2147483849" r:id="rId16"/>
    <p:sldLayoutId id="2147483850" r:id="rId17"/>
    <p:sldLayoutId id="2147483851" r:id="rId18"/>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hyperlink" Target="https://www.youtube.com/watch?v=Lbev391A3nE"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gif"/><Relationship Id="rId1" Type="http://schemas.openxmlformats.org/officeDocument/2006/relationships/slideLayout" Target="../slideLayouts/slideLayout2.xml"/><Relationship Id="rId5" Type="http://schemas.openxmlformats.org/officeDocument/2006/relationships/image" Target="../media/image6.gif"/><Relationship Id="rId4" Type="http://schemas.openxmlformats.org/officeDocument/2006/relationships/image" Target="../media/image5.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18.xml"/><Relationship Id="rId1" Type="http://schemas.openxmlformats.org/officeDocument/2006/relationships/video" Target="https://www.youtube.com/embed/GaekOW2WX2A" TargetMode="External"/><Relationship Id="rId4" Type="http://schemas.openxmlformats.org/officeDocument/2006/relationships/hyperlink" Target="https://www.youtube.com/watch?v=Lbev391A3nE"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Managing Risk in the Outdoors</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4874684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Benefits of Learning to Handle Risk</a:t>
            </a:r>
          </a:p>
        </p:txBody>
      </p:sp>
      <p:sp>
        <p:nvSpPr>
          <p:cNvPr id="3" name="Content Placeholder 2"/>
          <p:cNvSpPr>
            <a:spLocks noGrp="1"/>
          </p:cNvSpPr>
          <p:nvPr>
            <p:ph idx="1"/>
          </p:nvPr>
        </p:nvSpPr>
        <p:spPr>
          <a:xfrm>
            <a:off x="1484310" y="2011681"/>
            <a:ext cx="10018713" cy="4414057"/>
          </a:xfrm>
        </p:spPr>
        <p:txBody>
          <a:bodyPr>
            <a:normAutofit/>
          </a:bodyPr>
          <a:lstStyle/>
          <a:p>
            <a:r>
              <a:rPr lang="en-US" sz="2800" dirty="0"/>
              <a:t>Risk adverse vs. risk naïve (avoiding risk vs. not knowing what the risks might be)</a:t>
            </a:r>
          </a:p>
          <a:p>
            <a:r>
              <a:rPr lang="en-US" sz="2800" dirty="0"/>
              <a:t>There is risk in not exposing young people to risk</a:t>
            </a:r>
          </a:p>
          <a:p>
            <a:r>
              <a:rPr lang="en-US" sz="2800" dirty="0"/>
              <a:t>Imagined risk and real levels of risk</a:t>
            </a:r>
          </a:p>
          <a:p>
            <a:r>
              <a:rPr lang="en-US" sz="2800" dirty="0"/>
              <a:t>Video: </a:t>
            </a:r>
            <a:r>
              <a:rPr lang="en-US" sz="2800" i="1" dirty="0"/>
              <a:t>The Benefits of Risk in Children’s Play  </a:t>
            </a:r>
            <a:r>
              <a:rPr lang="en-US" sz="2800" dirty="0">
                <a:hlinkClick r:id="rId2"/>
              </a:rPr>
              <a:t>https://www.youtube.com/watch?v=Lbev391A3nE</a:t>
            </a:r>
            <a:r>
              <a:rPr lang="en-US" sz="2800" dirty="0"/>
              <a:t> </a:t>
            </a:r>
          </a:p>
        </p:txBody>
      </p:sp>
      <p:pic>
        <p:nvPicPr>
          <p:cNvPr id="4" name="Picture 3" descr="&lt;strong&gt;NOT&lt;/strong&gt; &lt;strong&gt;RESPONSIBLE&lt;/strong&gt; &lt;strong&gt;FOR ACCIDENTS&lt;/strong&gt; OR INJURIES BUSINESS ..."/>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05763" y="3566160"/>
            <a:ext cx="1810362" cy="2718262"/>
          </a:xfrm>
          <a:prstGeom prst="rect">
            <a:avLst/>
          </a:prstGeom>
        </p:spPr>
      </p:pic>
    </p:spTree>
    <p:extLst>
      <p:ext uri="{BB962C8B-B14F-4D97-AF65-F5344CB8AC3E}">
        <p14:creationId xmlns:p14="http://schemas.microsoft.com/office/powerpoint/2010/main" val="14107328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Tolerable risks</a:t>
            </a:r>
          </a:p>
        </p:txBody>
      </p:sp>
      <p:sp>
        <p:nvSpPr>
          <p:cNvPr id="3" name="Content Placeholder 2"/>
          <p:cNvSpPr>
            <a:spLocks noGrp="1"/>
          </p:cNvSpPr>
          <p:nvPr>
            <p:ph idx="1"/>
          </p:nvPr>
        </p:nvSpPr>
        <p:spPr/>
        <p:txBody>
          <a:bodyPr/>
          <a:lstStyle/>
          <a:p>
            <a:r>
              <a:rPr lang="en-US" sz="2800" dirty="0"/>
              <a:t>Low level of severity (scraped knees, scratches, getting wet, etc.)</a:t>
            </a:r>
          </a:p>
          <a:p>
            <a:r>
              <a:rPr lang="en-US" sz="2800" dirty="0"/>
              <a:t>Low likelihood of happening (being struck by lightning, etc.)</a:t>
            </a:r>
          </a:p>
          <a:p>
            <a:r>
              <a:rPr lang="en-US" sz="2800" dirty="0"/>
              <a:t>If education aims at developing the “whole person”, then it must include developing children’s abilities to take appropriate risks…AND  teachers who will support this growth.</a:t>
            </a:r>
          </a:p>
        </p:txBody>
      </p:sp>
    </p:spTree>
    <p:extLst>
      <p:ext uri="{BB962C8B-B14F-4D97-AF65-F5344CB8AC3E}">
        <p14:creationId xmlns:p14="http://schemas.microsoft.com/office/powerpoint/2010/main" val="31968255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Desirable risks</a:t>
            </a:r>
          </a:p>
        </p:txBody>
      </p:sp>
      <p:sp>
        <p:nvSpPr>
          <p:cNvPr id="3" name="Content Placeholder 2"/>
          <p:cNvSpPr>
            <a:spLocks noGrp="1"/>
          </p:cNvSpPr>
          <p:nvPr>
            <p:ph idx="1"/>
          </p:nvPr>
        </p:nvSpPr>
        <p:spPr>
          <a:xfrm>
            <a:off x="2003367" y="2666999"/>
            <a:ext cx="9499656" cy="3584172"/>
          </a:xfrm>
        </p:spPr>
        <p:txBody>
          <a:bodyPr>
            <a:noAutofit/>
          </a:bodyPr>
          <a:lstStyle/>
          <a:p>
            <a:r>
              <a:rPr lang="en-US" sz="2800" dirty="0"/>
              <a:t>Encounters with risks help children learn how to manage risks they will face throughout life (e.g. crossing traffic)</a:t>
            </a:r>
          </a:p>
          <a:p>
            <a:r>
              <a:rPr lang="en-US" sz="2800" dirty="0"/>
              <a:t>Children have a natural appetite for risk that needs to be fed. If not addressed, this could lead to greater levels of risk-taking that may not be acceptable.</a:t>
            </a:r>
          </a:p>
          <a:p>
            <a:r>
              <a:rPr lang="en-US" sz="2800" dirty="0"/>
              <a:t>Children gain health and developmental benefits from being physically active.</a:t>
            </a:r>
          </a:p>
          <a:p>
            <a:r>
              <a:rPr lang="en-US" sz="2800" dirty="0"/>
              <a:t>Children develop resilience through facing adverse circumstances.</a:t>
            </a:r>
          </a:p>
        </p:txBody>
      </p:sp>
    </p:spTree>
    <p:extLst>
      <p:ext uri="{BB962C8B-B14F-4D97-AF65-F5344CB8AC3E}">
        <p14:creationId xmlns:p14="http://schemas.microsoft.com/office/powerpoint/2010/main" val="28912729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Perceived barriers to outdoor learning</a:t>
            </a:r>
            <a:br>
              <a:rPr lang="en-US" dirty="0"/>
            </a:br>
            <a:endParaRPr lang="en-US" dirty="0"/>
          </a:p>
        </p:txBody>
      </p:sp>
      <p:sp>
        <p:nvSpPr>
          <p:cNvPr id="3" name="Content Placeholder 2"/>
          <p:cNvSpPr>
            <a:spLocks noGrp="1"/>
          </p:cNvSpPr>
          <p:nvPr>
            <p:ph idx="1"/>
          </p:nvPr>
        </p:nvSpPr>
        <p:spPr>
          <a:xfrm>
            <a:off x="1679171" y="2666999"/>
            <a:ext cx="9823852" cy="3124201"/>
          </a:xfrm>
        </p:spPr>
        <p:txBody>
          <a:bodyPr>
            <a:normAutofit fontScale="92500" lnSpcReduction="10000"/>
          </a:bodyPr>
          <a:lstStyle/>
          <a:p>
            <a:r>
              <a:rPr lang="en-US" sz="2800" b="1" dirty="0"/>
              <a:t>Injury/risk</a:t>
            </a:r>
          </a:p>
          <a:p>
            <a:r>
              <a:rPr lang="en-US" sz="2800" dirty="0"/>
              <a:t>Distance</a:t>
            </a:r>
          </a:p>
          <a:p>
            <a:r>
              <a:rPr lang="en-US" sz="2800" dirty="0"/>
              <a:t>Cost</a:t>
            </a:r>
          </a:p>
          <a:p>
            <a:r>
              <a:rPr lang="en-US" sz="2800" dirty="0"/>
              <a:t>Weather</a:t>
            </a:r>
          </a:p>
          <a:p>
            <a:r>
              <a:rPr lang="en-US" sz="2800" dirty="0"/>
              <a:t>Time</a:t>
            </a:r>
          </a:p>
          <a:p>
            <a:r>
              <a:rPr lang="en-US" sz="2800" dirty="0"/>
              <a:t>Rigid curriculum</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46598" y="1674445"/>
            <a:ext cx="2547069" cy="394286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46637" y="4593179"/>
            <a:ext cx="2112264" cy="2048256"/>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864153" y="1809021"/>
            <a:ext cx="1944155" cy="1455078"/>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993706" y="3790462"/>
            <a:ext cx="2381250" cy="1981200"/>
          </a:xfrm>
          <a:prstGeom prst="rect">
            <a:avLst/>
          </a:prstGeom>
        </p:spPr>
      </p:pic>
    </p:spTree>
    <p:extLst>
      <p:ext uri="{BB962C8B-B14F-4D97-AF65-F5344CB8AC3E}">
        <p14:creationId xmlns:p14="http://schemas.microsoft.com/office/powerpoint/2010/main" val="4465562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Teachers’ Risk Management Plan</a:t>
            </a:r>
          </a:p>
        </p:txBody>
      </p:sp>
      <p:sp>
        <p:nvSpPr>
          <p:cNvPr id="3" name="Content Placeholder 2"/>
          <p:cNvSpPr>
            <a:spLocks noGrp="1"/>
          </p:cNvSpPr>
          <p:nvPr>
            <p:ph idx="1"/>
          </p:nvPr>
        </p:nvSpPr>
        <p:spPr>
          <a:xfrm>
            <a:off x="1742005" y="2992581"/>
            <a:ext cx="10018713" cy="2815244"/>
          </a:xfrm>
        </p:spPr>
        <p:txBody>
          <a:bodyPr>
            <a:normAutofit lnSpcReduction="10000"/>
          </a:bodyPr>
          <a:lstStyle/>
          <a:p>
            <a:r>
              <a:rPr lang="en-US" sz="2800" dirty="0"/>
              <a:t>Risk assessments</a:t>
            </a:r>
          </a:p>
          <a:p>
            <a:r>
              <a:rPr lang="en-US" sz="2800" dirty="0"/>
              <a:t>Emergency action plans</a:t>
            </a:r>
          </a:p>
          <a:p>
            <a:r>
              <a:rPr lang="en-US" sz="2800" dirty="0"/>
              <a:t>Consent forms</a:t>
            </a:r>
          </a:p>
          <a:p>
            <a:r>
              <a:rPr lang="en-US" sz="2800" dirty="0"/>
              <a:t>Off-site checklists</a:t>
            </a:r>
          </a:p>
          <a:p>
            <a:r>
              <a:rPr lang="en-US" sz="2800" dirty="0"/>
              <a:t>Incident reporting</a:t>
            </a:r>
          </a:p>
          <a:p>
            <a:endParaRPr lang="en-US" sz="2800" dirty="0"/>
          </a:p>
        </p:txBody>
      </p:sp>
    </p:spTree>
    <p:extLst>
      <p:ext uri="{BB962C8B-B14F-4D97-AF65-F5344CB8AC3E}">
        <p14:creationId xmlns:p14="http://schemas.microsoft.com/office/powerpoint/2010/main" val="12019543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Risk Assessments</a:t>
            </a:r>
          </a:p>
        </p:txBody>
      </p:sp>
      <p:sp>
        <p:nvSpPr>
          <p:cNvPr id="3" name="Content Placeholder 2"/>
          <p:cNvSpPr>
            <a:spLocks noGrp="1"/>
          </p:cNvSpPr>
          <p:nvPr>
            <p:ph idx="1"/>
          </p:nvPr>
        </p:nvSpPr>
        <p:spPr>
          <a:xfrm>
            <a:off x="1484310" y="2103120"/>
            <a:ext cx="10018713" cy="4696691"/>
          </a:xfrm>
        </p:spPr>
        <p:txBody>
          <a:bodyPr>
            <a:normAutofit lnSpcReduction="10000"/>
          </a:bodyPr>
          <a:lstStyle/>
          <a:p>
            <a:r>
              <a:rPr lang="en-US" dirty="0"/>
              <a:t>Often a legal requirement (laws, local authorities, other bodies), specifically designed for the activities, location and people involved</a:t>
            </a:r>
          </a:p>
          <a:p>
            <a:r>
              <a:rPr lang="en-US" dirty="0"/>
              <a:t>Three general types of risk:</a:t>
            </a:r>
          </a:p>
          <a:p>
            <a:pPr marL="914400" lvl="1" indent="-457200">
              <a:buFont typeface="+mj-lt"/>
              <a:buAutoNum type="arabicPeriod"/>
            </a:pPr>
            <a:r>
              <a:rPr lang="en-US" b="1" dirty="0">
                <a:solidFill>
                  <a:schemeClr val="accent1">
                    <a:lumMod val="50000"/>
                  </a:schemeClr>
                </a:solidFill>
              </a:rPr>
              <a:t>Generic</a:t>
            </a:r>
            <a:r>
              <a:rPr lang="en-US" dirty="0"/>
              <a:t> – covers hazards one can expect to encounter outside the classroom </a:t>
            </a:r>
          </a:p>
          <a:p>
            <a:pPr lvl="2"/>
            <a:r>
              <a:rPr lang="en-US" dirty="0">
                <a:solidFill>
                  <a:schemeClr val="accent1">
                    <a:lumMod val="50000"/>
                  </a:schemeClr>
                </a:solidFill>
              </a:rPr>
              <a:t>Exposure</a:t>
            </a:r>
            <a:r>
              <a:rPr lang="en-US" dirty="0"/>
              <a:t> (wind, precipitation, sun, cold, etc.)</a:t>
            </a:r>
          </a:p>
          <a:p>
            <a:pPr lvl="2"/>
            <a:r>
              <a:rPr lang="en-US" dirty="0">
                <a:solidFill>
                  <a:schemeClr val="accent1">
                    <a:lumMod val="50000"/>
                  </a:schemeClr>
                </a:solidFill>
              </a:rPr>
              <a:t>Vehicular traffic </a:t>
            </a:r>
            <a:r>
              <a:rPr lang="en-US" dirty="0"/>
              <a:t>(when crossing or walking beside roads or parking areas)</a:t>
            </a:r>
          </a:p>
          <a:p>
            <a:pPr lvl="2"/>
            <a:r>
              <a:rPr lang="en-US" dirty="0">
                <a:solidFill>
                  <a:schemeClr val="accent1">
                    <a:lumMod val="50000"/>
                  </a:schemeClr>
                </a:solidFill>
              </a:rPr>
              <a:t>Terrain</a:t>
            </a:r>
            <a:r>
              <a:rPr lang="en-US" dirty="0"/>
              <a:t> (conditions under foot, steep slopes, water features, etc.)</a:t>
            </a:r>
          </a:p>
          <a:p>
            <a:pPr lvl="2"/>
            <a:r>
              <a:rPr lang="en-US" dirty="0">
                <a:solidFill>
                  <a:schemeClr val="accent1">
                    <a:lumMod val="50000"/>
                  </a:schemeClr>
                </a:solidFill>
              </a:rPr>
              <a:t>Environmental</a:t>
            </a:r>
            <a:r>
              <a:rPr lang="en-US" b="1" dirty="0">
                <a:solidFill>
                  <a:schemeClr val="accent1">
                    <a:lumMod val="50000"/>
                  </a:schemeClr>
                </a:solidFill>
              </a:rPr>
              <a:t> </a:t>
            </a:r>
            <a:r>
              <a:rPr lang="en-US" dirty="0"/>
              <a:t>(snake bites, bug bites, poison ivy, etc.)</a:t>
            </a:r>
          </a:p>
          <a:p>
            <a:pPr lvl="2"/>
            <a:r>
              <a:rPr lang="en-US" dirty="0">
                <a:solidFill>
                  <a:schemeClr val="accent1">
                    <a:lumMod val="50000"/>
                  </a:schemeClr>
                </a:solidFill>
              </a:rPr>
              <a:t>External</a:t>
            </a:r>
            <a:r>
              <a:rPr lang="en-US" dirty="0"/>
              <a:t> (e.g. students becoming separated from the group)</a:t>
            </a:r>
          </a:p>
          <a:p>
            <a:pPr marL="914400" lvl="1" indent="-457200">
              <a:buFont typeface="+mj-lt"/>
              <a:buAutoNum type="arabicPeriod"/>
            </a:pPr>
            <a:r>
              <a:rPr lang="en-US" b="1" dirty="0">
                <a:solidFill>
                  <a:schemeClr val="accent1">
                    <a:lumMod val="50000"/>
                  </a:schemeClr>
                </a:solidFill>
              </a:rPr>
              <a:t>Specific</a:t>
            </a:r>
            <a:r>
              <a:rPr lang="en-US" dirty="0"/>
              <a:t> – used in a certain location, activity, or group (e.g. building fires, using saws)</a:t>
            </a:r>
          </a:p>
          <a:p>
            <a:pPr marL="914400" lvl="1" indent="-457200">
              <a:buFont typeface="+mj-lt"/>
              <a:buAutoNum type="arabicPeriod"/>
            </a:pPr>
            <a:r>
              <a:rPr lang="en-US" b="1" dirty="0">
                <a:solidFill>
                  <a:schemeClr val="accent1">
                    <a:lumMod val="50000"/>
                  </a:schemeClr>
                </a:solidFill>
              </a:rPr>
              <a:t>Dynamic</a:t>
            </a:r>
            <a:r>
              <a:rPr lang="en-US" dirty="0"/>
              <a:t> – ongoing and usually not written down (</a:t>
            </a:r>
            <a:r>
              <a:rPr lang="en-US" dirty="0" err="1"/>
              <a:t>e.g</a:t>
            </a:r>
            <a:r>
              <a:rPr lang="en-US" dirty="0"/>
              <a:t> teacher constantly being alert and aware of surroundings, aware of unwanted visitors, teachers’ judgement)</a:t>
            </a:r>
          </a:p>
        </p:txBody>
      </p:sp>
    </p:spTree>
    <p:extLst>
      <p:ext uri="{BB962C8B-B14F-4D97-AF65-F5344CB8AC3E}">
        <p14:creationId xmlns:p14="http://schemas.microsoft.com/office/powerpoint/2010/main" val="40777461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Emergency Action Plan</a:t>
            </a:r>
          </a:p>
        </p:txBody>
      </p:sp>
      <p:sp>
        <p:nvSpPr>
          <p:cNvPr id="3" name="Content Placeholder 2"/>
          <p:cNvSpPr>
            <a:spLocks noGrp="1"/>
          </p:cNvSpPr>
          <p:nvPr>
            <p:ph sz="quarter" idx="13"/>
          </p:nvPr>
        </p:nvSpPr>
        <p:spPr>
          <a:xfrm>
            <a:off x="1554480" y="2044931"/>
            <a:ext cx="9723120" cy="4754879"/>
          </a:xfrm>
        </p:spPr>
        <p:txBody>
          <a:bodyPr>
            <a:normAutofit fontScale="55000" lnSpcReduction="20000"/>
          </a:bodyPr>
          <a:lstStyle/>
          <a:p>
            <a:r>
              <a:rPr lang="en-US" sz="5100" dirty="0"/>
              <a:t>A brief, readily accessible flowchart that serves as a guide in times of stress</a:t>
            </a:r>
          </a:p>
          <a:p>
            <a:r>
              <a:rPr lang="en-US" sz="5100" dirty="0"/>
              <a:t>Life threatening vs. Non-life threatening</a:t>
            </a:r>
          </a:p>
          <a:p>
            <a:r>
              <a:rPr lang="en-US" sz="5100" dirty="0"/>
              <a:t>Establish roles among adults before starting out</a:t>
            </a:r>
          </a:p>
          <a:p>
            <a:pPr lvl="1"/>
            <a:r>
              <a:rPr lang="en-US" sz="3600" dirty="0"/>
              <a:t>Who administers first aid?</a:t>
            </a:r>
          </a:p>
          <a:p>
            <a:pPr lvl="1"/>
            <a:r>
              <a:rPr lang="en-US" sz="3600" dirty="0"/>
              <a:t>Who contacts authorities and/or the school?</a:t>
            </a:r>
          </a:p>
          <a:p>
            <a:pPr lvl="1"/>
            <a:r>
              <a:rPr lang="en-US" sz="3600" dirty="0"/>
              <a:t>Who manages the rest of the group?</a:t>
            </a:r>
          </a:p>
          <a:p>
            <a:pPr lvl="1"/>
            <a:r>
              <a:rPr lang="en-US" sz="3600" dirty="0"/>
              <a:t>How do you ensure others in the group are not harmed?</a:t>
            </a:r>
          </a:p>
          <a:p>
            <a:pPr marL="457200" lvl="1" indent="0">
              <a:buNone/>
            </a:pPr>
            <a:endParaRPr lang="en-US" dirty="0"/>
          </a:p>
          <a:p>
            <a:pPr marL="457200" lvl="1" indent="0">
              <a:buNone/>
            </a:pPr>
            <a:r>
              <a:rPr lang="en-US" sz="4500" dirty="0"/>
              <a:t>Another consideration is to collect cell phones.</a:t>
            </a:r>
          </a:p>
          <a:p>
            <a:pPr marL="457200" lvl="1" indent="0">
              <a:buNone/>
            </a:pPr>
            <a:r>
              <a:rPr lang="en-US" sz="4500" dirty="0"/>
              <a:t>Keep a written account of the incident.</a:t>
            </a:r>
          </a:p>
          <a:p>
            <a:pPr lvl="1"/>
            <a:endParaRPr lang="en-US" dirty="0"/>
          </a:p>
        </p:txBody>
      </p:sp>
    </p:spTree>
    <p:extLst>
      <p:ext uri="{BB962C8B-B14F-4D97-AF65-F5344CB8AC3E}">
        <p14:creationId xmlns:p14="http://schemas.microsoft.com/office/powerpoint/2010/main" val="1768563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1"/>
            <a:ext cx="10018713" cy="1234440"/>
          </a:xfrm>
        </p:spPr>
        <p:txBody>
          <a:bodyPr/>
          <a:lstStyle/>
          <a:p>
            <a:r>
              <a:rPr lang="en-US" b="1" dirty="0"/>
              <a:t>Consent Forms</a:t>
            </a:r>
          </a:p>
        </p:txBody>
      </p:sp>
      <p:sp>
        <p:nvSpPr>
          <p:cNvPr id="3" name="Content Placeholder 2"/>
          <p:cNvSpPr>
            <a:spLocks noGrp="1"/>
          </p:cNvSpPr>
          <p:nvPr>
            <p:ph sz="quarter" idx="13"/>
          </p:nvPr>
        </p:nvSpPr>
        <p:spPr>
          <a:xfrm>
            <a:off x="1484310" y="2061556"/>
            <a:ext cx="9793289" cy="4646815"/>
          </a:xfrm>
        </p:spPr>
        <p:txBody>
          <a:bodyPr>
            <a:normAutofit fontScale="85000" lnSpcReduction="20000"/>
          </a:bodyPr>
          <a:lstStyle/>
          <a:p>
            <a:r>
              <a:rPr lang="en-US" dirty="0"/>
              <a:t>Required for off-campus outings and non-routine activities</a:t>
            </a:r>
          </a:p>
          <a:p>
            <a:r>
              <a:rPr lang="en-US" dirty="0"/>
              <a:t>“Blanket” consent forms cover a variety of low-risk activities and reduce bureaucracy and allow for more spontaneous outings.</a:t>
            </a:r>
          </a:p>
          <a:p>
            <a:r>
              <a:rPr lang="en-US" dirty="0"/>
              <a:t>Both specific and blanket permission forms should include:</a:t>
            </a:r>
          </a:p>
          <a:p>
            <a:pPr lvl="1"/>
            <a:r>
              <a:rPr lang="en-US" dirty="0"/>
              <a:t>Nature of the activity</a:t>
            </a:r>
          </a:p>
          <a:p>
            <a:pPr lvl="1"/>
            <a:r>
              <a:rPr lang="en-US" dirty="0"/>
              <a:t>Benefits of the activity</a:t>
            </a:r>
          </a:p>
          <a:p>
            <a:pPr lvl="1"/>
            <a:r>
              <a:rPr lang="en-US" dirty="0"/>
              <a:t>Times, dates, locations, etc.</a:t>
            </a:r>
          </a:p>
          <a:p>
            <a:pPr lvl="1"/>
            <a:r>
              <a:rPr lang="en-US" dirty="0"/>
              <a:t>What to bring (clothes, food, drinks, etc.)</a:t>
            </a:r>
          </a:p>
          <a:p>
            <a:pPr lvl="1"/>
            <a:r>
              <a:rPr lang="en-US" dirty="0"/>
              <a:t>Acknowledgement that students will be exposed to certain risks that differ from the regular classroom</a:t>
            </a:r>
          </a:p>
          <a:p>
            <a:pPr lvl="1"/>
            <a:r>
              <a:rPr lang="en-US" dirty="0"/>
              <a:t>Assurance that a risk assessment has been conducted</a:t>
            </a:r>
          </a:p>
          <a:p>
            <a:pPr lvl="1"/>
            <a:r>
              <a:rPr lang="en-US" dirty="0"/>
              <a:t>School personnel who will be present</a:t>
            </a:r>
          </a:p>
          <a:p>
            <a:pPr lvl="1"/>
            <a:r>
              <a:rPr lang="en-US" dirty="0"/>
              <a:t>Space for parents to add medical instructions/special considerations for their child</a:t>
            </a:r>
          </a:p>
          <a:p>
            <a:pPr lvl="1"/>
            <a:r>
              <a:rPr lang="en-US" dirty="0"/>
              <a:t>Space for parent/guardian signatures</a:t>
            </a:r>
          </a:p>
          <a:p>
            <a:pPr lvl="1"/>
            <a:endParaRPr lang="en-US" dirty="0"/>
          </a:p>
        </p:txBody>
      </p:sp>
    </p:spTree>
    <p:extLst>
      <p:ext uri="{BB962C8B-B14F-4D97-AF65-F5344CB8AC3E}">
        <p14:creationId xmlns:p14="http://schemas.microsoft.com/office/powerpoint/2010/main" val="9543382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Off-Site Checklist</a:t>
            </a:r>
          </a:p>
        </p:txBody>
      </p:sp>
      <p:sp>
        <p:nvSpPr>
          <p:cNvPr id="3" name="Content Placeholder 2"/>
          <p:cNvSpPr>
            <a:spLocks noGrp="1"/>
          </p:cNvSpPr>
          <p:nvPr>
            <p:ph sz="quarter" idx="13"/>
          </p:nvPr>
        </p:nvSpPr>
        <p:spPr>
          <a:xfrm>
            <a:off x="1413164" y="2367092"/>
            <a:ext cx="9864436" cy="4366217"/>
          </a:xfrm>
        </p:spPr>
        <p:txBody>
          <a:bodyPr>
            <a:normAutofit/>
          </a:bodyPr>
          <a:lstStyle/>
          <a:p>
            <a:r>
              <a:rPr lang="en-US" dirty="0"/>
              <a:t>A list of things that must be considered for each outing:</a:t>
            </a:r>
          </a:p>
          <a:p>
            <a:pPr lvl="1"/>
            <a:r>
              <a:rPr lang="en-US" dirty="0"/>
              <a:t>First aid kit &amp; student medications</a:t>
            </a:r>
          </a:p>
          <a:p>
            <a:pPr lvl="1"/>
            <a:r>
              <a:rPr lang="en-US" dirty="0"/>
              <a:t>Risk management document</a:t>
            </a:r>
          </a:p>
          <a:p>
            <a:pPr lvl="1"/>
            <a:r>
              <a:rPr lang="en-US" dirty="0"/>
              <a:t>Weather forecast</a:t>
            </a:r>
          </a:p>
          <a:p>
            <a:pPr lvl="1"/>
            <a:r>
              <a:rPr lang="en-US" dirty="0"/>
              <a:t>Maps &amp; directions</a:t>
            </a:r>
          </a:p>
          <a:p>
            <a:pPr lvl="1"/>
            <a:r>
              <a:rPr lang="en-US" dirty="0"/>
              <a:t>A “tucker bag” (paper plates, cups, napkins, hand sanitizer, etc.)</a:t>
            </a:r>
          </a:p>
          <a:p>
            <a:pPr lvl="1"/>
            <a:r>
              <a:rPr lang="en-US" dirty="0"/>
              <a:t>Notification for school personnel/administrators</a:t>
            </a:r>
          </a:p>
          <a:p>
            <a:pPr lvl="1"/>
            <a:r>
              <a:rPr lang="en-US" dirty="0"/>
              <a:t>Ensure students use bathroom before leaving school</a:t>
            </a:r>
          </a:p>
          <a:p>
            <a:pPr lvl="1"/>
            <a:r>
              <a:rPr lang="en-US" dirty="0"/>
              <a:t>Ensure students know their assigned adult and/or buddies for the outing</a:t>
            </a:r>
          </a:p>
          <a:p>
            <a:pPr lvl="1"/>
            <a:endParaRPr lang="en-US" dirty="0"/>
          </a:p>
        </p:txBody>
      </p:sp>
    </p:spTree>
    <p:extLst>
      <p:ext uri="{BB962C8B-B14F-4D97-AF65-F5344CB8AC3E}">
        <p14:creationId xmlns:p14="http://schemas.microsoft.com/office/powerpoint/2010/main" val="13507527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Incident Reporting and Monitoring</a:t>
            </a:r>
          </a:p>
        </p:txBody>
      </p:sp>
      <p:sp>
        <p:nvSpPr>
          <p:cNvPr id="3" name="Content Placeholder 2"/>
          <p:cNvSpPr>
            <a:spLocks noGrp="1"/>
          </p:cNvSpPr>
          <p:nvPr>
            <p:ph sz="quarter" idx="13"/>
          </p:nvPr>
        </p:nvSpPr>
        <p:spPr>
          <a:xfrm>
            <a:off x="1745672" y="2367092"/>
            <a:ext cx="9531927" cy="4216588"/>
          </a:xfrm>
        </p:spPr>
        <p:txBody>
          <a:bodyPr/>
          <a:lstStyle/>
          <a:p>
            <a:r>
              <a:rPr lang="en-US" dirty="0"/>
              <a:t>Includes written accounts of all accidents, illnesses, injuries, near misses and behavioral incidents that occur on the outing</a:t>
            </a:r>
          </a:p>
          <a:p>
            <a:r>
              <a:rPr lang="en-US" dirty="0"/>
              <a:t>Create a culture of cooperation</a:t>
            </a:r>
          </a:p>
          <a:p>
            <a:r>
              <a:rPr lang="en-US" dirty="0"/>
              <a:t>Allows other teachers to learn from the event</a:t>
            </a:r>
          </a:p>
          <a:p>
            <a:r>
              <a:rPr lang="en-US" dirty="0"/>
              <a:t>Allows for identifying trends in incidents, leading to better risk management plans</a:t>
            </a:r>
          </a:p>
        </p:txBody>
      </p:sp>
    </p:spTree>
    <p:extLst>
      <p:ext uri="{BB962C8B-B14F-4D97-AF65-F5344CB8AC3E}">
        <p14:creationId xmlns:p14="http://schemas.microsoft.com/office/powerpoint/2010/main" val="4293943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dirty="0"/>
              <a:t>What is “risk management”?</a:t>
            </a:r>
          </a:p>
        </p:txBody>
      </p:sp>
      <p:sp>
        <p:nvSpPr>
          <p:cNvPr id="3" name="Content Placeholder 2"/>
          <p:cNvSpPr>
            <a:spLocks noGrp="1"/>
          </p:cNvSpPr>
          <p:nvPr>
            <p:ph sz="quarter" idx="13"/>
          </p:nvPr>
        </p:nvSpPr>
        <p:spPr>
          <a:xfrm>
            <a:off x="1645919" y="2375405"/>
            <a:ext cx="9689869" cy="3884079"/>
          </a:xfrm>
        </p:spPr>
        <p:txBody>
          <a:bodyPr>
            <a:normAutofit fontScale="92500"/>
          </a:bodyPr>
          <a:lstStyle/>
          <a:p>
            <a:r>
              <a:rPr lang="en-US" sz="3200" b="1" dirty="0">
                <a:solidFill>
                  <a:schemeClr val="accent1">
                    <a:lumMod val="50000"/>
                  </a:schemeClr>
                </a:solidFill>
              </a:rPr>
              <a:t>Risk management </a:t>
            </a:r>
            <a:r>
              <a:rPr lang="en-US" sz="3200" dirty="0"/>
              <a:t>is assessing and, where appropriate, taking action to reduce risks that arise from activities.</a:t>
            </a:r>
          </a:p>
          <a:p>
            <a:pPr lvl="1"/>
            <a:r>
              <a:rPr lang="en-US" sz="2800" dirty="0"/>
              <a:t>Reducing the likelihood and severity of adverse outcomes</a:t>
            </a:r>
          </a:p>
          <a:p>
            <a:pPr lvl="1"/>
            <a:r>
              <a:rPr lang="en-US" sz="2800" dirty="0"/>
              <a:t>Removing hazards entirely</a:t>
            </a:r>
            <a:endParaRPr lang="en-US" sz="3200" dirty="0"/>
          </a:p>
          <a:p>
            <a:r>
              <a:rPr lang="en-US" sz="3200" dirty="0"/>
              <a:t>Removing all possible hazards can create a sterile learning environment that reduces opportunities to learn.</a:t>
            </a:r>
          </a:p>
        </p:txBody>
      </p:sp>
    </p:spTree>
    <p:extLst>
      <p:ext uri="{BB962C8B-B14F-4D97-AF65-F5344CB8AC3E}">
        <p14:creationId xmlns:p14="http://schemas.microsoft.com/office/powerpoint/2010/main" val="39820113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aekOW2WX2A"/>
          <p:cNvPicPr>
            <a:picLocks noGrp="1" noRot="1" noChangeAspect="1"/>
          </p:cNvPicPr>
          <p:nvPr>
            <p:ph sz="quarter" idx="13"/>
            <a:videoFile r:link="rId1"/>
          </p:nvPr>
        </p:nvPicPr>
        <p:blipFill>
          <a:blip r:embed="rId3"/>
          <a:stretch>
            <a:fillRect/>
          </a:stretch>
        </p:blipFill>
        <p:spPr>
          <a:xfrm>
            <a:off x="2929764" y="816230"/>
            <a:ext cx="7581641" cy="5225540"/>
          </a:xfrm>
          <a:prstGeom prst="rect">
            <a:avLst/>
          </a:prstGeom>
        </p:spPr>
      </p:pic>
      <p:sp>
        <p:nvSpPr>
          <p:cNvPr id="2" name="Rectangle 1">
            <a:extLst>
              <a:ext uri="{FF2B5EF4-FFF2-40B4-BE49-F238E27FC236}">
                <a16:creationId xmlns:a16="http://schemas.microsoft.com/office/drawing/2014/main" id="{C2748005-FB5E-4760-845B-2262F63BE05B}"/>
              </a:ext>
            </a:extLst>
          </p:cNvPr>
          <p:cNvSpPr/>
          <p:nvPr/>
        </p:nvSpPr>
        <p:spPr>
          <a:xfrm>
            <a:off x="4340450" y="6228399"/>
            <a:ext cx="5243038" cy="369332"/>
          </a:xfrm>
          <a:prstGeom prst="rect">
            <a:avLst/>
          </a:prstGeom>
        </p:spPr>
        <p:txBody>
          <a:bodyPr wrap="none">
            <a:spAutoFit/>
          </a:bodyPr>
          <a:lstStyle/>
          <a:p>
            <a:r>
              <a:rPr lang="en-US" b="1" dirty="0">
                <a:hlinkClick r:id="rId4"/>
              </a:rPr>
              <a:t>https://www.youtube.com/watch?v=Lbev391A3nE</a:t>
            </a:r>
            <a:r>
              <a:rPr lang="en-US" b="1" dirty="0"/>
              <a:t> </a:t>
            </a:r>
          </a:p>
        </p:txBody>
      </p:sp>
    </p:spTree>
    <p:extLst>
      <p:ext uri="{BB962C8B-B14F-4D97-AF65-F5344CB8AC3E}">
        <p14:creationId xmlns:p14="http://schemas.microsoft.com/office/powerpoint/2010/main" val="32060789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Hazards vs. Risks</a:t>
            </a:r>
          </a:p>
        </p:txBody>
      </p:sp>
      <p:sp>
        <p:nvSpPr>
          <p:cNvPr id="3" name="Content Placeholder 2"/>
          <p:cNvSpPr>
            <a:spLocks noGrp="1"/>
          </p:cNvSpPr>
          <p:nvPr>
            <p:ph sz="quarter" idx="13"/>
          </p:nvPr>
        </p:nvSpPr>
        <p:spPr>
          <a:xfrm>
            <a:off x="1354974" y="2367092"/>
            <a:ext cx="9922625" cy="4141773"/>
          </a:xfrm>
        </p:spPr>
        <p:txBody>
          <a:bodyPr>
            <a:normAutofit/>
          </a:bodyPr>
          <a:lstStyle/>
          <a:p>
            <a:r>
              <a:rPr lang="en-US" sz="3000" b="1" dirty="0">
                <a:solidFill>
                  <a:schemeClr val="accent1">
                    <a:lumMod val="50000"/>
                  </a:schemeClr>
                </a:solidFill>
              </a:rPr>
              <a:t>Hazard</a:t>
            </a:r>
            <a:r>
              <a:rPr lang="en-US" sz="3000" dirty="0"/>
              <a:t> – anything with the potential to cause harm</a:t>
            </a:r>
          </a:p>
          <a:p>
            <a:r>
              <a:rPr lang="en-US" sz="3000" b="1" dirty="0">
                <a:solidFill>
                  <a:schemeClr val="accent1">
                    <a:lumMod val="50000"/>
                  </a:schemeClr>
                </a:solidFill>
              </a:rPr>
              <a:t>Risk</a:t>
            </a:r>
            <a:r>
              <a:rPr lang="en-US" sz="3000" dirty="0"/>
              <a:t> – the likelihood and severity of being harmed by a hazard</a:t>
            </a:r>
          </a:p>
          <a:p>
            <a:r>
              <a:rPr lang="en-US" sz="3000" b="1" dirty="0">
                <a:solidFill>
                  <a:schemeClr val="accent1">
                    <a:lumMod val="50000"/>
                  </a:schemeClr>
                </a:solidFill>
              </a:rPr>
              <a:t>Risk assessment </a:t>
            </a:r>
            <a:r>
              <a:rPr lang="en-US" sz="3000" dirty="0"/>
              <a:t>is the process of weighing the possible outcomes of hazards vs. risks. It is impossible to foresee every outcome that could cause harm.</a:t>
            </a:r>
          </a:p>
        </p:txBody>
      </p:sp>
    </p:spTree>
    <p:extLst>
      <p:ext uri="{BB962C8B-B14F-4D97-AF65-F5344CB8AC3E}">
        <p14:creationId xmlns:p14="http://schemas.microsoft.com/office/powerpoint/2010/main" val="5271776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1484310" y="1064030"/>
            <a:ext cx="9793289" cy="4727170"/>
          </a:xfrm>
        </p:spPr>
        <p:txBody>
          <a:bodyPr>
            <a:normAutofit/>
          </a:bodyPr>
          <a:lstStyle/>
          <a:p>
            <a:r>
              <a:rPr lang="en-US" sz="3000" dirty="0"/>
              <a:t>Teachers have a duty to provide a </a:t>
            </a:r>
            <a:r>
              <a:rPr lang="en-US" sz="3000" i="1" dirty="0"/>
              <a:t>standard of care </a:t>
            </a:r>
            <a:r>
              <a:rPr lang="en-US" sz="3000" dirty="0"/>
              <a:t>that is commensurate with what other reasonable and prudent professionals would do in a similar situation.</a:t>
            </a:r>
          </a:p>
          <a:p>
            <a:r>
              <a:rPr lang="en-US" sz="3000" dirty="0"/>
              <a:t>What does “reasonable” mean?</a:t>
            </a:r>
          </a:p>
          <a:p>
            <a:pPr lvl="1"/>
            <a:r>
              <a:rPr lang="en-US" sz="3000" dirty="0"/>
              <a:t>Perform a risk assessment</a:t>
            </a:r>
          </a:p>
          <a:p>
            <a:pPr lvl="1"/>
            <a:r>
              <a:rPr lang="en-US" sz="3000" dirty="0"/>
              <a:t>Prepare to alter plans if the circumstances change</a:t>
            </a:r>
          </a:p>
        </p:txBody>
      </p:sp>
    </p:spTree>
    <p:extLst>
      <p:ext uri="{BB962C8B-B14F-4D97-AF65-F5344CB8AC3E}">
        <p14:creationId xmlns:p14="http://schemas.microsoft.com/office/powerpoint/2010/main" val="36756072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Negligence</a:t>
            </a:r>
          </a:p>
        </p:txBody>
      </p:sp>
      <p:sp>
        <p:nvSpPr>
          <p:cNvPr id="3" name="Content Placeholder 2"/>
          <p:cNvSpPr>
            <a:spLocks noGrp="1"/>
          </p:cNvSpPr>
          <p:nvPr>
            <p:ph sz="quarter" idx="13"/>
          </p:nvPr>
        </p:nvSpPr>
        <p:spPr>
          <a:xfrm>
            <a:off x="1587731" y="2367092"/>
            <a:ext cx="9689868" cy="4199963"/>
          </a:xfrm>
        </p:spPr>
        <p:txBody>
          <a:bodyPr>
            <a:normAutofit/>
          </a:bodyPr>
          <a:lstStyle/>
          <a:p>
            <a:r>
              <a:rPr lang="en-US" b="1" dirty="0">
                <a:solidFill>
                  <a:schemeClr val="accent1">
                    <a:lumMod val="50000"/>
                  </a:schemeClr>
                </a:solidFill>
              </a:rPr>
              <a:t>Negligence</a:t>
            </a:r>
            <a:r>
              <a:rPr lang="en-US" dirty="0"/>
              <a:t> – a wrong committed by one person against another</a:t>
            </a:r>
          </a:p>
          <a:p>
            <a:r>
              <a:rPr lang="en-US" dirty="0"/>
              <a:t>Four elements of “wrongs”</a:t>
            </a:r>
          </a:p>
          <a:p>
            <a:pPr lvl="1"/>
            <a:r>
              <a:rPr lang="en-US" b="1" dirty="0">
                <a:solidFill>
                  <a:schemeClr val="accent1">
                    <a:lumMod val="50000"/>
                  </a:schemeClr>
                </a:solidFill>
              </a:rPr>
              <a:t>Duty</a:t>
            </a:r>
            <a:r>
              <a:rPr lang="en-US" dirty="0"/>
              <a:t>: the legal responsibility to act as a reasonable professional</a:t>
            </a:r>
          </a:p>
          <a:p>
            <a:pPr lvl="1"/>
            <a:r>
              <a:rPr lang="en-US" b="1" dirty="0">
                <a:solidFill>
                  <a:schemeClr val="accent1">
                    <a:lumMod val="50000"/>
                  </a:schemeClr>
                </a:solidFill>
              </a:rPr>
              <a:t>Breach of that duty</a:t>
            </a:r>
            <a:r>
              <a:rPr lang="en-US" dirty="0"/>
              <a:t>: failing to meet the standard of care</a:t>
            </a:r>
          </a:p>
          <a:p>
            <a:pPr lvl="1"/>
            <a:r>
              <a:rPr lang="en-US" b="1" dirty="0">
                <a:solidFill>
                  <a:schemeClr val="accent1">
                    <a:lumMod val="50000"/>
                  </a:schemeClr>
                </a:solidFill>
              </a:rPr>
              <a:t>Injury</a:t>
            </a:r>
            <a:r>
              <a:rPr lang="en-US" dirty="0"/>
              <a:t>: harm must have been caused</a:t>
            </a:r>
          </a:p>
          <a:p>
            <a:pPr lvl="1"/>
            <a:r>
              <a:rPr lang="en-US" b="1" dirty="0">
                <a:solidFill>
                  <a:schemeClr val="accent1">
                    <a:lumMod val="50000"/>
                  </a:schemeClr>
                </a:solidFill>
              </a:rPr>
              <a:t>Causation</a:t>
            </a:r>
            <a:r>
              <a:rPr lang="en-US" dirty="0"/>
              <a:t>: there must be a causal relation between breach of duty and the injury</a:t>
            </a:r>
          </a:p>
          <a:p>
            <a:r>
              <a:rPr lang="en-US" dirty="0"/>
              <a:t>Claims of negligence can only succeed in courts if all four elements are present.</a:t>
            </a:r>
          </a:p>
        </p:txBody>
      </p:sp>
    </p:spTree>
    <p:extLst>
      <p:ext uri="{BB962C8B-B14F-4D97-AF65-F5344CB8AC3E}">
        <p14:creationId xmlns:p14="http://schemas.microsoft.com/office/powerpoint/2010/main" val="14606344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Example – Is this negligence?</a:t>
            </a:r>
          </a:p>
        </p:txBody>
      </p:sp>
      <p:sp>
        <p:nvSpPr>
          <p:cNvPr id="3" name="Content Placeholder 2"/>
          <p:cNvSpPr>
            <a:spLocks noGrp="1"/>
          </p:cNvSpPr>
          <p:nvPr>
            <p:ph sz="quarter" idx="13"/>
          </p:nvPr>
        </p:nvSpPr>
        <p:spPr>
          <a:xfrm>
            <a:off x="1484310" y="2367092"/>
            <a:ext cx="9793289" cy="3424107"/>
          </a:xfrm>
        </p:spPr>
        <p:txBody>
          <a:bodyPr>
            <a:normAutofit/>
          </a:bodyPr>
          <a:lstStyle/>
          <a:p>
            <a:r>
              <a:rPr lang="en-US" sz="2800" dirty="0"/>
              <a:t>A teacher takes her fourth grade class to a state park to hike the nature trail. On the hike the teacher is distracted by one her students asking a question and she forgets to remind the class about the upcoming rocky section of the trail. One of her students trips over a rock while walking the trail, spraining his ankle. </a:t>
            </a:r>
          </a:p>
          <a:p>
            <a:r>
              <a:rPr lang="en-US" sz="2800" dirty="0"/>
              <a:t>Is this an example of negligence?  </a:t>
            </a:r>
          </a:p>
        </p:txBody>
      </p:sp>
    </p:spTree>
    <p:extLst>
      <p:ext uri="{BB962C8B-B14F-4D97-AF65-F5344CB8AC3E}">
        <p14:creationId xmlns:p14="http://schemas.microsoft.com/office/powerpoint/2010/main" val="31864378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Example – Is this negligence?</a:t>
            </a:r>
          </a:p>
        </p:txBody>
      </p:sp>
      <p:sp>
        <p:nvSpPr>
          <p:cNvPr id="3" name="Content Placeholder 2"/>
          <p:cNvSpPr>
            <a:spLocks noGrp="1"/>
          </p:cNvSpPr>
          <p:nvPr>
            <p:ph sz="quarter" idx="13"/>
          </p:nvPr>
        </p:nvSpPr>
        <p:spPr/>
        <p:txBody>
          <a:bodyPr/>
          <a:lstStyle/>
          <a:p>
            <a:r>
              <a:rPr lang="en-US" dirty="0"/>
              <a:t>A kindergarten class is taking part in a classroom activity on the school grounds. While outside, it begins to rain so the teacher has her class line up to go inside.  While climbing the steps to the school entrance, a child slips in the wet steps and hurts herself.</a:t>
            </a:r>
          </a:p>
          <a:p>
            <a:r>
              <a:rPr lang="en-US" dirty="0"/>
              <a:t>Is this negligence?</a:t>
            </a:r>
          </a:p>
        </p:txBody>
      </p:sp>
    </p:spTree>
    <p:extLst>
      <p:ext uri="{BB962C8B-B14F-4D97-AF65-F5344CB8AC3E}">
        <p14:creationId xmlns:p14="http://schemas.microsoft.com/office/powerpoint/2010/main" val="13101538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Example – Is this negligence?</a:t>
            </a:r>
          </a:p>
        </p:txBody>
      </p:sp>
      <p:sp>
        <p:nvSpPr>
          <p:cNvPr id="3" name="Content Placeholder 2"/>
          <p:cNvSpPr>
            <a:spLocks noGrp="1"/>
          </p:cNvSpPr>
          <p:nvPr>
            <p:ph sz="quarter" idx="13"/>
          </p:nvPr>
        </p:nvSpPr>
        <p:spPr>
          <a:xfrm>
            <a:off x="1554480" y="2367092"/>
            <a:ext cx="9723120" cy="3424107"/>
          </a:xfrm>
        </p:spPr>
        <p:txBody>
          <a:bodyPr>
            <a:normAutofit/>
          </a:bodyPr>
          <a:lstStyle/>
          <a:p>
            <a:r>
              <a:rPr lang="en-US" sz="2800" dirty="0"/>
              <a:t>A middle school teacher takes his class on a field trip to an outdoor ropes course.  The trail to the course is still under construction, but there is no sign to indicate this. No one is hurt while approaching the course.</a:t>
            </a:r>
          </a:p>
          <a:p>
            <a:r>
              <a:rPr lang="en-US" sz="2800" dirty="0"/>
              <a:t>Is this negligence?</a:t>
            </a:r>
          </a:p>
        </p:txBody>
      </p:sp>
    </p:spTree>
    <p:extLst>
      <p:ext uri="{BB962C8B-B14F-4D97-AF65-F5344CB8AC3E}">
        <p14:creationId xmlns:p14="http://schemas.microsoft.com/office/powerpoint/2010/main" val="21894298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Why being exposed to appropriate levels of risk is important</a:t>
            </a:r>
          </a:p>
        </p:txBody>
      </p:sp>
      <p:sp>
        <p:nvSpPr>
          <p:cNvPr id="3" name="Content Placeholder 2"/>
          <p:cNvSpPr>
            <a:spLocks noGrp="1"/>
          </p:cNvSpPr>
          <p:nvPr>
            <p:ph idx="1"/>
          </p:nvPr>
        </p:nvSpPr>
        <p:spPr>
          <a:xfrm>
            <a:off x="1596044" y="2294313"/>
            <a:ext cx="9906979" cy="4123112"/>
          </a:xfrm>
        </p:spPr>
        <p:txBody>
          <a:bodyPr/>
          <a:lstStyle/>
          <a:p>
            <a:pPr marL="0" indent="0">
              <a:buNone/>
            </a:pPr>
            <a:r>
              <a:rPr lang="en-US" sz="2800" i="1" dirty="0"/>
              <a:t>“A mindset that is solely focused on safety does children and young people no favors. Far from keeping them safe from harm, it can deny them the very experiences that help them to learn how to handle the challenges that life may throw at them. There is an emerging consensus that our society has become too focus on reducing or eliminating risk in childhood.”  </a:t>
            </a:r>
            <a:r>
              <a:rPr lang="en-US" dirty="0"/>
              <a:t>(Gill, 2010, p.1)</a:t>
            </a:r>
          </a:p>
        </p:txBody>
      </p:sp>
    </p:spTree>
    <p:extLst>
      <p:ext uri="{BB962C8B-B14F-4D97-AF65-F5344CB8AC3E}">
        <p14:creationId xmlns:p14="http://schemas.microsoft.com/office/powerpoint/2010/main" val="254272094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8BB434"/>
      </a:accent1>
      <a:accent2>
        <a:srgbClr val="33A583"/>
      </a:accent2>
      <a:accent3>
        <a:srgbClr val="3594B4"/>
      </a:accent3>
      <a:accent4>
        <a:srgbClr val="6063B4"/>
      </a:accent4>
      <a:accent5>
        <a:srgbClr val="D35731"/>
      </a:accent5>
      <a:accent6>
        <a:srgbClr val="EBAC4B"/>
      </a:accent6>
      <a:hlink>
        <a:srgbClr val="65AD30"/>
      </a:hlink>
      <a:folHlink>
        <a:srgbClr val="8ED25B"/>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1A9F9826-882C-40B9-8F38-5A3B8CFD196D}"/>
    </a:ext>
  </a:extLst>
</a:theme>
</file>

<file path=docProps/app.xml><?xml version="1.0" encoding="utf-8"?>
<Properties xmlns="http://schemas.openxmlformats.org/officeDocument/2006/extended-properties" xmlns:vt="http://schemas.openxmlformats.org/officeDocument/2006/docPropsVTypes">
  <Template/>
  <TotalTime>731</TotalTime>
  <Words>1238</Words>
  <Application>Microsoft Office PowerPoint</Application>
  <PresentationFormat>Widescreen</PresentationFormat>
  <Paragraphs>111</Paragraphs>
  <Slides>20</Slides>
  <Notes>0</Notes>
  <HiddenSlides>0</HiddenSlides>
  <MMClips>1</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Corbel</vt:lpstr>
      <vt:lpstr>Parallax</vt:lpstr>
      <vt:lpstr>Managing Risk in the Outdoors</vt:lpstr>
      <vt:lpstr>What is “risk management”?</vt:lpstr>
      <vt:lpstr>Hazards vs. Risks</vt:lpstr>
      <vt:lpstr>PowerPoint Presentation</vt:lpstr>
      <vt:lpstr>Negligence</vt:lpstr>
      <vt:lpstr>Example – Is this negligence?</vt:lpstr>
      <vt:lpstr>Example – Is this negligence?</vt:lpstr>
      <vt:lpstr>Example – Is this negligence?</vt:lpstr>
      <vt:lpstr>Why being exposed to appropriate levels of risk is important</vt:lpstr>
      <vt:lpstr>Benefits of Learning to Handle Risk</vt:lpstr>
      <vt:lpstr>Tolerable risks</vt:lpstr>
      <vt:lpstr>Desirable risks</vt:lpstr>
      <vt:lpstr>Perceived barriers to outdoor learning </vt:lpstr>
      <vt:lpstr>Teachers’ Risk Management Plan</vt:lpstr>
      <vt:lpstr>Risk Assessments</vt:lpstr>
      <vt:lpstr>Emergency Action Plan</vt:lpstr>
      <vt:lpstr>Consent Forms</vt:lpstr>
      <vt:lpstr>Off-Site Checklist</vt:lpstr>
      <vt:lpstr>Incident Reporting and Monitoring</vt:lpstr>
      <vt:lpstr>PowerPoint Presentation</vt:lpstr>
    </vt:vector>
  </TitlesOfParts>
  <Company>College of Education and Health Professions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Classroom Management and Risk in the Outdoors</dc:title>
  <dc:creator>Cathy Wissehr</dc:creator>
  <cp:lastModifiedBy>Vinson R. Carter</cp:lastModifiedBy>
  <cp:revision>24</cp:revision>
  <dcterms:created xsi:type="dcterms:W3CDTF">2017-02-23T19:36:31Z</dcterms:created>
  <dcterms:modified xsi:type="dcterms:W3CDTF">2023-03-06T16:09:09Z</dcterms:modified>
</cp:coreProperties>
</file>