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7FB6A-D74D-4101-B04D-E9DF228670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F80C66-C0CF-440A-AAF0-46D41C8DC9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1961B1-D103-4DC5-8D63-E69978E998F0}"/>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5" name="Footer Placeholder 4">
            <a:extLst>
              <a:ext uri="{FF2B5EF4-FFF2-40B4-BE49-F238E27FC236}">
                <a16:creationId xmlns:a16="http://schemas.microsoft.com/office/drawing/2014/main" id="{29CE436B-FD24-42E8-8A82-D1653AFBEC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7B8BDE-D549-4CF0-A8F3-E8D8359D8F67}"/>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1980451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2B127-6B37-46F7-8F3D-9A4D278CB7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0A7CB6-4229-43FE-935A-2872659ED2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6ACDAB-8D96-46D5-9445-1C57E2F28DA0}"/>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5" name="Footer Placeholder 4">
            <a:extLst>
              <a:ext uri="{FF2B5EF4-FFF2-40B4-BE49-F238E27FC236}">
                <a16:creationId xmlns:a16="http://schemas.microsoft.com/office/drawing/2014/main" id="{7D524844-D67A-4C57-98A4-F4D4221985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ABB469-1F33-4C21-9689-16D91AF313F3}"/>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50021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B14C8E-5241-45B7-810F-E3D01264CF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967713-ECC4-4B6A-99BA-7DC3FCD0D6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B2D861-3A6D-47B7-A4E9-EB5A37B47E6D}"/>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5" name="Footer Placeholder 4">
            <a:extLst>
              <a:ext uri="{FF2B5EF4-FFF2-40B4-BE49-F238E27FC236}">
                <a16:creationId xmlns:a16="http://schemas.microsoft.com/office/drawing/2014/main" id="{D1539FDA-C5F9-42D2-88B2-03BA9E6022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5E9DA2-CF65-4A9C-B441-1D7EA311CE43}"/>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4256515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95B77-6168-4D7F-B3A0-18EC9291F8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267BB2-636B-4646-B81A-0681F01999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2D3CD-5A1D-4708-BDF2-2BB557873076}"/>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5" name="Footer Placeholder 4">
            <a:extLst>
              <a:ext uri="{FF2B5EF4-FFF2-40B4-BE49-F238E27FC236}">
                <a16:creationId xmlns:a16="http://schemas.microsoft.com/office/drawing/2014/main" id="{95455C30-AE35-4246-9D61-925D233EC2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F9462D-AF95-4C14-9A76-2BEB4E616B0C}"/>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4026558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91C39-0198-40D6-BC6E-E2F4B10479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F8B3F2-9329-4EAF-A049-A6F9A6F102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CB320A-2EAC-4F08-BAA7-9FA26BB1D77D}"/>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5" name="Footer Placeholder 4">
            <a:extLst>
              <a:ext uri="{FF2B5EF4-FFF2-40B4-BE49-F238E27FC236}">
                <a16:creationId xmlns:a16="http://schemas.microsoft.com/office/drawing/2014/main" id="{A4ED82B9-27F6-4AC7-9567-10CC8D2361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C7DF92-E921-4E9F-9A64-4D9E3BF2AD10}"/>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156697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1DC7-6B04-401D-96C7-20D369D268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37B0D4-FC9D-49A7-84E9-FC410C3B5E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DCBF4A-87EB-4BF3-A191-37D4A4BE71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1FA7F5-5DC4-4660-BCA6-B4E511A089E7}"/>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6" name="Footer Placeholder 5">
            <a:extLst>
              <a:ext uri="{FF2B5EF4-FFF2-40B4-BE49-F238E27FC236}">
                <a16:creationId xmlns:a16="http://schemas.microsoft.com/office/drawing/2014/main" id="{04D441F8-FD1F-4E4D-B430-BC28120681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520F1C-C994-4D24-8350-2EE6573BD048}"/>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2681269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B39F0-214F-451A-A428-AC1629A2DC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81FE61D-E380-4184-9D5E-AF2AD9EA76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20C1DD-886B-4D2C-ADD3-E164A24A33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F71A20-848B-460E-833F-6272B33DD4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D51D48-5AE0-4741-BF28-2E2C1A846E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67B4B61-2EF3-4360-A070-F621F509C878}"/>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8" name="Footer Placeholder 7">
            <a:extLst>
              <a:ext uri="{FF2B5EF4-FFF2-40B4-BE49-F238E27FC236}">
                <a16:creationId xmlns:a16="http://schemas.microsoft.com/office/drawing/2014/main" id="{B5035810-E714-42B2-B1B0-F53148F926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3BC5CA6-8530-44BC-915C-6E9212537F44}"/>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459699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FFA5B-9A63-46F6-9CAE-E7BD2D1C5A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D62BC2-0AB5-41C8-91D9-5DEED1C36B1B}"/>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4" name="Footer Placeholder 3">
            <a:extLst>
              <a:ext uri="{FF2B5EF4-FFF2-40B4-BE49-F238E27FC236}">
                <a16:creationId xmlns:a16="http://schemas.microsoft.com/office/drawing/2014/main" id="{9E319727-4E8B-4DB0-87C0-FCF5BBED5E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26345A4-DE16-4D5D-A8D1-9CCA50BB96EF}"/>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53205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B48AE6-640A-441E-807A-6431D00D3F46}"/>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3" name="Footer Placeholder 2">
            <a:extLst>
              <a:ext uri="{FF2B5EF4-FFF2-40B4-BE49-F238E27FC236}">
                <a16:creationId xmlns:a16="http://schemas.microsoft.com/office/drawing/2014/main" id="{04B28C9B-F408-4BB3-8CFB-5F11479F42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94BFC4-5EE6-4459-86CC-9B5D76327A50}"/>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2717718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9F950-8042-43AF-BD65-0489FDF19F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702EDB-C448-477A-98F7-A2C7E341B9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F4AF29-3848-4F6A-A55B-8CC03DB7A6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41B971-C24E-458B-9786-B6D044915A9D}"/>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6" name="Footer Placeholder 5">
            <a:extLst>
              <a:ext uri="{FF2B5EF4-FFF2-40B4-BE49-F238E27FC236}">
                <a16:creationId xmlns:a16="http://schemas.microsoft.com/office/drawing/2014/main" id="{F6E84D27-15DE-422D-90B5-C6F674B3BB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1C12B8-4B5F-4477-A60B-41AB19BB35C6}"/>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3590892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2EB19-3317-4C62-9B23-C50D91AC96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68EEC4-F68D-4954-A0EB-54AD4A28B7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817A35-2AA7-4CB7-9508-6A00AEB0EF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662AA5-70AD-4630-800C-8C53ABE0ACF5}"/>
              </a:ext>
            </a:extLst>
          </p:cNvPr>
          <p:cNvSpPr>
            <a:spLocks noGrp="1"/>
          </p:cNvSpPr>
          <p:nvPr>
            <p:ph type="dt" sz="half" idx="10"/>
          </p:nvPr>
        </p:nvSpPr>
        <p:spPr/>
        <p:txBody>
          <a:bodyPr/>
          <a:lstStyle/>
          <a:p>
            <a:fld id="{4A62FA53-1932-4437-92E3-64EB39829CD5}" type="datetimeFigureOut">
              <a:rPr lang="en-US" smtClean="0"/>
              <a:t>10/11/2022</a:t>
            </a:fld>
            <a:endParaRPr lang="en-US"/>
          </a:p>
        </p:txBody>
      </p:sp>
      <p:sp>
        <p:nvSpPr>
          <p:cNvPr id="6" name="Footer Placeholder 5">
            <a:extLst>
              <a:ext uri="{FF2B5EF4-FFF2-40B4-BE49-F238E27FC236}">
                <a16:creationId xmlns:a16="http://schemas.microsoft.com/office/drawing/2014/main" id="{D9F1DA04-4316-4BCB-A67E-DFCF7E1A17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7B8F8B-9F31-4BB8-924B-E9B6EAC51BFC}"/>
              </a:ext>
            </a:extLst>
          </p:cNvPr>
          <p:cNvSpPr>
            <a:spLocks noGrp="1"/>
          </p:cNvSpPr>
          <p:nvPr>
            <p:ph type="sldNum" sz="quarter" idx="12"/>
          </p:nvPr>
        </p:nvSpPr>
        <p:spPr/>
        <p:txBody>
          <a:bodyPr/>
          <a:lstStyle/>
          <a:p>
            <a:fld id="{FFB7DB7D-E301-4277-A91E-CA259CBC8AF6}" type="slidenum">
              <a:rPr lang="en-US" smtClean="0"/>
              <a:t>‹#›</a:t>
            </a:fld>
            <a:endParaRPr lang="en-US"/>
          </a:p>
        </p:txBody>
      </p:sp>
    </p:spTree>
    <p:extLst>
      <p:ext uri="{BB962C8B-B14F-4D97-AF65-F5344CB8AC3E}">
        <p14:creationId xmlns:p14="http://schemas.microsoft.com/office/powerpoint/2010/main" val="2340627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D46960-DA1A-4D91-A5DD-AB59319077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25263A-D1CA-434D-A318-996D25440E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3C3747-6C3F-4C9D-9860-625F52219C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62FA53-1932-4437-92E3-64EB39829CD5}" type="datetimeFigureOut">
              <a:rPr lang="en-US" smtClean="0"/>
              <a:t>10/11/2022</a:t>
            </a:fld>
            <a:endParaRPr lang="en-US"/>
          </a:p>
        </p:txBody>
      </p:sp>
      <p:sp>
        <p:nvSpPr>
          <p:cNvPr id="5" name="Footer Placeholder 4">
            <a:extLst>
              <a:ext uri="{FF2B5EF4-FFF2-40B4-BE49-F238E27FC236}">
                <a16:creationId xmlns:a16="http://schemas.microsoft.com/office/drawing/2014/main" id="{9798C097-8E67-46FD-B666-956673E71A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34BC78-F6DE-4F0E-BCF2-CC831FDD22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B7DB7D-E301-4277-A91E-CA259CBC8AF6}" type="slidenum">
              <a:rPr lang="en-US" smtClean="0"/>
              <a:t>‹#›</a:t>
            </a:fld>
            <a:endParaRPr lang="en-US"/>
          </a:p>
        </p:txBody>
      </p:sp>
    </p:spTree>
    <p:extLst>
      <p:ext uri="{BB962C8B-B14F-4D97-AF65-F5344CB8AC3E}">
        <p14:creationId xmlns:p14="http://schemas.microsoft.com/office/powerpoint/2010/main" val="1123179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C4B9F12-9644-44B2-8B1D-151E37B4F4B0}"/>
              </a:ext>
            </a:extLst>
          </p:cNvPr>
          <p:cNvSpPr>
            <a:spLocks noChangeArrowheads="1"/>
          </p:cNvSpPr>
          <p:nvPr/>
        </p:nvSpPr>
        <p:spPr bwMode="auto">
          <a:xfrm>
            <a:off x="201478" y="138568"/>
            <a:ext cx="1091523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Team Fort Enclosure: A Collaborative Learning and Problem-based Learning Design Brief</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pic>
        <p:nvPicPr>
          <p:cNvPr id="2049" name="Picture 1" descr="Image result for phone booth stuffing">
            <a:extLst>
              <a:ext uri="{FF2B5EF4-FFF2-40B4-BE49-F238E27FC236}">
                <a16:creationId xmlns:a16="http://schemas.microsoft.com/office/drawing/2014/main" id="{FE525713-92A3-4845-B8E5-2580E57A68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4863" t="6267" r="20372" b="13867"/>
          <a:stretch>
            <a:fillRect/>
          </a:stretch>
        </p:blipFill>
        <p:spPr bwMode="auto">
          <a:xfrm>
            <a:off x="9190494" y="1275237"/>
            <a:ext cx="2567553" cy="525111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DD43B05C-7C48-4E75-A721-B2C17DF9E373}"/>
              </a:ext>
            </a:extLst>
          </p:cNvPr>
          <p:cNvSpPr>
            <a:spLocks noChangeArrowheads="1"/>
          </p:cNvSpPr>
          <p:nvPr/>
        </p:nvSpPr>
        <p:spPr bwMode="auto">
          <a:xfrm>
            <a:off x="201478" y="647664"/>
            <a:ext cx="9221491"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Colleges and universities have long been recognized as institutions that launch crazy fads. I the 1950</a:t>
            </a: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s and 1960</a:t>
            </a: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s, stuffing as many people as possible into a phone booth was very popular on college campuses. While it was an absurd trend, it did require a great deal of creativity, collaboration, and problem-solving ability.</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324B83F6-DA74-41BC-9FA0-FE13450371E6}"/>
              </a:ext>
            </a:extLst>
          </p:cNvPr>
          <p:cNvSpPr txBox="1"/>
          <p:nvPr/>
        </p:nvSpPr>
        <p:spPr>
          <a:xfrm>
            <a:off x="433953" y="2580283"/>
            <a:ext cx="8208602" cy="4026295"/>
          </a:xfrm>
          <a:prstGeom prst="rect">
            <a:avLst/>
          </a:prstGeom>
          <a:noFill/>
        </p:spPr>
        <p:txBody>
          <a:bodyPr wrap="square">
            <a:spAutoFit/>
          </a:bodyPr>
          <a:lstStyle/>
          <a:p>
            <a:pPr marL="0" marR="0">
              <a:lnSpc>
                <a:spcPct val="107000"/>
              </a:lnSpc>
              <a:spcBef>
                <a:spcPts val="0"/>
              </a:spcBef>
              <a:spcAft>
                <a:spcPts val="0"/>
              </a:spcAft>
            </a:pPr>
            <a:r>
              <a:rPr lang="en-US" sz="1600" b="1" dirty="0">
                <a:effectLst/>
                <a:latin typeface="Arial Narrow" panose="020B0606020202030204" pitchFamily="34" charset="0"/>
                <a:ea typeface="Calibri" panose="020F0502020204030204" pitchFamily="34" charset="0"/>
                <a:cs typeface="Times New Roman" panose="02020603050405020304" pitchFamily="18" charset="0"/>
              </a:rPr>
              <a:t>Standards (Grade 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b="1" dirty="0">
                <a:effectLst/>
                <a:latin typeface="Arial Narrow" panose="020B0606020202030204" pitchFamily="34" charset="0"/>
                <a:ea typeface="Calibri" panose="020F0502020204030204" pitchFamily="34" charset="0"/>
                <a:cs typeface="Times New Roman" panose="02020603050405020304" pitchFamily="18" charset="0"/>
              </a:rPr>
              <a:t>Standards for Technological and Engineering Literacy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600" dirty="0">
                <a:effectLst/>
                <a:latin typeface="Arial Narrow" panose="020B0606020202030204" pitchFamily="34" charset="0"/>
                <a:ea typeface="Calibri" panose="020F0502020204030204" pitchFamily="34" charset="0"/>
                <a:cs typeface="Times New Roman" panose="02020603050405020304" pitchFamily="18" charset="0"/>
              </a:rPr>
              <a:t>Standard 7: Design in Technology and Engineering Education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romanUcPeriod"/>
            </a:pPr>
            <a:r>
              <a:rPr lang="en-US" sz="1600" dirty="0">
                <a:effectLst/>
                <a:latin typeface="Arial Narrow" panose="020B0606020202030204" pitchFamily="34" charset="0"/>
                <a:ea typeface="Calibri" panose="020F0502020204030204" pitchFamily="34" charset="0"/>
                <a:cs typeface="Times New Roman" panose="02020603050405020304" pitchFamily="18" charset="0"/>
              </a:rPr>
              <a:t>Apply the technology and engineering design process.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a:lnSpc>
                <a:spcPct val="107000"/>
              </a:lnSpc>
              <a:spcBef>
                <a:spcPts val="0"/>
              </a:spcBef>
              <a:spcAft>
                <a:spcPts val="0"/>
              </a:spcAft>
            </a:pPr>
            <a:r>
              <a:rPr lang="en-US" sz="1600" dirty="0">
                <a:effectLst/>
                <a:latin typeface="Arial Narrow" panose="020B0606020202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b="1" dirty="0">
                <a:effectLst/>
                <a:latin typeface="Arial Narrow" panose="020B0606020202030204" pitchFamily="34" charset="0"/>
                <a:ea typeface="Calibri" panose="020F0502020204030204" pitchFamily="34" charset="0"/>
                <a:cs typeface="Times New Roman" panose="02020603050405020304" pitchFamily="18" charset="0"/>
              </a:rPr>
              <a:t>Arkansas Mathematics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effectLst/>
                <a:latin typeface="Arial Narrow" panose="020B0606020202030204" pitchFamily="34" charset="0"/>
                <a:ea typeface="Calibri" panose="020F0502020204030204" pitchFamily="34" charset="0"/>
                <a:cs typeface="Times New Roman" panose="02020603050405020304" pitchFamily="18" charset="0"/>
              </a:rPr>
              <a:t>AR.Math.3.MD.C.7: Relate area to the operations of multiplication and addition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369570" lvl="0" indent="-342900">
              <a:lnSpc>
                <a:spcPct val="105000"/>
              </a:lnSpc>
              <a:spcBef>
                <a:spcPts val="0"/>
              </a:spcBef>
              <a:spcAft>
                <a:spcPts val="0"/>
              </a:spcAft>
              <a:buSzPts val="1000"/>
              <a:buFont typeface="Symbol" panose="05050102010706020507" pitchFamily="18" charset="2"/>
              <a:buChar char=""/>
              <a:tabLst>
                <a:tab pos="523240" algn="l"/>
              </a:tabLst>
            </a:pPr>
            <a:r>
              <a:rPr lang="en-US" sz="1600" dirty="0">
                <a:effectLst/>
                <a:latin typeface="Arial Narrow" panose="020B0606020202030204" pitchFamily="34" charset="0"/>
                <a:ea typeface="Symbol" panose="05050102010706020507" pitchFamily="18" charset="2"/>
                <a:cs typeface="Arial" panose="020B0604020202020204" pitchFamily="34" charset="0"/>
              </a:rPr>
              <a:t>Find</a:t>
            </a:r>
            <a:r>
              <a:rPr lang="en-US" sz="1600" spc="6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the</a:t>
            </a:r>
            <a:r>
              <a:rPr lang="en-US" sz="1600" spc="6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area</a:t>
            </a:r>
            <a:r>
              <a:rPr lang="en-US" sz="1600" spc="6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of</a:t>
            </a:r>
            <a:r>
              <a:rPr lang="en-US" sz="1600" spc="5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a:t>
            </a:r>
            <a:r>
              <a:rPr lang="en-US" sz="1600" spc="6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rectangle</a:t>
            </a:r>
            <a:r>
              <a:rPr lang="en-US" sz="1600" spc="6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with</a:t>
            </a:r>
            <a:r>
              <a:rPr lang="en-US" sz="1600" spc="6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whole-number</a:t>
            </a:r>
            <a:r>
              <a:rPr lang="en-US" sz="1600" spc="6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side</a:t>
            </a:r>
            <a:r>
              <a:rPr lang="en-US" sz="1600" spc="6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lengths</a:t>
            </a:r>
            <a:r>
              <a:rPr lang="en-US" sz="1600" spc="5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by</a:t>
            </a:r>
            <a:r>
              <a:rPr lang="en-US" sz="1600" spc="6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tiling</a:t>
            </a:r>
            <a:r>
              <a:rPr lang="en-US" sz="1600" spc="6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it</a:t>
            </a:r>
            <a:r>
              <a:rPr lang="en-US" sz="1600" spc="5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and</a:t>
            </a:r>
            <a:r>
              <a:rPr lang="en-US" sz="1600" spc="6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show</a:t>
            </a:r>
            <a:r>
              <a:rPr lang="en-US" sz="1600" spc="7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that</a:t>
            </a:r>
            <a:r>
              <a:rPr lang="en-US" sz="1600" spc="5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the</a:t>
            </a:r>
            <a:r>
              <a:rPr lang="en-US" sz="1600" spc="6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area</a:t>
            </a:r>
            <a:r>
              <a:rPr lang="en-US" sz="1600" spc="6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is</a:t>
            </a:r>
            <a:r>
              <a:rPr lang="en-US" sz="1600" spc="5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the same as would be found by multiplying the side</a:t>
            </a:r>
            <a:r>
              <a:rPr lang="en-US" sz="1600" spc="14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lengths</a:t>
            </a:r>
            <a:endParaRPr lang="en-US" sz="1400" dirty="0">
              <a:effectLst/>
              <a:latin typeface="Calibri" panose="020F0502020204030204" pitchFamily="34" charset="0"/>
              <a:ea typeface="Symbol" panose="05050102010706020507" pitchFamily="18" charset="2"/>
              <a:cs typeface="Times New Roman" panose="02020603050405020304" pitchFamily="18" charset="0"/>
            </a:endParaRPr>
          </a:p>
          <a:p>
            <a:pPr marL="342900" marR="343535" lvl="0" indent="-342900">
              <a:lnSpc>
                <a:spcPct val="106000"/>
              </a:lnSpc>
              <a:spcBef>
                <a:spcPts val="115"/>
              </a:spcBef>
              <a:spcAft>
                <a:spcPts val="0"/>
              </a:spcAft>
              <a:buSzPts val="1000"/>
              <a:buFont typeface="Symbol" panose="05050102010706020507" pitchFamily="18" charset="2"/>
              <a:buChar char=""/>
              <a:tabLst>
                <a:tab pos="523240" algn="l"/>
              </a:tabLst>
            </a:pPr>
            <a:r>
              <a:rPr lang="en-US" sz="1600" dirty="0">
                <a:effectLst/>
                <a:latin typeface="Arial Narrow" panose="020B0606020202030204" pitchFamily="34" charset="0"/>
                <a:ea typeface="Symbol" panose="05050102010706020507" pitchFamily="18" charset="2"/>
                <a:cs typeface="Arial" panose="020B0604020202020204" pitchFamily="34" charset="0"/>
              </a:rPr>
              <a:t>Multiply</a:t>
            </a:r>
            <a:r>
              <a:rPr lang="en-US" sz="1600" spc="7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side</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lengths</a:t>
            </a:r>
            <a:r>
              <a:rPr lang="en-US" sz="1600" spc="7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to</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find</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areas</a:t>
            </a:r>
            <a:r>
              <a:rPr lang="en-US" sz="1600" spc="7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of</a:t>
            </a:r>
            <a:r>
              <a:rPr lang="en-US" sz="1600" spc="7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rectangles</a:t>
            </a:r>
            <a:r>
              <a:rPr lang="en-US" sz="1600" spc="7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with</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whole-number</a:t>
            </a:r>
            <a:r>
              <a:rPr lang="en-US" sz="1600" spc="7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side</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lengths</a:t>
            </a:r>
            <a:r>
              <a:rPr lang="en-US" sz="1600" spc="7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in</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the</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context</a:t>
            </a:r>
            <a:r>
              <a:rPr lang="en-US" sz="1600" spc="7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of</a:t>
            </a:r>
            <a:r>
              <a:rPr lang="en-US" sz="1600" spc="1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solving</a:t>
            </a:r>
            <a:r>
              <a:rPr lang="en-US" sz="1600" spc="10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real</a:t>
            </a:r>
            <a:r>
              <a:rPr lang="en-US" sz="1600" spc="9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world</a:t>
            </a:r>
            <a:r>
              <a:rPr lang="en-US" sz="1600" spc="11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and</a:t>
            </a:r>
            <a:r>
              <a:rPr lang="en-US" sz="1600" spc="11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mathematical</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problems,</a:t>
            </a:r>
            <a:r>
              <a:rPr lang="en-US" sz="1600" spc="9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and</a:t>
            </a:r>
            <a:r>
              <a:rPr lang="en-US" sz="1600" spc="11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represent</a:t>
            </a:r>
            <a:r>
              <a:rPr lang="en-US" sz="1600" spc="9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whole-number</a:t>
            </a:r>
            <a:r>
              <a:rPr lang="en-US" sz="1600" spc="100" dirty="0">
                <a:effectLst/>
                <a:latin typeface="Arial Narrow" panose="020B0606020202030204" pitchFamily="34" charset="0"/>
                <a:ea typeface="Symbol" panose="05050102010706020507" pitchFamily="18" charset="2"/>
                <a:cs typeface="Arial" panose="020B0604020202020204" pitchFamily="34" charset="0"/>
              </a:rPr>
              <a:t> </a:t>
            </a:r>
            <a:r>
              <a:rPr lang="en-US" sz="1600" i="1" dirty="0">
                <a:effectLst/>
                <a:latin typeface="Arial Narrow" panose="020B0606020202030204" pitchFamily="34" charset="0"/>
                <a:ea typeface="Symbol" panose="05050102010706020507" pitchFamily="18" charset="2"/>
                <a:cs typeface="Arial" panose="020B0604020202020204" pitchFamily="34" charset="0"/>
              </a:rPr>
              <a:t>products</a:t>
            </a:r>
            <a:r>
              <a:rPr lang="en-US" sz="1600" spc="9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as</a:t>
            </a:r>
            <a:r>
              <a:rPr lang="en-US" sz="1600" spc="10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rectangular areas in mathematical</a:t>
            </a:r>
            <a:r>
              <a:rPr lang="en-US" sz="1600" spc="-1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reasoning</a:t>
            </a:r>
            <a:endParaRPr lang="en-US" sz="1400" dirty="0">
              <a:effectLst/>
              <a:latin typeface="Calibri" panose="020F0502020204030204" pitchFamily="34" charset="0"/>
              <a:ea typeface="Symbol" panose="05050102010706020507" pitchFamily="18" charset="2"/>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pPr>
            <a:r>
              <a:rPr lang="en-US" sz="1600" dirty="0">
                <a:effectLst/>
                <a:latin typeface="Arial Narrow" panose="020B0606020202030204" pitchFamily="34" charset="0"/>
                <a:ea typeface="Symbol" panose="05050102010706020507" pitchFamily="18" charset="2"/>
                <a:cs typeface="Arial" panose="020B0604020202020204" pitchFamily="34" charset="0"/>
              </a:rPr>
              <a:t>Recognize</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area</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as</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additive.</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Find</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areas</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of</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rectilinear</a:t>
            </a:r>
            <a:r>
              <a:rPr lang="en-US" sz="1600" spc="7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figures</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by</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decomposing</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them</a:t>
            </a:r>
            <a:r>
              <a:rPr lang="en-US" sz="1600" spc="10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into</a:t>
            </a:r>
            <a:r>
              <a:rPr lang="en-US" sz="1600" spc="9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non-overlapping</a:t>
            </a:r>
            <a:r>
              <a:rPr lang="en-US" sz="1600" spc="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rectangles</a:t>
            </a:r>
            <a:r>
              <a:rPr lang="en-US" sz="1600" spc="8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and</a:t>
            </a:r>
            <a:r>
              <a:rPr lang="en-US" sz="1600" spc="10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adding</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the</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areas</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of</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the</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non-overlapping</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parts,</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applying</a:t>
            </a:r>
            <a:r>
              <a:rPr lang="en-US" sz="1600" spc="9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this</a:t>
            </a:r>
            <a:r>
              <a:rPr lang="en-US" sz="1600" spc="85"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technique</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to</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solve</a:t>
            </a:r>
            <a:r>
              <a:rPr lang="en-US" sz="1600" spc="90" dirty="0">
                <a:effectLst/>
                <a:latin typeface="Arial Narrow" panose="020B0606020202030204" pitchFamily="34" charset="0"/>
                <a:ea typeface="Symbol" panose="05050102010706020507" pitchFamily="18" charset="2"/>
                <a:cs typeface="Arial" panose="020B0604020202020204" pitchFamily="34" charset="0"/>
              </a:rPr>
              <a:t> </a:t>
            </a:r>
            <a:r>
              <a:rPr lang="en-US" sz="1600" dirty="0">
                <a:effectLst/>
                <a:latin typeface="Arial Narrow" panose="020B0606020202030204" pitchFamily="34" charset="0"/>
                <a:ea typeface="Symbol" panose="05050102010706020507" pitchFamily="18" charset="2"/>
                <a:cs typeface="Arial" panose="020B0604020202020204" pitchFamily="34" charset="0"/>
              </a:rPr>
              <a:t>real world problems</a:t>
            </a:r>
            <a:endParaRPr lang="en-US" sz="1600" dirty="0">
              <a:effectLst/>
              <a:latin typeface="Calibri" panose="020F0502020204030204" pitchFamily="34" charset="0"/>
              <a:ea typeface="Symbol" panose="05050102010706020507" pitchFamily="18" charset="2"/>
              <a:cs typeface="Times New Roman" panose="02020603050405020304" pitchFamily="18" charset="0"/>
            </a:endParaRPr>
          </a:p>
        </p:txBody>
      </p:sp>
    </p:spTree>
    <p:extLst>
      <p:ext uri="{BB962C8B-B14F-4D97-AF65-F5344CB8AC3E}">
        <p14:creationId xmlns:p14="http://schemas.microsoft.com/office/powerpoint/2010/main" val="2296905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A9C286-0A60-4C62-8715-81F3AAF376B5}"/>
              </a:ext>
            </a:extLst>
          </p:cNvPr>
          <p:cNvSpPr txBox="1"/>
          <p:nvPr/>
        </p:nvSpPr>
        <p:spPr>
          <a:xfrm>
            <a:off x="711170" y="377844"/>
            <a:ext cx="10972800" cy="6102312"/>
          </a:xfrm>
          <a:prstGeom prst="rect">
            <a:avLst/>
          </a:prstGeom>
          <a:noFill/>
        </p:spPr>
        <p:txBody>
          <a:bodyPr wrap="square">
            <a:spAutoFit/>
          </a:bodyPr>
          <a:lstStyle/>
          <a:p>
            <a:pPr marL="0" marR="0">
              <a:lnSpc>
                <a:spcPct val="107000"/>
              </a:lnSpc>
              <a:spcBef>
                <a:spcPts val="0"/>
              </a:spcBef>
              <a:spcAft>
                <a:spcPts val="0"/>
              </a:spcAft>
            </a:pPr>
            <a:r>
              <a:rPr lang="en-US" sz="2400" b="1" dirty="0">
                <a:effectLst/>
                <a:latin typeface="Arial Narrow" panose="020B0606020202030204" pitchFamily="34" charset="0"/>
                <a:ea typeface="Calibri" panose="020F0502020204030204" pitchFamily="34" charset="0"/>
                <a:cs typeface="Times New Roman" panose="02020603050405020304" pitchFamily="18" charset="0"/>
              </a:rPr>
              <a:t>Scenario: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dirty="0">
                <a:effectLst/>
                <a:latin typeface="Arial Narrow" panose="020B0606020202030204" pitchFamily="34" charset="0"/>
                <a:ea typeface="Calibri" panose="020F0502020204030204" pitchFamily="34" charset="0"/>
                <a:cs typeface="Times New Roman" panose="02020603050405020304" pitchFamily="18" charset="0"/>
              </a:rPr>
              <a:t>In the spirit of </a:t>
            </a:r>
            <a:r>
              <a:rPr lang="en-US" sz="2400" i="1" dirty="0">
                <a:effectLst/>
                <a:latin typeface="Arial Narrow" panose="020B0606020202030204" pitchFamily="34" charset="0"/>
                <a:ea typeface="Calibri" panose="020F0502020204030204" pitchFamily="34" charset="0"/>
                <a:cs typeface="Times New Roman" panose="02020603050405020304" pitchFamily="18" charset="0"/>
              </a:rPr>
              <a:t>phone booth stuffing</a:t>
            </a:r>
            <a:r>
              <a:rPr lang="en-US" sz="2400" dirty="0">
                <a:effectLst/>
                <a:latin typeface="Arial Narrow" panose="020B0606020202030204" pitchFamily="34" charset="0"/>
                <a:ea typeface="Calibri" panose="020F0502020204030204" pitchFamily="34" charset="0"/>
                <a:cs typeface="Times New Roman" panose="02020603050405020304" pitchFamily="18" charset="0"/>
              </a:rPr>
              <a:t>—and, to test your levels of creativity, cooperative spirit, understanding of area, and problem-solving ability, use the Crazy Fort® building materials to build a fort that will enclose your entire problem-solving team.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dirty="0">
                <a:effectLst/>
                <a:latin typeface="Arial Narrow" panose="020B0606020202030204" pitchFamily="34" charset="0"/>
                <a:ea typeface="Calibri" panose="020F0502020204030204" pitchFamily="34" charset="0"/>
                <a:cs typeface="Times New Roman" panose="02020603050405020304" pitchFamily="18" charset="0"/>
              </a:rPr>
              <a:t>Challenge: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dirty="0">
                <a:effectLst/>
                <a:latin typeface="Arial Narrow" panose="020B0606020202030204" pitchFamily="34" charset="0"/>
                <a:ea typeface="Calibri" panose="020F0502020204030204" pitchFamily="34" charset="0"/>
                <a:cs typeface="Times New Roman" panose="02020603050405020304" pitchFamily="18" charset="0"/>
              </a:rPr>
              <a:t>Work as a member of a design team to build a fort that will enclose your entire team. Then calculate the area of the fort. Use your creative abilities to make the largest fort possible.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dirty="0">
                <a:effectLst/>
                <a:latin typeface="Arial Narrow" panose="020B060602020203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dirty="0">
                <a:effectLst/>
                <a:latin typeface="Arial Narrow" panose="020B0606020202030204" pitchFamily="34" charset="0"/>
                <a:ea typeface="Calibri" panose="020F0502020204030204" pitchFamily="34" charset="0"/>
                <a:cs typeface="Times New Roman" panose="02020603050405020304" pitchFamily="18" charset="0"/>
              </a:rPr>
              <a:t>Big Ideas: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Arial Narrow" panose="020B0606020202030204" pitchFamily="34" charset="0"/>
                <a:ea typeface="Calibri" panose="020F0502020204030204" pitchFamily="34" charset="0"/>
                <a:cs typeface="Times New Roman" panose="02020603050405020304" pitchFamily="18" charset="0"/>
              </a:rPr>
              <a:t>The area of a space can be determined by multiplying the side lengths of a volume.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Arial Narrow" panose="020B0606020202030204" pitchFamily="34" charset="0"/>
                <a:ea typeface="Calibri" panose="020F0502020204030204" pitchFamily="34" charset="0"/>
                <a:cs typeface="Times New Roman" panose="02020603050405020304" pitchFamily="18" charset="0"/>
              </a:rPr>
              <a:t>Area models can represent the inner size of an object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Arial Narrow" panose="020B0606020202030204" pitchFamily="34" charset="0"/>
                <a:ea typeface="Calibri" panose="020F0502020204030204" pitchFamily="34" charset="0"/>
                <a:cs typeface="Times New Roman" panose="02020603050405020304" pitchFamily="18" charset="0"/>
              </a:rPr>
              <a:t>The perimeter of an object can be calculated by adding the length of the sides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dirty="0">
                <a:effectLst/>
                <a:latin typeface="Arial Narrow" panose="020B060602020203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400" b="1" dirty="0">
                <a:effectLst/>
                <a:latin typeface="Arial Narrow" panose="020B0606020202030204" pitchFamily="34" charset="0"/>
                <a:ea typeface="Calibri" panose="020F0502020204030204" pitchFamily="34" charset="0"/>
                <a:cs typeface="Times New Roman" panose="02020603050405020304" pitchFamily="18" charset="0"/>
              </a:rPr>
              <a:t>Essential Question: </a:t>
            </a:r>
            <a:r>
              <a:rPr lang="en-US" sz="2400" dirty="0">
                <a:effectLst/>
                <a:latin typeface="Arial Narrow" panose="020B0606020202030204" pitchFamily="34" charset="0"/>
                <a:ea typeface="Calibri" panose="020F0502020204030204" pitchFamily="34" charset="0"/>
                <a:cs typeface="Times New Roman" panose="02020603050405020304" pitchFamily="18" charset="0"/>
              </a:rPr>
              <a:t>How can we determine the area of a space enclosed in a scale model structure?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4918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B13308-5D3B-477B-BB26-4BDF188DFCB9}"/>
              </a:ext>
            </a:extLst>
          </p:cNvPr>
          <p:cNvSpPr txBox="1"/>
          <p:nvPr/>
        </p:nvSpPr>
        <p:spPr>
          <a:xfrm>
            <a:off x="556752" y="508185"/>
            <a:ext cx="9472152" cy="5334794"/>
          </a:xfrm>
          <a:prstGeom prst="rect">
            <a:avLst/>
          </a:prstGeom>
          <a:noFill/>
        </p:spPr>
        <p:txBody>
          <a:bodyPr wrap="square">
            <a:spAutoFit/>
          </a:bodyPr>
          <a:lstStyle/>
          <a:p>
            <a:pPr marL="0" marR="0">
              <a:lnSpc>
                <a:spcPct val="107000"/>
              </a:lnSpc>
              <a:spcBef>
                <a:spcPts val="0"/>
              </a:spcBef>
              <a:spcAft>
                <a:spcPts val="0"/>
              </a:spcAft>
            </a:pPr>
            <a:r>
              <a:rPr lang="en-US" sz="3200" b="1" dirty="0">
                <a:effectLst/>
                <a:latin typeface="Arial Narrow" panose="020B0606020202030204" pitchFamily="34" charset="0"/>
                <a:ea typeface="Calibri" panose="020F0502020204030204" pitchFamily="34" charset="0"/>
                <a:cs typeface="Times New Roman" panose="02020603050405020304" pitchFamily="18" charset="0"/>
              </a:rPr>
              <a:t>Limitations: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3200" dirty="0">
                <a:effectLst/>
                <a:latin typeface="Arial Narrow" panose="020B0606020202030204" pitchFamily="34" charset="0"/>
                <a:ea typeface="Calibri" panose="020F0502020204030204" pitchFamily="34" charset="0"/>
                <a:cs typeface="Times New Roman" panose="02020603050405020304" pitchFamily="18" charset="0"/>
              </a:rPr>
              <a:t>The completed fort must have walls and a roof.</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3200" dirty="0">
                <a:effectLst/>
                <a:latin typeface="Arial Narrow" panose="020B0606020202030204" pitchFamily="34" charset="0"/>
                <a:ea typeface="Calibri" panose="020F0502020204030204" pitchFamily="34" charset="0"/>
                <a:cs typeface="Times New Roman" panose="02020603050405020304" pitchFamily="18" charset="0"/>
              </a:rPr>
              <a:t>The connector ball arrows must always point upwards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3200" dirty="0">
                <a:effectLst/>
                <a:latin typeface="Arial Narrow" panose="020B0606020202030204" pitchFamily="34" charset="0"/>
                <a:ea typeface="Calibri" panose="020F0502020204030204" pitchFamily="34" charset="0"/>
                <a:cs typeface="Times New Roman" panose="02020603050405020304" pitchFamily="18" charset="0"/>
              </a:rPr>
              <a:t>Materials must not be cut or bend</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3200" dirty="0">
                <a:effectLst/>
                <a:latin typeface="Arial Narrow" panose="020B0606020202030204" pitchFamily="34" charset="0"/>
                <a:ea typeface="Calibri" panose="020F0502020204030204" pitchFamily="34" charset="0"/>
                <a:cs typeface="Times New Roman" panose="02020603050405020304" pitchFamily="18" charset="0"/>
              </a:rPr>
              <a:t>Twist the green sticks to insert and remove from the connector balls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3200" dirty="0">
                <a:effectLst/>
                <a:latin typeface="Arial Narrow" panose="020B0606020202030204" pitchFamily="34" charset="0"/>
                <a:ea typeface="Calibri" panose="020F0502020204030204" pitchFamily="34" charset="0"/>
                <a:cs typeface="Times New Roman" panose="02020603050405020304" pitchFamily="18" charset="0"/>
              </a:rPr>
              <a:t>The structure must enclose your entire problem-solving team</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3200" dirty="0">
                <a:effectLst/>
                <a:latin typeface="Arial Narrow" panose="020B0606020202030204" pitchFamily="34" charset="0"/>
                <a:ea typeface="Calibri" panose="020F0502020204030204" pitchFamily="34" charset="0"/>
                <a:cs typeface="Times New Roman" panose="02020603050405020304" pitchFamily="18" charset="0"/>
              </a:rPr>
              <a:t>If you can fit more than your team, and you have volunteers; build the biggest fort in class!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4375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Picture 2" descr="Image result for thinking outside the box">
            <a:extLst>
              <a:ext uri="{FF2B5EF4-FFF2-40B4-BE49-F238E27FC236}">
                <a16:creationId xmlns:a16="http://schemas.microsoft.com/office/drawing/2014/main" id="{861DDF58-611A-4ECA-90F9-9FC9F394A6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300" t="8910" r="7800" b="8534"/>
          <a:stretch>
            <a:fillRect/>
          </a:stretch>
        </p:blipFill>
        <p:spPr bwMode="auto">
          <a:xfrm>
            <a:off x="8833607" y="4924037"/>
            <a:ext cx="2906764" cy="186246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999FD23E-05F0-4159-8F86-0AE5C1F0366A}"/>
              </a:ext>
            </a:extLst>
          </p:cNvPr>
          <p:cNvSpPr>
            <a:spLocks noChangeArrowheads="1"/>
          </p:cNvSpPr>
          <p:nvPr/>
        </p:nvSpPr>
        <p:spPr bwMode="auto">
          <a:xfrm>
            <a:off x="451629" y="439249"/>
            <a:ext cx="11014382" cy="5008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Questions: Answer on back of page</a:t>
            </a:r>
            <a:endParaRPr kumimoji="0" lang="en-US" altLang="en-US" sz="2400" b="0" i="0" u="none" strike="noStrike" cap="none" normalizeH="0" baseline="0" dirty="0">
              <a:ln>
                <a:noFill/>
              </a:ln>
              <a:solidFill>
                <a:schemeClr val="tx1"/>
              </a:solidFill>
              <a:effectLst/>
              <a:latin typeface="Arial Narrow" panose="020B0606020202030204"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What type of structure did you create?</a:t>
            </a:r>
            <a:endParaRPr kumimoji="0" lang="en-US" altLang="en-US" sz="2400" b="0" i="0" u="none" strike="noStrike" cap="none" normalizeH="0" baseline="0" dirty="0">
              <a:ln>
                <a:noFill/>
              </a:ln>
              <a:solidFill>
                <a:schemeClr val="tx1"/>
              </a:solidFill>
              <a:effectLst/>
              <a:latin typeface="Arial Narrow" panose="020B0606020202030204"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Did you find any loopholes that you could exploit? (thinking outside the box)</a:t>
            </a:r>
            <a:endParaRPr kumimoji="0" lang="en-US" altLang="en-US" sz="2400" b="0" i="0" u="none" strike="noStrike" cap="none" normalizeH="0" baseline="0" dirty="0">
              <a:ln>
                <a:noFill/>
              </a:ln>
              <a:solidFill>
                <a:schemeClr val="tx1"/>
              </a:solidFill>
              <a:effectLst/>
              <a:latin typeface="Arial Narrow" panose="020B0606020202030204"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What strategies and techniques did you use to design your structure?</a:t>
            </a:r>
            <a:endParaRPr kumimoji="0" lang="en-US" altLang="en-US" sz="2400" b="0" i="0" u="none" strike="noStrike" cap="none" normalizeH="0" baseline="0" dirty="0">
              <a:ln>
                <a:noFill/>
              </a:ln>
              <a:solidFill>
                <a:schemeClr val="tx1"/>
              </a:solidFill>
              <a:effectLst/>
              <a:latin typeface="Arial Narrow" panose="020B0606020202030204"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Did your initial design solve the problem, or did you have to move on to Plan B?</a:t>
            </a:r>
            <a:endParaRPr kumimoji="0" lang="en-US" altLang="en-US" sz="2400" b="0" i="0" u="none" strike="noStrike" cap="none" normalizeH="0" baseline="0" dirty="0">
              <a:ln>
                <a:noFill/>
              </a:ln>
              <a:solidFill>
                <a:schemeClr val="tx1"/>
              </a:solidFill>
              <a:effectLst/>
              <a:latin typeface="Arial Narrow" panose="020B0606020202030204"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How did your team define the term “enclose?”</a:t>
            </a:r>
          </a:p>
          <a:p>
            <a:pPr marL="0" marR="0" lvl="0" indent="0" algn="l" defTabSz="914400" rtl="0" eaLnBrk="0" fontAlgn="base" latinLnBrk="0" hangingPunct="0">
              <a:lnSpc>
                <a:spcPct val="150000"/>
              </a:lnSpc>
              <a:spcBef>
                <a:spcPct val="0"/>
              </a:spcBef>
              <a:spcAft>
                <a:spcPct val="0"/>
              </a:spcAft>
              <a:buClrTx/>
              <a:buSzTx/>
              <a:buFontTx/>
              <a:buChar char="•"/>
              <a:tabLst/>
            </a:pPr>
            <a:r>
              <a:rPr lang="en-US" altLang="en-US" sz="2400" dirty="0">
                <a:latin typeface="Arial Narrow" panose="020B0606020202030204" pitchFamily="34" charset="0"/>
                <a:ea typeface="Calibri" panose="020F0502020204030204" pitchFamily="34" charset="0"/>
                <a:cs typeface="Times New Roman" panose="02020603050405020304" pitchFamily="18" charset="0"/>
              </a:rPr>
              <a:t>How can you calculate the perimeter of your team’s fort?</a:t>
            </a: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a:t>
            </a:r>
            <a:endParaRPr kumimoji="0" lang="en-US" altLang="en-US" sz="2400" b="0" i="0" u="none" strike="noStrike" cap="none" normalizeH="0" baseline="0" dirty="0">
              <a:ln>
                <a:noFill/>
              </a:ln>
              <a:solidFill>
                <a:schemeClr val="tx1"/>
              </a:solidFill>
              <a:effectLst/>
              <a:latin typeface="Arial Narrow" panose="020B0606020202030204"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Calculate the area of your fort. Is it larger or smaller than the other teams in your class?</a:t>
            </a:r>
          </a:p>
          <a:p>
            <a:pPr marL="0" marR="0" lvl="0" indent="0" algn="l" defTabSz="914400" rtl="0" eaLnBrk="0" fontAlgn="base" latinLnBrk="0" hangingPunct="0">
              <a:lnSpc>
                <a:spcPct val="150000"/>
              </a:lnSpc>
              <a:spcBef>
                <a:spcPct val="0"/>
              </a:spcBef>
              <a:spcAft>
                <a:spcPct val="0"/>
              </a:spcAft>
              <a:buClrTx/>
              <a:buSzTx/>
              <a:buFontTx/>
              <a:buChar char="•"/>
              <a:tabLst/>
            </a:pPr>
            <a:r>
              <a:rPr lang="en-US" altLang="en-US" sz="2400" dirty="0">
                <a:latin typeface="Arial Narrow" panose="020B0606020202030204" pitchFamily="34" charset="0"/>
                <a:ea typeface="Calibri" panose="020F0502020204030204" pitchFamily="34" charset="0"/>
                <a:cs typeface="Times New Roman" panose="02020603050405020304" pitchFamily="18" charset="0"/>
              </a:rPr>
              <a:t>How could you find the volume of your fort?</a:t>
            </a:r>
            <a:r>
              <a:rPr kumimoji="0" lang="en-US" altLang="en-US" sz="24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a:t>
            </a:r>
            <a:endParaRPr kumimoji="0" lang="en-US" altLang="en-US" sz="2400" b="0" i="0" u="none" strike="noStrike" cap="none" normalizeH="0" baseline="0" dirty="0">
              <a:ln>
                <a:noFill/>
              </a:ln>
              <a:solidFill>
                <a:schemeClr val="tx1"/>
              </a:solidFill>
              <a:effectLst/>
              <a:latin typeface="Arial Narrow" panose="020B0606020202030204" pitchFamily="34" charset="0"/>
            </a:endParaRPr>
          </a:p>
        </p:txBody>
      </p:sp>
    </p:spTree>
    <p:extLst>
      <p:ext uri="{BB962C8B-B14F-4D97-AF65-F5344CB8AC3E}">
        <p14:creationId xmlns:p14="http://schemas.microsoft.com/office/powerpoint/2010/main" val="1410186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340BFF-6726-4623-B3C2-AA86649E0215}"/>
              </a:ext>
            </a:extLst>
          </p:cNvPr>
          <p:cNvSpPr txBox="1"/>
          <p:nvPr/>
        </p:nvSpPr>
        <p:spPr>
          <a:xfrm>
            <a:off x="425245" y="395173"/>
            <a:ext cx="6098458"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Teacher</a:t>
            </a:r>
            <a:r>
              <a:rPr kumimoji="0" lang="en-US" altLang="en-US" sz="3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sz="3600" b="1"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s Guide:</a:t>
            </a:r>
            <a:endParaRPr kumimoji="0" lang="en-US" altLang="en-US" sz="4800" b="0" i="0" u="none" strike="noStrike" cap="none" normalizeH="0" baseline="0" dirty="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89CFCDFD-1878-4A50-9D32-1FA5E0ED559A}"/>
              </a:ext>
            </a:extLst>
          </p:cNvPr>
          <p:cNvSpPr txBox="1"/>
          <p:nvPr/>
        </p:nvSpPr>
        <p:spPr>
          <a:xfrm>
            <a:off x="425245" y="1253452"/>
            <a:ext cx="11388213" cy="5209375"/>
          </a:xfrm>
          <a:prstGeom prst="rect">
            <a:avLst/>
          </a:prstGeom>
          <a:noFill/>
        </p:spPr>
        <p:txBody>
          <a:bodyPr wrap="square">
            <a:spAutoFit/>
          </a:bodyPr>
          <a:lstStyle/>
          <a:p>
            <a:pPr marL="0" marR="0">
              <a:lnSpc>
                <a:spcPct val="107000"/>
              </a:lnSpc>
              <a:spcBef>
                <a:spcPts val="600"/>
              </a:spcBef>
              <a:spcAft>
                <a:spcPts val="800"/>
              </a:spcAft>
            </a:pPr>
            <a:r>
              <a:rPr lang="en-US" sz="2400" dirty="0">
                <a:effectLst/>
                <a:latin typeface="Arial Narrow" panose="020B0606020202030204" pitchFamily="34" charset="0"/>
                <a:ea typeface="Calibri" panose="020F0502020204030204" pitchFamily="34" charset="0"/>
                <a:cs typeface="Times New Roman" panose="02020603050405020304" pitchFamily="18" charset="0"/>
              </a:rPr>
              <a:t>Team Fort Enclosure challenge is designed to introduce your students to the concept of area and provide them with a chance to build a scale model, of their own design, and then calculate area. Assign the students to small teams and ask them to create an enclosure that will encapsulate their entire team. Encourage them to make the largest enclosure in class—they can get volunteers from other teams if their enclosure will accommodate more people than they have on their team. After the enclosures are complete, spend some time illustrating the procedures used to calculate area. After all teams have calculated area, ask each team to present their fort enclosure and then test all enclosures to determine whether the team fort can contain all members of the team. Encourage them to keep testing by adding additional students until no more can fit inside the enclosure. Discuss the relationship between area and the number of students who can fit inside the enclosure. Discuss large and small rooms in the school in the context of area. You may wish to reward the team that designs the fort that encloses the most students, our use this activity as an introduction to a larger unit on area.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6465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596</Words>
  <Application>Microsoft Office PowerPoint</Application>
  <PresentationFormat>Widescreen</PresentationFormat>
  <Paragraphs>41</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Arial Narrow</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Vinson R. Carter</dc:creator>
  <cp:lastModifiedBy>Vinson R. Carter</cp:lastModifiedBy>
  <cp:revision>4</cp:revision>
  <dcterms:created xsi:type="dcterms:W3CDTF">2022-03-08T21:08:08Z</dcterms:created>
  <dcterms:modified xsi:type="dcterms:W3CDTF">2022-10-11T13:44:33Z</dcterms:modified>
</cp:coreProperties>
</file>