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6" r:id="rId5"/>
    <p:sldId id="262" r:id="rId6"/>
    <p:sldId id="258" r:id="rId7"/>
    <p:sldId id="259"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22E5-E337-4C6F-AE30-70E57AF8A6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459CC-47D5-4594-A6F7-2B554FD97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3C27CA-4B2C-49E2-B74B-82E5D2249DD7}"/>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5" name="Footer Placeholder 4">
            <a:extLst>
              <a:ext uri="{FF2B5EF4-FFF2-40B4-BE49-F238E27FC236}">
                <a16:creationId xmlns:a16="http://schemas.microsoft.com/office/drawing/2014/main" id="{59AC0E21-8E4E-4C25-B836-5AB6F6CB11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2B8F05-5324-4F20-8C09-ADD32603BC7B}"/>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34626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5EEB-4E79-4E7A-A44C-537917195F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E9B0F-FF84-4CA1-B65C-A60078926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791C0-93C7-4BE3-8331-00D81B26C515}"/>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5" name="Footer Placeholder 4">
            <a:extLst>
              <a:ext uri="{FF2B5EF4-FFF2-40B4-BE49-F238E27FC236}">
                <a16:creationId xmlns:a16="http://schemas.microsoft.com/office/drawing/2014/main" id="{7590DA39-2C6E-4F16-9177-9831E8B80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033432-CA31-4EF1-B92E-69F6EE4F42DC}"/>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412768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5C822-7995-4A2F-9859-65A96F02E1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AAF6DA-614C-4D98-BE63-9ECCE93AF5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A8759-AC75-4D24-8540-A84BB00BCD00}"/>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5" name="Footer Placeholder 4">
            <a:extLst>
              <a:ext uri="{FF2B5EF4-FFF2-40B4-BE49-F238E27FC236}">
                <a16:creationId xmlns:a16="http://schemas.microsoft.com/office/drawing/2014/main" id="{AB6B53AA-9E02-44BD-A751-41F1682808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9B97F6-8D12-4A42-876F-F89767B1E99B}"/>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37723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D63-AC0D-4B42-9DDD-968FF9B0D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5EDFA8-9954-4413-8631-3DEB7EC15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33F4E-7437-4021-BC44-3F22EB9C04F6}"/>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5" name="Footer Placeholder 4">
            <a:extLst>
              <a:ext uri="{FF2B5EF4-FFF2-40B4-BE49-F238E27FC236}">
                <a16:creationId xmlns:a16="http://schemas.microsoft.com/office/drawing/2014/main" id="{7F0DBF74-D201-47B9-96C1-2D17EB5F7A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7C7F61-A803-464A-BD91-A88644B2B470}"/>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89931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5CA2-397E-4E90-8933-99097410A3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A8D67-B748-422B-A899-E1375BE436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E947F-32D9-4894-941D-EBEDF8926C35}"/>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5" name="Footer Placeholder 4">
            <a:extLst>
              <a:ext uri="{FF2B5EF4-FFF2-40B4-BE49-F238E27FC236}">
                <a16:creationId xmlns:a16="http://schemas.microsoft.com/office/drawing/2014/main" id="{6B8B0EB4-54A3-4F96-8C2C-3C1EABC82C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61E1A7-EF59-4A63-B908-673CEDC43D08}"/>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305570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BEEE-F81D-4D47-83E9-BC86D8343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2AADF-CCE5-4D72-B81D-FDCFF6D517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F446D2-ADEE-4477-B04E-49F945F12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197377-4305-4F6F-9407-CAA018A5267D}"/>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6" name="Footer Placeholder 5">
            <a:extLst>
              <a:ext uri="{FF2B5EF4-FFF2-40B4-BE49-F238E27FC236}">
                <a16:creationId xmlns:a16="http://schemas.microsoft.com/office/drawing/2014/main" id="{171647A9-9592-4B30-AA4A-3251BD0E1D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00E470-65A4-49C1-9981-2973EB5D9239}"/>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95469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689C-67D7-4236-9DD6-5A6EDE462C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9BD94-CC01-4614-8D2C-E518CED73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292B1-A7A0-4F28-BB45-E982709C3B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FF48F-B2D5-46CE-86EB-6F3C5570A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8715A-7D5D-43A5-942F-62D07B2A3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8F3E00-5711-4A94-9D14-4E8A96B1B685}"/>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8" name="Footer Placeholder 7">
            <a:extLst>
              <a:ext uri="{FF2B5EF4-FFF2-40B4-BE49-F238E27FC236}">
                <a16:creationId xmlns:a16="http://schemas.microsoft.com/office/drawing/2014/main" id="{A89099E4-4D60-4DAE-80EB-F7389954DC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8598AD-F4D5-4F24-84B0-3919435A1247}"/>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145207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F164-7B97-4C89-873A-6D8DF3AAFF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504A42-C776-470E-94E8-369884546339}"/>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4" name="Footer Placeholder 3">
            <a:extLst>
              <a:ext uri="{FF2B5EF4-FFF2-40B4-BE49-F238E27FC236}">
                <a16:creationId xmlns:a16="http://schemas.microsoft.com/office/drawing/2014/main" id="{CD68128B-0F06-4048-997A-D566E18D75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E3450C-B2AB-49E1-B6AE-DEC5EB913623}"/>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52720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8B6D0-E72D-4AF3-9EEC-46C5A586435E}"/>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3" name="Footer Placeholder 2">
            <a:extLst>
              <a:ext uri="{FF2B5EF4-FFF2-40B4-BE49-F238E27FC236}">
                <a16:creationId xmlns:a16="http://schemas.microsoft.com/office/drawing/2014/main" id="{12AA7E42-C575-4F3C-8C28-77502F7721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F36AD3-0287-4F40-ABEC-8577C2AB70F5}"/>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396929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F220-E5FC-4D3F-94EE-16D5604B5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6B203-1C19-4191-B8D8-7F913C959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FBD58-6107-49CB-90D7-6A92F614D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A4965B-31FD-4C6E-974D-3E2BB4634E74}"/>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6" name="Footer Placeholder 5">
            <a:extLst>
              <a:ext uri="{FF2B5EF4-FFF2-40B4-BE49-F238E27FC236}">
                <a16:creationId xmlns:a16="http://schemas.microsoft.com/office/drawing/2014/main" id="{D9789821-1EC1-47DD-8D1D-3C1A16380D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6EA573-2491-4495-AF3C-75C9B16C9FB6}"/>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1079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3478-AEF2-45AB-8ABA-178F7F65F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612D9-E184-4064-A9AE-AE914CB81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9BD4B3-EC01-4C36-A867-98D52F2FA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EC371-B807-4A4D-8C2A-891D729AE177}"/>
              </a:ext>
            </a:extLst>
          </p:cNvPr>
          <p:cNvSpPr>
            <a:spLocks noGrp="1"/>
          </p:cNvSpPr>
          <p:nvPr>
            <p:ph type="dt" sz="half" idx="10"/>
          </p:nvPr>
        </p:nvSpPr>
        <p:spPr/>
        <p:txBody>
          <a:bodyPr/>
          <a:lstStyle/>
          <a:p>
            <a:fld id="{5CE15D72-32D7-423D-9165-ED50BC05D4CC}" type="datetimeFigureOut">
              <a:rPr lang="en-US" smtClean="0"/>
              <a:t>10/28/2025</a:t>
            </a:fld>
            <a:endParaRPr lang="en-US" dirty="0"/>
          </a:p>
        </p:txBody>
      </p:sp>
      <p:sp>
        <p:nvSpPr>
          <p:cNvPr id="6" name="Footer Placeholder 5">
            <a:extLst>
              <a:ext uri="{FF2B5EF4-FFF2-40B4-BE49-F238E27FC236}">
                <a16:creationId xmlns:a16="http://schemas.microsoft.com/office/drawing/2014/main" id="{5E15B10B-B4F4-4547-B2BF-2E8304122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4D06E9-79CE-4559-B66F-6642A15DCA55}"/>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95896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1A232-4A05-41C0-9845-4E874A1A6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BA7CF-30C2-4F3F-BDA2-824A9EFC3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A2874-DB1A-4C6B-AFA4-A90B43CFE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15D72-32D7-423D-9165-ED50BC05D4CC}" type="datetimeFigureOut">
              <a:rPr lang="en-US" smtClean="0"/>
              <a:t>10/28/2025</a:t>
            </a:fld>
            <a:endParaRPr lang="en-US" dirty="0"/>
          </a:p>
        </p:txBody>
      </p:sp>
      <p:sp>
        <p:nvSpPr>
          <p:cNvPr id="5" name="Footer Placeholder 4">
            <a:extLst>
              <a:ext uri="{FF2B5EF4-FFF2-40B4-BE49-F238E27FC236}">
                <a16:creationId xmlns:a16="http://schemas.microsoft.com/office/drawing/2014/main" id="{FDB80D0A-76F7-439E-B8C1-53B7F97A1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FA3B5F-6BF1-4F89-8AE8-7DFC25F1A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2B051-34C3-433F-8D77-9002DC18ED37}" type="slidenum">
              <a:rPr lang="en-US" smtClean="0"/>
              <a:t>‹#›</a:t>
            </a:fld>
            <a:endParaRPr lang="en-US" dirty="0"/>
          </a:p>
        </p:txBody>
      </p:sp>
    </p:spTree>
    <p:extLst>
      <p:ext uri="{BB962C8B-B14F-4D97-AF65-F5344CB8AC3E}">
        <p14:creationId xmlns:p14="http://schemas.microsoft.com/office/powerpoint/2010/main" val="31757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0DD45B-58BF-4548-BF79-15BB852B6A0B}"/>
              </a:ext>
            </a:extLst>
          </p:cNvPr>
          <p:cNvSpPr/>
          <p:nvPr/>
        </p:nvSpPr>
        <p:spPr>
          <a:xfrm>
            <a:off x="327171" y="374689"/>
            <a:ext cx="11361621" cy="5047536"/>
          </a:xfrm>
          <a:prstGeom prst="rect">
            <a:avLst/>
          </a:prstGeom>
        </p:spPr>
        <p:txBody>
          <a:bodyPr wrap="square">
            <a:spAutoFit/>
          </a:bodyPr>
          <a:lstStyle/>
          <a:p>
            <a:r>
              <a:rPr lang="en-US" sz="2000" b="1" u="sng" dirty="0">
                <a:effectLst/>
                <a:latin typeface="Arial Narrow" panose="020B0606020202030204" pitchFamily="34" charset="0"/>
                <a:ea typeface="Arial" panose="020B0604020202020204" pitchFamily="34" charset="0"/>
                <a:cs typeface="RobotoCondensed-Bold"/>
              </a:rPr>
              <a:t>Science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r>
              <a:rPr lang="en-US" dirty="0">
                <a:latin typeface="Arial Narrow" panose="020B0606020202030204" pitchFamily="34" charset="0"/>
                <a:ea typeface="Arial" panose="020B0604020202020204" pitchFamily="34" charset="0"/>
                <a:cs typeface="RobotoCondensed-Bold"/>
              </a:rPr>
              <a:t>4-PS3-2 Make observations to provide evidence that energy can be transferred from place to place by sound, light, heat, and </a:t>
            </a:r>
            <a:r>
              <a:rPr lang="en-US" u="sng" dirty="0">
                <a:latin typeface="Arial Narrow" panose="020B0606020202030204" pitchFamily="34" charset="0"/>
                <a:ea typeface="Arial" panose="020B0604020202020204" pitchFamily="34" charset="0"/>
                <a:cs typeface="RobotoCondensed-Bold"/>
              </a:rPr>
              <a:t>electric currents</a:t>
            </a:r>
            <a:r>
              <a:rPr lang="en-US" dirty="0">
                <a:latin typeface="Arial Narrow" panose="020B0606020202030204" pitchFamily="34" charset="0"/>
                <a:ea typeface="Arial" panose="020B0604020202020204" pitchFamily="34" charset="0"/>
                <a:cs typeface="RobotoCondensed-Bold"/>
              </a:rPr>
              <a: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r>
              <a:rPr lang="en-US" sz="2000" dirty="0">
                <a:effectLst/>
                <a:latin typeface="Arial Narrow" panose="020B0606020202030204" pitchFamily="34" charset="0"/>
                <a:ea typeface="Arial" panose="020B0604020202020204" pitchFamily="34" charset="0"/>
                <a:cs typeface="RobotoCondensed-Bold"/>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685800" marR="0">
              <a:spcBef>
                <a:spcPts val="0"/>
              </a:spcBef>
              <a:spcAft>
                <a:spcPts val="0"/>
              </a:spcAft>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R="0" lvl="0">
              <a:spcBef>
                <a:spcPts val="0"/>
              </a:spcBef>
              <a:spcAft>
                <a:spcPts val="0"/>
              </a:spcAft>
            </a:pPr>
            <a:r>
              <a:rPr lang="en-US" b="1" u="sng" dirty="0">
                <a:latin typeface="Arial Narrow" panose="020B0606020202030204" pitchFamily="34" charset="0"/>
                <a:ea typeface="Times New Roman" panose="02020603050405020304" pitchFamily="18" charset="0"/>
                <a:cs typeface="Times New Roman" panose="02020603050405020304" pitchFamily="18" charset="0"/>
              </a:rPr>
              <a:t>Standard for Technological and Engineering Literacy</a:t>
            </a:r>
          </a:p>
          <a:p>
            <a:pPr marR="0" lvl="0">
              <a:spcBef>
                <a:spcPts val="0"/>
              </a:spcBef>
              <a:spcAft>
                <a:spcPts val="0"/>
              </a:spcAft>
            </a:pPr>
            <a:r>
              <a:rPr lang="en-US" dirty="0">
                <a:latin typeface="Arial Narrow" panose="020B0606020202030204" pitchFamily="34" charset="0"/>
                <a:ea typeface="Times New Roman" panose="02020603050405020304" pitchFamily="18" charset="0"/>
                <a:cs typeface="Times New Roman" panose="02020603050405020304" pitchFamily="18" charset="0"/>
              </a:rPr>
              <a:t>Standard 8</a:t>
            </a:r>
            <a:r>
              <a:rPr lang="en-US" dirty="0">
                <a:latin typeface="Arial Narrow" panose="020B0606020202030204" pitchFamily="34" charset="0"/>
                <a:ea typeface="Arial" panose="020B0604020202020204" pitchFamily="34" charset="0"/>
                <a:cs typeface="Times New Roman" panose="02020603050405020304" pitchFamily="18" charset="0"/>
              </a:rPr>
              <a:t>: Applying, Maintaining, and Assessing Technological Products and Systems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mj-lt"/>
              <a:buAutoNum type="alphaUcPeriod" startAt="4"/>
            </a:pPr>
            <a:r>
              <a:rPr lang="en-US" dirty="0">
                <a:latin typeface="Arial Narrow" panose="020B0606020202030204" pitchFamily="34" charset="0"/>
                <a:ea typeface="Arial" panose="020B0604020202020204" pitchFamily="34" charset="0"/>
                <a:cs typeface="Times New Roman" panose="02020603050405020304" pitchFamily="18" charset="0"/>
              </a:rPr>
              <a:t>Follow directions to complete a technological task.</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mj-lt"/>
              <a:buAutoNum type="alphaUcPeriod" startAt="4"/>
            </a:pPr>
            <a:r>
              <a:rPr lang="en-US" dirty="0">
                <a:latin typeface="Arial Narrow" panose="020B0606020202030204" pitchFamily="34" charset="0"/>
                <a:ea typeface="Arial" panose="020B0604020202020204" pitchFamily="34" charset="0"/>
                <a:cs typeface="Times New Roman" panose="02020603050405020304" pitchFamily="18" charset="0"/>
              </a:rPr>
              <a:t>Use appropriate symbols, numbers, and words to communicate key ideas about technological products and systems.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mj-lt"/>
              <a:buAutoNum type="alphaUcPeriod" startAt="4"/>
            </a:pPr>
            <a:r>
              <a:rPr lang="en-US" dirty="0">
                <a:latin typeface="Arial Narrow" panose="020B0606020202030204" pitchFamily="34" charset="0"/>
                <a:ea typeface="Arial" panose="020B0604020202020204" pitchFamily="34" charset="0"/>
                <a:cs typeface="Times New Roman" panose="02020603050405020304" pitchFamily="18" charset="0"/>
              </a:rPr>
              <a:t>Identify why a product or system is not working properly.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r>
              <a:rPr lang="en-US" sz="2000" dirty="0">
                <a:effectLst/>
                <a:latin typeface="Arial Narrow" panose="020B0606020202030204" pitchFamily="34" charset="0"/>
                <a:ea typeface="Arial" panose="020B0604020202020204" pitchFamily="34" charset="0"/>
                <a:cs typeface="Arial" panose="020B0604020202020204" pitchFamily="34" charset="0"/>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endParaRPr lang="en-US" sz="2000" b="1" u="sng" dirty="0">
              <a:effectLst/>
              <a:latin typeface="Arial Narrow" panose="020B0606020202030204" pitchFamily="34" charset="0"/>
              <a:ea typeface="Arial" panose="020B0604020202020204" pitchFamily="34" charset="0"/>
              <a:cs typeface="Arial" panose="020B0604020202020204" pitchFamily="34" charset="0"/>
            </a:endParaRPr>
          </a:p>
          <a:p>
            <a:endParaRPr lang="en-US" sz="2000" b="1" u="sng" dirty="0">
              <a:latin typeface="Arial Narrow" panose="020B0606020202030204" pitchFamily="34" charset="0"/>
              <a:ea typeface="Arial" panose="020B0604020202020204" pitchFamily="34" charset="0"/>
              <a:cs typeface="Arial" panose="020B0604020202020204" pitchFamily="34" charset="0"/>
            </a:endParaRPr>
          </a:p>
          <a:p>
            <a:endParaRPr lang="en-US" sz="2000" b="1" u="sng" dirty="0">
              <a:effectLst/>
              <a:latin typeface="Arial Narrow" panose="020B0606020202030204" pitchFamily="34" charset="0"/>
              <a:ea typeface="Arial" panose="020B0604020202020204" pitchFamily="34" charset="0"/>
              <a:cs typeface="Arial" panose="020B0604020202020204" pitchFamily="34" charset="0"/>
            </a:endParaRPr>
          </a:p>
          <a:p>
            <a:r>
              <a:rPr lang="en-US" sz="2000" b="1" u="sng" dirty="0">
                <a:latin typeface="Arial Narrow" panose="020B0606020202030204" pitchFamily="34" charset="0"/>
                <a:ea typeface="Arial" panose="020B0604020202020204" pitchFamily="34" charset="0"/>
                <a:cs typeface="Arial" panose="020B0604020202020204" pitchFamily="34" charset="0"/>
              </a:rPr>
              <a:t>Additional Standard</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r>
              <a:rPr lang="en-US" dirty="0">
                <a:effectLst/>
                <a:latin typeface="Arial Narrow" panose="020B0606020202030204" pitchFamily="34" charset="0"/>
                <a:ea typeface="Arial" panose="020B0604020202020204" pitchFamily="34" charset="0"/>
                <a:cs typeface="Arial" panose="020B0604020202020204" pitchFamily="34" charset="0"/>
              </a:rPr>
              <a:t>Additionally, you will identify and integrate another appropriate Mathematics and/or Social Studies or English Language Arts standard/s.</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AADCFEE-12E9-4FFC-BA0E-27650FB0A261}"/>
              </a:ext>
            </a:extLst>
          </p:cNvPr>
          <p:cNvSpPr txBox="1"/>
          <p:nvPr/>
        </p:nvSpPr>
        <p:spPr>
          <a:xfrm>
            <a:off x="1100225" y="1373613"/>
            <a:ext cx="6694415" cy="369332"/>
          </a:xfrm>
          <a:prstGeom prst="rect">
            <a:avLst/>
          </a:prstGeom>
          <a:noFill/>
        </p:spPr>
        <p:txBody>
          <a:bodyPr wrap="square" rtlCol="0">
            <a:spAutoFit/>
          </a:bodyPr>
          <a:lstStyle/>
          <a:p>
            <a:r>
              <a:rPr lang="en-US" b="1" dirty="0">
                <a:solidFill>
                  <a:srgbClr val="FF0000"/>
                </a:solidFill>
                <a:latin typeface="Arial Narrow" panose="020B0606020202030204" pitchFamily="34" charset="0"/>
              </a:rPr>
              <a:t>* Big Idea – Energy can be transferred through an electrical circuit</a:t>
            </a:r>
          </a:p>
        </p:txBody>
      </p:sp>
      <p:sp>
        <p:nvSpPr>
          <p:cNvPr id="6" name="TextBox 5">
            <a:extLst>
              <a:ext uri="{FF2B5EF4-FFF2-40B4-BE49-F238E27FC236}">
                <a16:creationId xmlns:a16="http://schemas.microsoft.com/office/drawing/2014/main" id="{31DAAB92-253A-40D6-B6F4-D93F4FB0B8BF}"/>
              </a:ext>
            </a:extLst>
          </p:cNvPr>
          <p:cNvSpPr txBox="1"/>
          <p:nvPr/>
        </p:nvSpPr>
        <p:spPr>
          <a:xfrm>
            <a:off x="7693181" y="2095538"/>
            <a:ext cx="3819901" cy="646331"/>
          </a:xfrm>
          <a:prstGeom prst="rect">
            <a:avLst/>
          </a:prstGeom>
          <a:noFill/>
        </p:spPr>
        <p:txBody>
          <a:bodyPr wrap="square" rtlCol="0">
            <a:spAutoFit/>
          </a:bodyPr>
          <a:lstStyle/>
          <a:p>
            <a:r>
              <a:rPr lang="en-US" b="1" dirty="0">
                <a:solidFill>
                  <a:srgbClr val="FF0000"/>
                </a:solidFill>
                <a:latin typeface="Arial Narrow" panose="020B0606020202030204" pitchFamily="34" charset="0"/>
              </a:rPr>
              <a:t>*Big Idea – It is important to be able to </a:t>
            </a:r>
          </a:p>
          <a:p>
            <a:r>
              <a:rPr lang="en-US" b="1" dirty="0">
                <a:solidFill>
                  <a:srgbClr val="FF0000"/>
                </a:solidFill>
                <a:latin typeface="Arial Narrow" panose="020B0606020202030204" pitchFamily="34" charset="0"/>
              </a:rPr>
              <a:t> follow directions to complete a project</a:t>
            </a:r>
          </a:p>
        </p:txBody>
      </p:sp>
      <p:sp>
        <p:nvSpPr>
          <p:cNvPr id="7" name="TextBox 6">
            <a:extLst>
              <a:ext uri="{FF2B5EF4-FFF2-40B4-BE49-F238E27FC236}">
                <a16:creationId xmlns:a16="http://schemas.microsoft.com/office/drawing/2014/main" id="{2B2B27E2-E8D2-4653-880C-D80644B921F0}"/>
              </a:ext>
            </a:extLst>
          </p:cNvPr>
          <p:cNvSpPr txBox="1"/>
          <p:nvPr/>
        </p:nvSpPr>
        <p:spPr>
          <a:xfrm>
            <a:off x="6096000" y="3320299"/>
            <a:ext cx="5530745" cy="923330"/>
          </a:xfrm>
          <a:prstGeom prst="rect">
            <a:avLst/>
          </a:prstGeom>
          <a:noFill/>
        </p:spPr>
        <p:txBody>
          <a:bodyPr wrap="square" rtlCol="0">
            <a:spAutoFit/>
          </a:bodyPr>
          <a:lstStyle/>
          <a:p>
            <a:r>
              <a:rPr lang="en-US" b="1" dirty="0">
                <a:solidFill>
                  <a:srgbClr val="FF0000"/>
                </a:solidFill>
                <a:latin typeface="Arial Narrow" panose="020B0606020202030204" pitchFamily="34" charset="0"/>
              </a:rPr>
              <a:t>*Big Idea – Troubleshooting  is an important skill to</a:t>
            </a:r>
          </a:p>
          <a:p>
            <a:r>
              <a:rPr lang="en-US" b="1" dirty="0">
                <a:solidFill>
                  <a:srgbClr val="FF0000"/>
                </a:solidFill>
                <a:latin typeface="Arial Narrow" panose="020B0606020202030204" pitchFamily="34" charset="0"/>
              </a:rPr>
              <a:t> understand why a device or system is not working properly</a:t>
            </a:r>
          </a:p>
        </p:txBody>
      </p:sp>
      <p:sp>
        <p:nvSpPr>
          <p:cNvPr id="2" name="TextBox 1">
            <a:extLst>
              <a:ext uri="{FF2B5EF4-FFF2-40B4-BE49-F238E27FC236}">
                <a16:creationId xmlns:a16="http://schemas.microsoft.com/office/drawing/2014/main" id="{1E7C2985-9670-9B8E-6F86-06CAA58ABDF8}"/>
              </a:ext>
            </a:extLst>
          </p:cNvPr>
          <p:cNvSpPr txBox="1"/>
          <p:nvPr/>
        </p:nvSpPr>
        <p:spPr>
          <a:xfrm>
            <a:off x="621103" y="5388275"/>
            <a:ext cx="10265162" cy="646331"/>
          </a:xfrm>
          <a:prstGeom prst="rect">
            <a:avLst/>
          </a:prstGeom>
          <a:noFill/>
        </p:spPr>
        <p:txBody>
          <a:bodyPr wrap="square" rtlCol="0">
            <a:spAutoFit/>
          </a:bodyPr>
          <a:lstStyle/>
          <a:p>
            <a:r>
              <a:rPr lang="en-US" b="1" dirty="0">
                <a:solidFill>
                  <a:srgbClr val="FF0000"/>
                </a:solidFill>
                <a:latin typeface="Arial Narrow" panose="020B0606020202030204" pitchFamily="34" charset="0"/>
              </a:rPr>
              <a:t>*Big Idea – After selecting an additional standard for integration you will also include a big idea related to the standard and real-world application.</a:t>
            </a:r>
          </a:p>
        </p:txBody>
      </p:sp>
    </p:spTree>
    <p:extLst>
      <p:ext uri="{BB962C8B-B14F-4D97-AF65-F5344CB8AC3E}">
        <p14:creationId xmlns:p14="http://schemas.microsoft.com/office/powerpoint/2010/main" val="4739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art pieces on the floor&#10;&#10;Description automatically generated">
            <a:extLst>
              <a:ext uri="{FF2B5EF4-FFF2-40B4-BE49-F238E27FC236}">
                <a16:creationId xmlns:a16="http://schemas.microsoft.com/office/drawing/2014/main" id="{09C01D4F-3F93-9F5C-55E6-32EFEC63F7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164" y="108079"/>
            <a:ext cx="2446315" cy="3261753"/>
          </a:xfrm>
          <a:prstGeom prst="rect">
            <a:avLst/>
          </a:prstGeom>
        </p:spPr>
      </p:pic>
      <p:pic>
        <p:nvPicPr>
          <p:cNvPr id="15" name="Picture 14" descr="A group of boxes on the floor&#10;&#10;Description automatically generated">
            <a:extLst>
              <a:ext uri="{FF2B5EF4-FFF2-40B4-BE49-F238E27FC236}">
                <a16:creationId xmlns:a16="http://schemas.microsoft.com/office/drawing/2014/main" id="{B240C459-0433-4FE7-5535-8271AE5D86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3959" y="3486219"/>
            <a:ext cx="4349964" cy="3263702"/>
          </a:xfrm>
          <a:prstGeom prst="rect">
            <a:avLst/>
          </a:prstGeom>
        </p:spPr>
      </p:pic>
      <p:pic>
        <p:nvPicPr>
          <p:cNvPr id="17" name="Picture 16" descr="A group of boxes on the floor&#10;&#10;Description automatically generated">
            <a:extLst>
              <a:ext uri="{FF2B5EF4-FFF2-40B4-BE49-F238E27FC236}">
                <a16:creationId xmlns:a16="http://schemas.microsoft.com/office/drawing/2014/main" id="{A8AD2EA2-B159-BB44-3DA9-7FF9B3015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3960" y="108080"/>
            <a:ext cx="4349964" cy="3263702"/>
          </a:xfrm>
          <a:prstGeom prst="rect">
            <a:avLst/>
          </a:prstGeom>
        </p:spPr>
      </p:pic>
      <p:pic>
        <p:nvPicPr>
          <p:cNvPr id="19" name="Picture 18" descr="A group of boxes on a floor&#10;&#10;Description automatically generated">
            <a:extLst>
              <a:ext uri="{FF2B5EF4-FFF2-40B4-BE49-F238E27FC236}">
                <a16:creationId xmlns:a16="http://schemas.microsoft.com/office/drawing/2014/main" id="{E82B1BB4-98CB-F0DA-65C1-DF64D1C660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43375" y="618243"/>
            <a:ext cx="4127382" cy="5503177"/>
          </a:xfrm>
          <a:prstGeom prst="rect">
            <a:avLst/>
          </a:prstGeom>
        </p:spPr>
      </p:pic>
      <p:pic>
        <p:nvPicPr>
          <p:cNvPr id="21" name="Picture 20" descr="A group of cardboard trees&#10;&#10;Description automatically generated">
            <a:extLst>
              <a:ext uri="{FF2B5EF4-FFF2-40B4-BE49-F238E27FC236}">
                <a16:creationId xmlns:a16="http://schemas.microsoft.com/office/drawing/2014/main" id="{E853F680-8476-B3C6-E982-1FD8BCDF2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164" y="3488167"/>
            <a:ext cx="2446315" cy="3261754"/>
          </a:xfrm>
          <a:prstGeom prst="rect">
            <a:avLst/>
          </a:prstGeom>
        </p:spPr>
      </p:pic>
    </p:spTree>
    <p:extLst>
      <p:ext uri="{BB962C8B-B14F-4D97-AF65-F5344CB8AC3E}">
        <p14:creationId xmlns:p14="http://schemas.microsoft.com/office/powerpoint/2010/main" val="2970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EED430-D07A-1919-0001-11778867118B}"/>
              </a:ext>
            </a:extLst>
          </p:cNvPr>
          <p:cNvSpPr txBox="1"/>
          <p:nvPr/>
        </p:nvSpPr>
        <p:spPr>
          <a:xfrm>
            <a:off x="310551" y="470336"/>
            <a:ext cx="11231593" cy="5333768"/>
          </a:xfrm>
          <a:prstGeom prst="rect">
            <a:avLst/>
          </a:prstGeom>
          <a:noFill/>
        </p:spPr>
        <p:txBody>
          <a:bodyPr wrap="square">
            <a:spAutoFit/>
          </a:bodyPr>
          <a:lstStyle/>
          <a:p>
            <a:pPr marL="0" marR="0">
              <a:lnSpc>
                <a:spcPct val="115000"/>
              </a:lnSpc>
              <a:spcAft>
                <a:spcPts val="800"/>
              </a:spcAft>
              <a:buNone/>
            </a:pPr>
            <a:r>
              <a:rPr lang="en-US" sz="1800" b="1" u="sng" kern="100" dirty="0">
                <a:effectLst/>
                <a:latin typeface="Arial Narrow" panose="020B0606020202030204" pitchFamily="34" charset="0"/>
                <a:ea typeface="Aptos" panose="020B0004020202020204" pitchFamily="34" charset="0"/>
                <a:cs typeface="Times New Roman" panose="02020603050405020304" pitchFamily="18" charset="0"/>
              </a:rPr>
              <a:t>Essential Electricity Vocabulary</a:t>
            </a:r>
            <a:endParaRPr lang="en-US" sz="1800" kern="100" dirty="0">
              <a:effectLst/>
              <a:latin typeface="Arial Narrow" panose="020B0606020202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Electrical Circuit</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A complete pathway for electrons to flow, transferring energy from a source like a battery to a load or components like an LED or motor.</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Conductor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Material (graphite, wire, conductive tape) that allows easy flow of electrical current due to movable electrons.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Insulator</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Material (paper, class, non-conductive tape, etc.) that resists electrical flow, preventing short circuits.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Electrons</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Negatively charged particles that move to create current.</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Anode/Cathode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Positive/negative terminals of the battery; electrons flow from cathode to anode externally.</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Electromotive Force (</a:t>
            </a:r>
            <a:r>
              <a:rPr lang="en-US" sz="1800" b="1" kern="100" dirty="0" err="1">
                <a:effectLst/>
                <a:latin typeface="Arial Narrow" panose="020B0606020202030204" pitchFamily="34" charset="0"/>
                <a:ea typeface="Aptos" panose="020B0004020202020204" pitchFamily="34" charset="0"/>
                <a:cs typeface="Times New Roman" panose="02020603050405020304" pitchFamily="18" charset="0"/>
              </a:rPr>
              <a:t>e.m.f.</a:t>
            </a: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 / Volts</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The "push" from the battery that drives electrons, measured in volts.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Closed Circuit</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Complete pathway/loop where current flows and the device (LED) works.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Open Circuit -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Broken path where no current flows.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Short Circuit</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Direct low-resistance path bypassing components, potentially dangerous.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Resistance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Opposition to current flow; higher in longer or thinner graphite paths.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LED</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Light Emitting Diode; lights up when current passes in the correct direction.</a:t>
            </a:r>
          </a:p>
        </p:txBody>
      </p:sp>
    </p:spTree>
    <p:extLst>
      <p:ext uri="{BB962C8B-B14F-4D97-AF65-F5344CB8AC3E}">
        <p14:creationId xmlns:p14="http://schemas.microsoft.com/office/powerpoint/2010/main" val="383819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C41EA-21B3-43B7-BF60-9066147679E6}"/>
              </a:ext>
            </a:extLst>
          </p:cNvPr>
          <p:cNvSpPr txBox="1"/>
          <p:nvPr/>
        </p:nvSpPr>
        <p:spPr>
          <a:xfrm>
            <a:off x="381566" y="243512"/>
            <a:ext cx="11428867" cy="63709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u="sng" dirty="0">
                <a:solidFill>
                  <a:srgbClr val="FF0000"/>
                </a:solidFill>
                <a:effectLst>
                  <a:outerShdw blurRad="38100" dist="38100" dir="2700000" algn="tl">
                    <a:srgbClr val="000000">
                      <a:alpha val="43137"/>
                    </a:srgbClr>
                  </a:outerShdw>
                </a:effectLst>
                <a:latin typeface="Arial Narrow" panose="020B0606020202030204" pitchFamily="34" charset="0"/>
              </a:rPr>
              <a:t>Key Vocabulary for the Technical/Procedural Directions </a:t>
            </a:r>
          </a:p>
          <a:p>
            <a:endParaRPr lang="en-US" sz="2400" b="1" u="sng" dirty="0">
              <a:solidFill>
                <a:srgbClr val="FF0000"/>
              </a:solidFill>
              <a:latin typeface="Arial Narrow" panose="020B0606020202030204" pitchFamily="34" charset="0"/>
            </a:endParaRPr>
          </a:p>
          <a:p>
            <a:r>
              <a:rPr lang="en-US" sz="2400" b="1" dirty="0">
                <a:latin typeface="Arial Narrow" panose="020B0606020202030204" pitchFamily="34" charset="0"/>
              </a:rPr>
              <a:t>*Your project should focus on these concepts - </a:t>
            </a:r>
          </a:p>
          <a:p>
            <a:endParaRPr lang="en-US" sz="2400" b="1" dirty="0">
              <a:solidFill>
                <a:srgbClr val="FF0000"/>
              </a:solidFill>
              <a:latin typeface="Arial Narrow" panose="020B0606020202030204" pitchFamily="34" charset="0"/>
            </a:endParaRPr>
          </a:p>
          <a:p>
            <a:r>
              <a:rPr lang="en-US" sz="2400" b="1" dirty="0">
                <a:latin typeface="Arial Narrow" panose="020B0606020202030204" pitchFamily="34" charset="0"/>
              </a:rPr>
              <a:t>Transfer of Energy - Electrical Pathway – Electron Flow - Circuit</a:t>
            </a:r>
          </a:p>
          <a:p>
            <a:endParaRPr lang="en-US" sz="2400" b="1" dirty="0">
              <a:latin typeface="Arial Narrow" panose="020B0606020202030204" pitchFamily="34" charset="0"/>
            </a:endParaRPr>
          </a:p>
          <a:p>
            <a:r>
              <a:rPr lang="en-US" sz="2400" b="1" dirty="0">
                <a:latin typeface="Arial Narrow" panose="020B0606020202030204" pitchFamily="34" charset="0"/>
              </a:rPr>
              <a:t>DC Power Source – Coin Battery (3V) – Energy</a:t>
            </a:r>
          </a:p>
          <a:p>
            <a:pPr marL="914400" lvl="1" indent="-457200">
              <a:buFont typeface="Arial" panose="020B0604020202020204" pitchFamily="34" charset="0"/>
              <a:buChar char="•"/>
            </a:pPr>
            <a:r>
              <a:rPr lang="en-US" sz="2400" b="1" dirty="0">
                <a:latin typeface="Arial Narrow" panose="020B0606020202030204" pitchFamily="34" charset="0"/>
              </a:rPr>
              <a:t>Anode (+)</a:t>
            </a:r>
          </a:p>
          <a:p>
            <a:pPr marL="914400" lvl="1" indent="-457200">
              <a:buFont typeface="Arial" panose="020B0604020202020204" pitchFamily="34" charset="0"/>
              <a:buChar char="•"/>
            </a:pPr>
            <a:r>
              <a:rPr lang="en-US" sz="2400" b="1" dirty="0">
                <a:latin typeface="Arial Narrow" panose="020B0606020202030204" pitchFamily="34" charset="0"/>
              </a:rPr>
              <a:t>Cathode (-)</a:t>
            </a:r>
          </a:p>
          <a:p>
            <a:endParaRPr lang="en-US" sz="2400" b="1" dirty="0">
              <a:latin typeface="Arial Narrow" panose="020B0606020202030204" pitchFamily="34" charset="0"/>
            </a:endParaRPr>
          </a:p>
          <a:p>
            <a:r>
              <a:rPr lang="en-US" sz="2400" b="1" dirty="0">
                <a:latin typeface="Arial Narrow" panose="020B0606020202030204" pitchFamily="34" charset="0"/>
              </a:rPr>
              <a:t>Conductors</a:t>
            </a:r>
          </a:p>
          <a:p>
            <a:endParaRPr lang="en-US" sz="2400" b="1" dirty="0">
              <a:latin typeface="Arial Narrow" panose="020B0606020202030204" pitchFamily="34" charset="0"/>
            </a:endParaRPr>
          </a:p>
          <a:p>
            <a:r>
              <a:rPr lang="en-US" sz="2400" b="1" dirty="0">
                <a:latin typeface="Arial Narrow" panose="020B0606020202030204" pitchFamily="34" charset="0"/>
              </a:rPr>
              <a:t>Insulators</a:t>
            </a:r>
          </a:p>
          <a:p>
            <a:endParaRPr lang="en-US" sz="2400" b="1" dirty="0">
              <a:latin typeface="Arial Narrow" panose="020B0606020202030204" pitchFamily="34" charset="0"/>
            </a:endParaRPr>
          </a:p>
          <a:p>
            <a:r>
              <a:rPr lang="en-US" sz="2400" b="1" dirty="0">
                <a:latin typeface="Arial Narrow" panose="020B0606020202030204" pitchFamily="34" charset="0"/>
              </a:rPr>
              <a:t>LED – Light Emitting Diode - </a:t>
            </a:r>
            <a:r>
              <a:rPr lang="en-US" sz="2400" b="1" dirty="0">
                <a:effectLst>
                  <a:outerShdw blurRad="38100" dist="38100" dir="2700000" algn="tl">
                    <a:srgbClr val="000000">
                      <a:alpha val="43137"/>
                    </a:srgbClr>
                  </a:outerShdw>
                </a:effectLst>
                <a:highlight>
                  <a:srgbClr val="FFFF00"/>
                </a:highlight>
                <a:latin typeface="Arial Narrow" panose="020B0606020202030204" pitchFamily="34" charset="0"/>
              </a:rPr>
              <a:t>Illuminate</a:t>
            </a:r>
          </a:p>
          <a:p>
            <a:endParaRPr lang="en-US" sz="2400" b="1" dirty="0">
              <a:latin typeface="Arial Narrow" panose="020B0606020202030204" pitchFamily="34" charset="0"/>
            </a:endParaRPr>
          </a:p>
          <a:p>
            <a:r>
              <a:rPr lang="en-US" sz="2400" b="1" dirty="0">
                <a:latin typeface="Arial Narrow" panose="020B0606020202030204" pitchFamily="34" charset="0"/>
              </a:rPr>
              <a:t>Switch – Control - Open Circuit/Closed Circuit</a:t>
            </a:r>
          </a:p>
        </p:txBody>
      </p:sp>
      <p:pic>
        <p:nvPicPr>
          <p:cNvPr id="3" name="Picture 2" descr="Macintosh HD:private:var:folders:9m:qmk5f8y53csd3ldtyn47dlr00000gn:T:com.apple.iChat:Messages:Transfers:IMG_4702.JPG">
            <a:extLst>
              <a:ext uri="{FF2B5EF4-FFF2-40B4-BE49-F238E27FC236}">
                <a16:creationId xmlns:a16="http://schemas.microsoft.com/office/drawing/2014/main" id="{A6C45869-AC2A-4A28-B358-AD53EC5E18AB}"/>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8195" y="2681964"/>
            <a:ext cx="3086100" cy="3086100"/>
          </a:xfrm>
          <a:prstGeom prst="rect">
            <a:avLst/>
          </a:prstGeom>
          <a:noFill/>
          <a:ln>
            <a:noFill/>
          </a:ln>
        </p:spPr>
      </p:pic>
    </p:spTree>
    <p:extLst>
      <p:ext uri="{BB962C8B-B14F-4D97-AF65-F5344CB8AC3E}">
        <p14:creationId xmlns:p14="http://schemas.microsoft.com/office/powerpoint/2010/main" val="35314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B0B763-8310-5ED4-867F-1960CE4CAC2D}"/>
              </a:ext>
            </a:extLst>
          </p:cNvPr>
          <p:cNvSpPr txBox="1"/>
          <p:nvPr/>
        </p:nvSpPr>
        <p:spPr>
          <a:xfrm>
            <a:off x="558800" y="726153"/>
            <a:ext cx="10901680" cy="5230343"/>
          </a:xfrm>
          <a:prstGeom prst="rect">
            <a:avLst/>
          </a:prstGeom>
          <a:noFill/>
        </p:spPr>
        <p:txBody>
          <a:bodyPr wrap="square">
            <a:spAutoFit/>
          </a:bodyPr>
          <a:lstStyle/>
          <a:p>
            <a:pPr marL="0" marR="0">
              <a:lnSpc>
                <a:spcPct val="107000"/>
              </a:lnSpc>
              <a:spcAft>
                <a:spcPts val="80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Common Feedback from Past Projects</a:t>
            </a:r>
          </a:p>
          <a:p>
            <a:pPr marL="342900" marR="0" indent="-342900">
              <a:lnSpc>
                <a:spcPct val="107000"/>
              </a:lnSpc>
              <a:spcAft>
                <a:spcPts val="800"/>
              </a:spcAft>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would suggest that you include specific vocabulary in your directions that discusses how the materials that students are using are conductive and how these materials allow for the transfer of energy.  You could also specifically talk about the switch (you do use the term – but explain what is happening – it completes the pathway for the energy to be transferred to illuminate the LED), insulators, etc.  </a:t>
            </a:r>
          </a:p>
          <a:p>
            <a:pPr marL="342900" marR="0" indent="-342900">
              <a:lnSpc>
                <a:spcPct val="107000"/>
              </a:lnSpc>
              <a:spcAft>
                <a:spcPts val="800"/>
              </a:spcAft>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important that students understand the transfer of energy through electrical circuits and the importance of following directions to assemble a product and safely use tools.  </a:t>
            </a:r>
          </a:p>
          <a:p>
            <a:pPr marL="342900" marR="0" indent="-342900">
              <a:lnSpc>
                <a:spcPct val="107000"/>
              </a:lnSpc>
              <a:spcAft>
                <a:spcPts val="800"/>
              </a:spcAft>
              <a:buFont typeface="Arial" panose="020B0604020202020204" pitchFamily="34" charset="0"/>
              <a:buChar char="•"/>
            </a:pP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Aft>
                <a:spcPts val="800"/>
              </a:spcAft>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would also suggest substituting the craft knife for more appropriate tools such as a Chomp Saw, Canary Cutter and Shears specially made for cutting cardboard.</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873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E50E0-4A52-E7DB-7D7A-0FB2A70EC9D9}"/>
              </a:ext>
            </a:extLst>
          </p:cNvPr>
          <p:cNvSpPr txBox="1"/>
          <p:nvPr/>
        </p:nvSpPr>
        <p:spPr>
          <a:xfrm>
            <a:off x="673217" y="1228397"/>
            <a:ext cx="6094602" cy="4401205"/>
          </a:xfrm>
          <a:prstGeom prst="rect">
            <a:avLst/>
          </a:prstGeom>
          <a:noFill/>
        </p:spPr>
        <p:txBody>
          <a:bodyPr wrap="square">
            <a:spAutoFit/>
          </a:bodyPr>
          <a:lstStyle/>
          <a:p>
            <a:r>
              <a:rPr lang="en-US" sz="2800" b="1" dirty="0">
                <a:latin typeface="Arial Narrow" panose="020B0606020202030204" pitchFamily="34" charset="0"/>
              </a:rPr>
              <a:t>LED – Light Emitting Diode – </a:t>
            </a:r>
            <a:r>
              <a:rPr lang="en-US" sz="2800" b="1" dirty="0">
                <a:effectLst>
                  <a:outerShdw blurRad="38100" dist="38100" dir="2700000" algn="tl">
                    <a:srgbClr val="000000">
                      <a:alpha val="43137"/>
                    </a:srgbClr>
                  </a:outerShdw>
                </a:effectLst>
                <a:latin typeface="Arial Narrow" panose="020B0606020202030204" pitchFamily="34" charset="0"/>
              </a:rPr>
              <a:t>Illuminate</a:t>
            </a:r>
          </a:p>
          <a:p>
            <a:endParaRPr lang="en-US" sz="2800" b="1" dirty="0">
              <a:effectLst>
                <a:outerShdw blurRad="38100" dist="38100" dir="2700000" algn="tl">
                  <a:srgbClr val="000000">
                    <a:alpha val="43137"/>
                  </a:srgbClr>
                </a:outerShdw>
              </a:effectLst>
              <a:latin typeface="Arial Narrow" panose="020B0606020202030204" pitchFamily="34" charset="0"/>
            </a:endParaRPr>
          </a:p>
          <a:p>
            <a:r>
              <a:rPr lang="en-US" sz="2800" dirty="0">
                <a:latin typeface="Arial Narrow" panose="020B0606020202030204" pitchFamily="34" charset="0"/>
              </a:rPr>
              <a:t>A light-emitting diode (LED) is a semiconductor device that emits light when current flows through it. Electrons in the semiconductor recombine with electron holes, releasing energy in the form of photons.</a:t>
            </a:r>
          </a:p>
          <a:p>
            <a:endParaRPr lang="en-US" sz="2800" b="1" dirty="0">
              <a:effectLst>
                <a:outerShdw blurRad="38100" dist="38100" dir="2700000" algn="tl">
                  <a:srgbClr val="000000">
                    <a:alpha val="43137"/>
                  </a:srgbClr>
                </a:outerShdw>
              </a:effectLst>
              <a:latin typeface="Arial Narrow" panose="020B0606020202030204" pitchFamily="34" charset="0"/>
            </a:endParaRPr>
          </a:p>
          <a:p>
            <a:endParaRPr lang="en-US" sz="2800" b="1" dirty="0">
              <a:effectLst>
                <a:outerShdw blurRad="38100" dist="38100" dir="2700000" algn="tl">
                  <a:srgbClr val="000000">
                    <a:alpha val="43137"/>
                  </a:srgbClr>
                </a:outerShdw>
              </a:effectLst>
              <a:latin typeface="Arial Narrow" panose="020B0606020202030204" pitchFamily="34" charset="0"/>
            </a:endParaRPr>
          </a:p>
        </p:txBody>
      </p:sp>
      <p:pic>
        <p:nvPicPr>
          <p:cNvPr id="1028" name="Picture 4" descr="undefined">
            <a:extLst>
              <a:ext uri="{FF2B5EF4-FFF2-40B4-BE49-F238E27FC236}">
                <a16:creationId xmlns:a16="http://schemas.microsoft.com/office/drawing/2014/main" id="{36DA5EC3-4E50-A5AC-570D-1F94E47D25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6024" y="436305"/>
            <a:ext cx="4903715" cy="54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4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C517AB-4C0A-484C-9EB9-12D03E59CCEB}"/>
              </a:ext>
            </a:extLst>
          </p:cNvPr>
          <p:cNvPicPr>
            <a:picLocks noChangeAspect="1"/>
          </p:cNvPicPr>
          <p:nvPr/>
        </p:nvPicPr>
        <p:blipFill>
          <a:blip r:embed="rId2"/>
          <a:stretch>
            <a:fillRect/>
          </a:stretch>
        </p:blipFill>
        <p:spPr>
          <a:xfrm>
            <a:off x="1210286" y="1129000"/>
            <a:ext cx="9771428" cy="4600000"/>
          </a:xfrm>
          <a:prstGeom prst="rect">
            <a:avLst/>
          </a:prstGeom>
        </p:spPr>
      </p:pic>
    </p:spTree>
    <p:extLst>
      <p:ext uri="{BB962C8B-B14F-4D97-AF65-F5344CB8AC3E}">
        <p14:creationId xmlns:p14="http://schemas.microsoft.com/office/powerpoint/2010/main" val="65946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 Things You Need To Know About How To Solder Wires To A ...">
            <a:extLst>
              <a:ext uri="{FF2B5EF4-FFF2-40B4-BE49-F238E27FC236}">
                <a16:creationId xmlns:a16="http://schemas.microsoft.com/office/drawing/2014/main" id="{9F166BCA-B583-47D1-8006-245100056A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7691" y="1240547"/>
            <a:ext cx="3580216" cy="2420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spberry pi - Can you solder a jumper cable to an LED ...">
            <a:extLst>
              <a:ext uri="{FF2B5EF4-FFF2-40B4-BE49-F238E27FC236}">
                <a16:creationId xmlns:a16="http://schemas.microsoft.com/office/drawing/2014/main" id="{AB358BA6-74F9-4956-AC2A-368433496B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691" y="4189376"/>
            <a:ext cx="3580216" cy="23987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054CE0-CA3F-46D4-A177-5902060E53F7}"/>
              </a:ext>
            </a:extLst>
          </p:cNvPr>
          <p:cNvSpPr/>
          <p:nvPr/>
        </p:nvSpPr>
        <p:spPr>
          <a:xfrm>
            <a:off x="1547396" y="3680650"/>
            <a:ext cx="1540806" cy="523220"/>
          </a:xfrm>
          <a:prstGeom prst="rect">
            <a:avLst/>
          </a:prstGeom>
        </p:spPr>
        <p:txBody>
          <a:bodyPr wrap="none">
            <a:spAutoFit/>
          </a:bodyPr>
          <a:lstStyle/>
          <a:p>
            <a:r>
              <a:rPr lang="en-US" sz="2800" b="1" dirty="0">
                <a:latin typeface="Arial Narrow" panose="020B0606020202030204" pitchFamily="34" charset="0"/>
                <a:ea typeface="Arial" panose="020B0604020202020204" pitchFamily="34" charset="0"/>
                <a:cs typeface="RobotoCondensed-Bold"/>
              </a:rPr>
              <a:t>Soldering</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9C3D7AE-0209-4834-8017-C98395221DA5}"/>
              </a:ext>
            </a:extLst>
          </p:cNvPr>
          <p:cNvSpPr/>
          <p:nvPr/>
        </p:nvSpPr>
        <p:spPr>
          <a:xfrm>
            <a:off x="469757" y="409559"/>
            <a:ext cx="6719981" cy="523220"/>
          </a:xfrm>
          <a:prstGeom prst="rect">
            <a:avLst/>
          </a:prstGeom>
        </p:spPr>
        <p:txBody>
          <a:bodyPr wrap="none">
            <a:spAutoFit/>
          </a:bodyPr>
          <a:lstStyle/>
          <a:p>
            <a:r>
              <a:rPr lang="en-US" sz="2800" b="1" u="sng" dirty="0">
                <a:latin typeface="Arial Narrow" panose="020B0606020202030204" pitchFamily="34" charset="0"/>
                <a:ea typeface="Arial" panose="020B0604020202020204" pitchFamily="34" charset="0"/>
                <a:cs typeface="RobotoCondensed-Bold"/>
              </a:rPr>
              <a:t>It is Very Important to Make Good Connections</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pic>
        <p:nvPicPr>
          <p:cNvPr id="1030" name="Picture 6" descr="https://m.media-amazon.com/images/I/41M8YcEQXdL._AC_.jpg">
            <a:extLst>
              <a:ext uri="{FF2B5EF4-FFF2-40B4-BE49-F238E27FC236}">
                <a16:creationId xmlns:a16="http://schemas.microsoft.com/office/drawing/2014/main" id="{B9E9F3B7-7DA9-4624-8199-00160E40038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7887" y="399740"/>
            <a:ext cx="3698225" cy="2433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G_0406 | Paper circuits, Winter crafts for kids, Circuit">
            <a:extLst>
              <a:ext uri="{FF2B5EF4-FFF2-40B4-BE49-F238E27FC236}">
                <a16:creationId xmlns:a16="http://schemas.microsoft.com/office/drawing/2014/main" id="{B5C6D49A-DA9F-4DBD-A80D-60457D2EEA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99106" y="3583936"/>
            <a:ext cx="2082040" cy="15615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uminum Foil Circuits | Simple circuit, Aluminum foil, Foil">
            <a:extLst>
              <a:ext uri="{FF2B5EF4-FFF2-40B4-BE49-F238E27FC236}">
                <a16:creationId xmlns:a16="http://schemas.microsoft.com/office/drawing/2014/main" id="{EC180839-9D4F-45E7-8C56-8BDF9D5897A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90652" y="3580572"/>
            <a:ext cx="2776757" cy="15619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DA4C596-1E83-4B40-9DE1-8EAA541F2F27}"/>
              </a:ext>
            </a:extLst>
          </p:cNvPr>
          <p:cNvSpPr/>
          <p:nvPr/>
        </p:nvSpPr>
        <p:spPr>
          <a:xfrm>
            <a:off x="7858525" y="2905780"/>
            <a:ext cx="2896947" cy="523220"/>
          </a:xfrm>
          <a:prstGeom prst="rect">
            <a:avLst/>
          </a:prstGeom>
        </p:spPr>
        <p:txBody>
          <a:bodyPr wrap="none">
            <a:spAutoFit/>
          </a:bodyPr>
          <a:lstStyle/>
          <a:p>
            <a:r>
              <a:rPr lang="en-US" sz="2800" b="1" dirty="0">
                <a:latin typeface="Arial Narrow" panose="020B0606020202030204" pitchFamily="34" charset="0"/>
                <a:ea typeface="Arial" panose="020B0604020202020204" pitchFamily="34" charset="0"/>
                <a:cs typeface="Times New Roman" panose="02020603050405020304" pitchFamily="18" charset="0"/>
              </a:rPr>
              <a:t>Crimp Connections</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221ABCF-C387-47DD-ACDB-EA24EA05ABCA}"/>
              </a:ext>
            </a:extLst>
          </p:cNvPr>
          <p:cNvSpPr/>
          <p:nvPr/>
        </p:nvSpPr>
        <p:spPr>
          <a:xfrm>
            <a:off x="5093076" y="5495382"/>
            <a:ext cx="3595151" cy="523220"/>
          </a:xfrm>
          <a:prstGeom prst="rect">
            <a:avLst/>
          </a:prstGeom>
        </p:spPr>
        <p:txBody>
          <a:bodyPr wrap="none">
            <a:spAutoFit/>
          </a:bodyPr>
          <a:lstStyle/>
          <a:p>
            <a:r>
              <a:rPr lang="en-US" sz="2800" b="1" dirty="0">
                <a:latin typeface="Arial Narrow" panose="020B0606020202030204" pitchFamily="34" charset="0"/>
                <a:ea typeface="Arial" panose="020B0604020202020204" pitchFamily="34" charset="0"/>
                <a:cs typeface="Times New Roman" panose="02020603050405020304" pitchFamily="18" charset="0"/>
              </a:rPr>
              <a:t>Using Duct/Copper Tape</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pic>
        <p:nvPicPr>
          <p:cNvPr id="11" name="Picture 10" descr="Macintosh HD:private:var:folders:9m:qmk5f8y53csd3ldtyn47dlr00000gn:T:com.apple.iChat:Messages:Transfers:IMG_4691.JPG">
            <a:extLst>
              <a:ext uri="{FF2B5EF4-FFF2-40B4-BE49-F238E27FC236}">
                <a16:creationId xmlns:a16="http://schemas.microsoft.com/office/drawing/2014/main" id="{1CB97F30-DFFC-46F8-A452-612AA689BF50}"/>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76915" y="3580572"/>
            <a:ext cx="1403313" cy="1561926"/>
          </a:xfrm>
          <a:prstGeom prst="rect">
            <a:avLst/>
          </a:prstGeom>
          <a:noFill/>
          <a:ln>
            <a:noFill/>
          </a:ln>
        </p:spPr>
      </p:pic>
      <p:pic>
        <p:nvPicPr>
          <p:cNvPr id="12" name="Picture 11" descr="Macintosh HD:private:var:folders:9m:qmk5f8y53csd3ldtyn47dlr00000gn:T:com.apple.iChat:Messages:Transfers:IMG_4694.JPG">
            <a:extLst>
              <a:ext uri="{FF2B5EF4-FFF2-40B4-BE49-F238E27FC236}">
                <a16:creationId xmlns:a16="http://schemas.microsoft.com/office/drawing/2014/main" id="{CA8DACDE-D811-4A0C-8636-B00DE0FB9A35}"/>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65752" y="5294070"/>
            <a:ext cx="1403313" cy="1432427"/>
          </a:xfrm>
          <a:prstGeom prst="rect">
            <a:avLst/>
          </a:prstGeom>
          <a:noFill/>
          <a:ln>
            <a:noFill/>
          </a:ln>
        </p:spPr>
      </p:pic>
    </p:spTree>
    <p:extLst>
      <p:ext uri="{BB962C8B-B14F-4D97-AF65-F5344CB8AC3E}">
        <p14:creationId xmlns:p14="http://schemas.microsoft.com/office/powerpoint/2010/main" val="83072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icture&#10;&#10;Description automatically generated">
            <a:extLst>
              <a:ext uri="{FF2B5EF4-FFF2-40B4-BE49-F238E27FC236}">
                <a16:creationId xmlns:a16="http://schemas.microsoft.com/office/drawing/2014/main" id="{D37185B5-3476-9995-B6DC-DE8E21505D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268" y="183172"/>
            <a:ext cx="4427376" cy="3627719"/>
          </a:xfrm>
          <a:prstGeom prst="rect">
            <a:avLst/>
          </a:prstGeom>
        </p:spPr>
      </p:pic>
      <p:pic>
        <p:nvPicPr>
          <p:cNvPr id="5" name="Picture 4" descr="A hand holding a cardboard robot&#10;&#10;Description automatically generated">
            <a:extLst>
              <a:ext uri="{FF2B5EF4-FFF2-40B4-BE49-F238E27FC236}">
                <a16:creationId xmlns:a16="http://schemas.microsoft.com/office/drawing/2014/main" id="{490D3D04-54F8-662D-F210-CE3815EE0E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1279" y="183172"/>
            <a:ext cx="2469441" cy="2755023"/>
          </a:xfrm>
          <a:prstGeom prst="rect">
            <a:avLst/>
          </a:prstGeom>
        </p:spPr>
      </p:pic>
      <p:pic>
        <p:nvPicPr>
          <p:cNvPr id="7" name="Picture 6" descr="A pink box with eyes and mouth&#10;&#10;Description automatically generated">
            <a:extLst>
              <a:ext uri="{FF2B5EF4-FFF2-40B4-BE49-F238E27FC236}">
                <a16:creationId xmlns:a16="http://schemas.microsoft.com/office/drawing/2014/main" id="{E4980306-A6CF-51DA-5987-ACD5C21016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268" y="3919805"/>
            <a:ext cx="5169159" cy="2755023"/>
          </a:xfrm>
          <a:prstGeom prst="rect">
            <a:avLst/>
          </a:prstGeom>
        </p:spPr>
      </p:pic>
      <p:pic>
        <p:nvPicPr>
          <p:cNvPr id="9" name="Picture 8" descr="A hand holding a pink building&#10;&#10;Description automatically generated">
            <a:extLst>
              <a:ext uri="{FF2B5EF4-FFF2-40B4-BE49-F238E27FC236}">
                <a16:creationId xmlns:a16="http://schemas.microsoft.com/office/drawing/2014/main" id="{8F62A81A-1F31-3CA5-E257-A4C4B5819C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14866" y="3038863"/>
            <a:ext cx="3226307" cy="3710618"/>
          </a:xfrm>
          <a:prstGeom prst="rect">
            <a:avLst/>
          </a:prstGeom>
        </p:spPr>
      </p:pic>
      <p:pic>
        <p:nvPicPr>
          <p:cNvPr id="10" name="Picture 9" descr="A handmade green and red character&#10;&#10;Description automatically generated with medium confidence">
            <a:extLst>
              <a:ext uri="{FF2B5EF4-FFF2-40B4-BE49-F238E27FC236}">
                <a16:creationId xmlns:a16="http://schemas.microsoft.com/office/drawing/2014/main" id="{BEEE8F29-7EB2-B052-0F56-DD8282335D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2171" y="1512981"/>
            <a:ext cx="2823532" cy="3764709"/>
          </a:xfrm>
          <a:prstGeom prst="rect">
            <a:avLst/>
          </a:prstGeom>
        </p:spPr>
      </p:pic>
    </p:spTree>
    <p:extLst>
      <p:ext uri="{BB962C8B-B14F-4D97-AF65-F5344CB8AC3E}">
        <p14:creationId xmlns:p14="http://schemas.microsoft.com/office/powerpoint/2010/main" val="144075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wearing goggles and working on a wire&#10;&#10;Description automatically generated">
            <a:extLst>
              <a:ext uri="{FF2B5EF4-FFF2-40B4-BE49-F238E27FC236}">
                <a16:creationId xmlns:a16="http://schemas.microsoft.com/office/drawing/2014/main" id="{B18DE38C-3E81-7EB9-2BA3-FC450A407B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2369" y="117226"/>
            <a:ext cx="4995474" cy="3748017"/>
          </a:xfrm>
          <a:prstGeom prst="rect">
            <a:avLst/>
          </a:prstGeom>
        </p:spPr>
      </p:pic>
      <p:pic>
        <p:nvPicPr>
          <p:cNvPr id="3" name="Picture 2" descr="A child wearing goggles and sitting at a table&#10;&#10;Description automatically generated">
            <a:extLst>
              <a:ext uri="{FF2B5EF4-FFF2-40B4-BE49-F238E27FC236}">
                <a16:creationId xmlns:a16="http://schemas.microsoft.com/office/drawing/2014/main" id="{010C30DD-77AF-2E2B-78A5-690F15C39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4336" y="4013618"/>
            <a:ext cx="3586552" cy="2690927"/>
          </a:xfrm>
          <a:prstGeom prst="rect">
            <a:avLst/>
          </a:prstGeom>
        </p:spPr>
      </p:pic>
      <p:pic>
        <p:nvPicPr>
          <p:cNvPr id="5" name="Picture 4" descr="A child wearing safety glasses and holding a piece of paper&#10;&#10;Description automatically generated">
            <a:extLst>
              <a:ext uri="{FF2B5EF4-FFF2-40B4-BE49-F238E27FC236}">
                <a16:creationId xmlns:a16="http://schemas.microsoft.com/office/drawing/2014/main" id="{6BA14C54-19CF-39C4-AEFB-5E6E24F5C7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279" y="3351323"/>
            <a:ext cx="4469279" cy="3353222"/>
          </a:xfrm>
          <a:prstGeom prst="rect">
            <a:avLst/>
          </a:prstGeom>
        </p:spPr>
      </p:pic>
      <p:pic>
        <p:nvPicPr>
          <p:cNvPr id="7" name="Picture 6" descr="A group of kids sitting at a table with wires&#10;&#10;Description automatically generated">
            <a:extLst>
              <a:ext uri="{FF2B5EF4-FFF2-40B4-BE49-F238E27FC236}">
                <a16:creationId xmlns:a16="http://schemas.microsoft.com/office/drawing/2014/main" id="{D24EC640-B620-4D22-581D-421031DD91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57188" y="117226"/>
            <a:ext cx="3237559" cy="3136200"/>
          </a:xfrm>
          <a:prstGeom prst="rect">
            <a:avLst/>
          </a:prstGeom>
        </p:spPr>
      </p:pic>
      <p:sp>
        <p:nvSpPr>
          <p:cNvPr id="8" name="Smiley Face 7">
            <a:extLst>
              <a:ext uri="{FF2B5EF4-FFF2-40B4-BE49-F238E27FC236}">
                <a16:creationId xmlns:a16="http://schemas.microsoft.com/office/drawing/2014/main" id="{F52DAE23-22F0-7CB4-3E78-BEA9E84BBE56}"/>
              </a:ext>
            </a:extLst>
          </p:cNvPr>
          <p:cNvSpPr/>
          <p:nvPr/>
        </p:nvSpPr>
        <p:spPr>
          <a:xfrm>
            <a:off x="3045204" y="117226"/>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08650ABE-776D-B157-2675-F5A43FF11236}"/>
              </a:ext>
            </a:extLst>
          </p:cNvPr>
          <p:cNvSpPr/>
          <p:nvPr/>
        </p:nvSpPr>
        <p:spPr>
          <a:xfrm>
            <a:off x="5110294" y="244459"/>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94811AB8-6E44-15DD-6157-440BDE085C60}"/>
              </a:ext>
            </a:extLst>
          </p:cNvPr>
          <p:cNvSpPr/>
          <p:nvPr/>
        </p:nvSpPr>
        <p:spPr>
          <a:xfrm>
            <a:off x="7796169" y="866643"/>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949BE4BD-EC7A-3EC5-A6B2-E9BE8BE62FFF}"/>
              </a:ext>
            </a:extLst>
          </p:cNvPr>
          <p:cNvSpPr/>
          <p:nvPr/>
        </p:nvSpPr>
        <p:spPr>
          <a:xfrm>
            <a:off x="9146796" y="153455"/>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760C3C72-C770-94B0-BB00-177D5C1A2164}"/>
              </a:ext>
            </a:extLst>
          </p:cNvPr>
          <p:cNvSpPr/>
          <p:nvPr/>
        </p:nvSpPr>
        <p:spPr>
          <a:xfrm>
            <a:off x="8653644" y="318561"/>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FE10A118-7C61-DAD1-93FD-004053EDB69E}"/>
              </a:ext>
            </a:extLst>
          </p:cNvPr>
          <p:cNvSpPr/>
          <p:nvPr/>
        </p:nvSpPr>
        <p:spPr>
          <a:xfrm>
            <a:off x="8372133" y="4158045"/>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92D51EC5-EA6C-74FF-B06E-5204D942F149}"/>
              </a:ext>
            </a:extLst>
          </p:cNvPr>
          <p:cNvSpPr/>
          <p:nvPr/>
        </p:nvSpPr>
        <p:spPr>
          <a:xfrm>
            <a:off x="7447601" y="4296236"/>
            <a:ext cx="697135" cy="63684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ED927012-322B-0634-3F81-0D9DD6C52976}"/>
              </a:ext>
            </a:extLst>
          </p:cNvPr>
          <p:cNvSpPr/>
          <p:nvPr/>
        </p:nvSpPr>
        <p:spPr>
          <a:xfrm>
            <a:off x="3680991" y="4418817"/>
            <a:ext cx="689674" cy="58944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26E1249C-7163-7317-6D48-34367454CE97}"/>
              </a:ext>
            </a:extLst>
          </p:cNvPr>
          <p:cNvSpPr/>
          <p:nvPr/>
        </p:nvSpPr>
        <p:spPr>
          <a:xfrm>
            <a:off x="2388237" y="1067978"/>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58A7AB77-6EE1-9EBA-250A-D4D15391CBC6}"/>
              </a:ext>
            </a:extLst>
          </p:cNvPr>
          <p:cNvSpPr/>
          <p:nvPr/>
        </p:nvSpPr>
        <p:spPr>
          <a:xfrm>
            <a:off x="4811807" y="1470649"/>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406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648</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Carter</cp:lastModifiedBy>
  <cp:revision>16</cp:revision>
  <dcterms:created xsi:type="dcterms:W3CDTF">2021-11-09T14:41:12Z</dcterms:created>
  <dcterms:modified xsi:type="dcterms:W3CDTF">2025-10-28T17:43:23Z</dcterms:modified>
</cp:coreProperties>
</file>